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7" r:id="rId2"/>
    <p:sldId id="258" r:id="rId3"/>
    <p:sldId id="263" r:id="rId4"/>
    <p:sldId id="261" r:id="rId5"/>
    <p:sldId id="262" r:id="rId6"/>
    <p:sldId id="7103" r:id="rId7"/>
    <p:sldId id="6925" r:id="rId8"/>
    <p:sldId id="7096" r:id="rId9"/>
    <p:sldId id="6974" r:id="rId10"/>
    <p:sldId id="548" r:id="rId11"/>
    <p:sldId id="272" r:id="rId12"/>
    <p:sldId id="7102" r:id="rId13"/>
    <p:sldId id="303" r:id="rId14"/>
    <p:sldId id="7104" r:id="rId15"/>
    <p:sldId id="7105" r:id="rId16"/>
    <p:sldId id="7107" r:id="rId17"/>
    <p:sldId id="7108" r:id="rId18"/>
    <p:sldId id="7109" r:id="rId19"/>
    <p:sldId id="7110" r:id="rId20"/>
    <p:sldId id="2147470983" r:id="rId21"/>
    <p:sldId id="2147470984" r:id="rId22"/>
    <p:sldId id="2147470985" r:id="rId23"/>
    <p:sldId id="2147470986" r:id="rId24"/>
    <p:sldId id="2147470987" r:id="rId25"/>
    <p:sldId id="2147470988" r:id="rId26"/>
    <p:sldId id="2147470989" r:id="rId27"/>
    <p:sldId id="2147470990" r:id="rId28"/>
    <p:sldId id="2147470991" r:id="rId29"/>
    <p:sldId id="2147470992" r:id="rId30"/>
    <p:sldId id="2147470993" r:id="rId31"/>
    <p:sldId id="2147470995" r:id="rId32"/>
    <p:sldId id="2147470994" r:id="rId33"/>
    <p:sldId id="2147470996" r:id="rId34"/>
    <p:sldId id="265" r:id="rId35"/>
    <p:sldId id="322" r:id="rId36"/>
    <p:sldId id="323" r:id="rId37"/>
    <p:sldId id="2147470997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1DDE086F-F305-44B7-8BE7-1223C52587A0}">
          <p14:sldIdLst>
            <p14:sldId id="257"/>
            <p14:sldId id="258"/>
          </p14:sldIdLst>
        </p14:section>
        <p14:section name="1" id="{50C2CAB9-9171-47FB-84EF-66BA7AB3A19F}">
          <p14:sldIdLst>
            <p14:sldId id="263"/>
            <p14:sldId id="261"/>
            <p14:sldId id="262"/>
          </p14:sldIdLst>
        </p14:section>
        <p14:section name="2" id="{3B1967AB-9D5C-4F92-9BD6-2016964C8731}">
          <p14:sldIdLst>
            <p14:sldId id="7103"/>
            <p14:sldId id="6925"/>
            <p14:sldId id="7096"/>
            <p14:sldId id="6974"/>
            <p14:sldId id="548"/>
            <p14:sldId id="272"/>
            <p14:sldId id="7102"/>
            <p14:sldId id="303"/>
            <p14:sldId id="7104"/>
            <p14:sldId id="7105"/>
            <p14:sldId id="7107"/>
            <p14:sldId id="7108"/>
            <p14:sldId id="7109"/>
            <p14:sldId id="7110"/>
            <p14:sldId id="2147470983"/>
          </p14:sldIdLst>
        </p14:section>
        <p14:section name="3" id="{94F289E4-9B8E-4C45-A200-6D8E1D9C1AED}">
          <p14:sldIdLst>
            <p14:sldId id="2147470984"/>
            <p14:sldId id="2147470985"/>
            <p14:sldId id="2147470986"/>
            <p14:sldId id="2147470987"/>
            <p14:sldId id="2147470988"/>
            <p14:sldId id="2147470989"/>
            <p14:sldId id="2147470990"/>
            <p14:sldId id="2147470991"/>
            <p14:sldId id="2147470992"/>
            <p14:sldId id="2147470993"/>
            <p14:sldId id="2147470995"/>
            <p14:sldId id="2147470994"/>
            <p14:sldId id="2147470996"/>
          </p14:sldIdLst>
        </p14:section>
        <p14:section name="Thank" id="{502096F7-FCA5-406E-8E8B-4FDDE0FE1078}">
          <p14:sldIdLst>
            <p14:sldId id="265"/>
            <p14:sldId id="322"/>
            <p14:sldId id="323"/>
            <p14:sldId id="214747099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12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F70"/>
    <a:srgbClr val="E0E2E2"/>
    <a:srgbClr val="B7265F"/>
    <a:srgbClr val="EB9DBD"/>
    <a:srgbClr val="AEB6DA"/>
    <a:srgbClr val="7886C2"/>
    <a:srgbClr val="D8407E"/>
    <a:srgbClr val="E1471D"/>
    <a:srgbClr val="DF6395"/>
    <a:srgbClr val="FF96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3792" autoAdjust="0"/>
  </p:normalViewPr>
  <p:slideViewPr>
    <p:cSldViewPr snapToGrid="0" showGuides="1">
      <p:cViewPr varScale="1">
        <p:scale>
          <a:sx n="63" d="100"/>
          <a:sy n="63" d="100"/>
        </p:scale>
        <p:origin x="732" y="64"/>
      </p:cViewPr>
      <p:guideLst>
        <p:guide orient="horz" pos="112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29CFC6-1594-4EA1-A539-25D38E6DF5F7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461372-7EBC-4BA8-9B48-00714A767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265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AC, doxorubicin/cyclophosphamide; EBC, early breast cancer; H, trastuzumab; HR, hormone receptor; LN, lymph node; P, pertuzumab; pCR, pathologic CR; TCHP, docetaxel/carboplatin plus trastuzumab and pertuzumab; T-DM1, trastuzumab emtansine; TH, paclitaxel/trastuzumab.</a:t>
            </a:r>
          </a:p>
          <a:p>
            <a:endParaRPr lang="en-US" i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2088401-3806-9A45-A020-FE85AA9E01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18839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cN, clinical nodal size; </a:t>
            </a:r>
            <a:r>
              <a:rPr lang="en-US" sz="1200" i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FEC, 5-fluorouracil/epirubicin/cyclophosphamide; HP, trastuzumab/pertuzumab;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HR, hormone receptor; pCR, pathologic complete response;</a:t>
            </a:r>
            <a:r>
              <a:rPr lang="en-US" sz="1200" i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TCHP, paclitaxel/carboplatin/trastuzumab/pertuzumab;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CT, chemotherapy; EBC, early breast cancer</a:t>
            </a:r>
            <a:endParaRPr lang="en-US" sz="12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B72F01-6714-4A31-8C22-8E0F1B091B5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72428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>
            <a:extLst>
              <a:ext uri="{FF2B5EF4-FFF2-40B4-BE49-F238E27FC236}">
                <a16:creationId xmlns:a16="http://schemas.microsoft.com/office/drawing/2014/main" id="{1A8D5242-5209-41F1-88AF-5B2217A3C6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Notes Placeholder 2">
            <a:extLst>
              <a:ext uri="{FF2B5EF4-FFF2-40B4-BE49-F238E27FC236}">
                <a16:creationId xmlns:a16="http://schemas.microsoft.com/office/drawing/2014/main" id="{E047ADA1-F47B-4E4D-B1A0-4A0753A886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AC, doxorubicin/cyclophosphamide;</a:t>
            </a:r>
            <a:r>
              <a:rPr lang="en-US" altLang="en-US" sz="1200" i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BC, breast cancer; BL, baseline; CT, chemotherapy; DFS, disease-free survival; EBC, early breast cancer; ER, estrogen receptor;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FEC, 5-fluorouracil/epirubicin/cyclophosphamide; </a:t>
            </a:r>
            <a:r>
              <a:rPr lang="en-US" altLang="en-US" sz="1200" i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IDFS, invasive disease–free survival; LVEF, left ventricular ejection fraction; OS, overall survival; PgR, progesterone receptor; QoL, quality of life; RT, radiotherapy; STEEP, Standard Definitions for Efficacy End Points; TH, taxane/trastuzumab; tx, treatment.</a:t>
            </a:r>
          </a:p>
          <a:p>
            <a:endParaRPr lang="en-US" altLang="en-US" i="1" dirty="0">
              <a:latin typeface="Arial" panose="020B0604020202020204" pitchFamily="34" charset="0"/>
            </a:endParaRPr>
          </a:p>
        </p:txBody>
      </p:sp>
      <p:sp>
        <p:nvSpPr>
          <p:cNvPr id="12292" name="Slide Number Placeholder 3">
            <a:extLst>
              <a:ext uri="{FF2B5EF4-FFF2-40B4-BE49-F238E27FC236}">
                <a16:creationId xmlns:a16="http://schemas.microsoft.com/office/drawing/2014/main" id="{5138FCD7-758F-4A29-9D13-3BDFC5CC63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A2F586-3C05-408E-A274-CA650CC79C0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52080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CNS, central nervous system; IDFS, invasive disease–free survival; T, trastuzumab; T-DM1, trastuzumab emtansine.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B72F01-6714-4A31-8C22-8E0F1B091B5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79638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864931" rtl="0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r>
              <a:rPr lang="en-US" sz="1100" i="1" dirty="0">
                <a:latin typeface="Arial" panose="020B0604020202020204" pitchFamily="34" charset="0"/>
                <a:cs typeface="Arial" panose="020B0604020202020204" pitchFamily="34" charset="0"/>
              </a:rPr>
              <a:t>CT, chemotherapy; EBC, early breast cancer; ER, estrogen receptor; IDFS, invasive disease–free survival; PgR, progesterone receptor.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eaLnBrk="1" hangingPunct="1">
              <a:defRPr/>
            </a:pPr>
            <a:fld id="{2363C53F-7938-422E-809C-BEECF42F673F}" type="slidenum">
              <a:rPr lang="en-US" b="0" smtClean="0">
                <a:solidFill>
                  <a:srgbClr val="000000"/>
                </a:solidFill>
              </a:rPr>
              <a:pPr algn="r" eaLnBrk="1" hangingPunct="1">
                <a:defRPr/>
              </a:pPr>
              <a:t>11</a:t>
            </a:fld>
            <a:endParaRPr lang="en-US" b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9185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E32056C6-EA71-4D7C-A025-873F035D1C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IDFS, invasive disease–free survival.</a:t>
            </a:r>
          </a:p>
        </p:txBody>
      </p:sp>
    </p:spTree>
    <p:extLst>
      <p:ext uri="{BB962C8B-B14F-4D97-AF65-F5344CB8AC3E}">
        <p14:creationId xmlns:p14="http://schemas.microsoft.com/office/powerpoint/2010/main" val="13137464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IDFS, invasive disease–free survival.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15F3BB-5807-4203-B3A3-4EAE91399CE5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607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864931" rtl="0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r>
              <a:rPr lang="en-US" sz="1100" i="1" dirty="0">
                <a:latin typeface="Arial" panose="020B0604020202020204" pitchFamily="34" charset="0"/>
                <a:cs typeface="Arial" panose="020B0604020202020204" pitchFamily="34" charset="0"/>
              </a:rPr>
              <a:t>EBC, early breast cancer; HR, hormone receptor; T-DM1, trastuzumab emtansine.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>
              <a:defRPr/>
            </a:pPr>
            <a:fld id="{87B83610-7AC4-4809-9B39-AC98CD41CCBA}" type="slidenum">
              <a:rPr lang="en-US" smtClean="0">
                <a:solidFill>
                  <a:srgbClr val="000000"/>
                </a:solidFill>
              </a:rPr>
              <a:pPr algn="r">
                <a:defRPr/>
              </a:pPr>
              <a:t>20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957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B3D7B-35E7-D3A6-73FA-BE41CC9D48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9A723B-5D48-C875-ACBF-38F7E06884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D892C9-0984-4CA4-17D8-113634AB1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D7A4D-8499-4C22-91D7-A750F72D2483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2B0809-E5D8-533F-EBD9-765D49BAA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3827A3-389D-CB8B-6F59-E816AD51C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A5DF8-97B6-493B-BE89-BFF619557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2640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8FCE2-1A21-9701-33DF-F92548771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9D231F-5A9A-25AD-04EE-78B8B1321B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39C9E7-B262-C120-92DA-3FF938F15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D7A4D-8499-4C22-91D7-A750F72D2483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FDA0CB-01C8-33A9-1872-3860F7FEB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824AF-930D-B874-7EBC-39B0B5901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A5DF8-97B6-493B-BE89-BFF619557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250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2EDE0E1-BE94-7FF5-A821-E197DBE12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0F2402-0C31-18CF-6032-20F0C3006F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C2EE95-66D9-1228-9FD1-98D7397FD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D7A4D-8499-4C22-91D7-A750F72D2483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385FB8-30C3-C475-9916-38D950012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1A1FDB-2660-F0AE-9394-BD144B357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A5DF8-97B6-493B-BE89-BFF619557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5505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CBF64-98D5-7E6D-ACF9-570A65391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53167B-CA83-79C2-23EF-B2572F134A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DE0FCF-DE45-E81C-FEDD-CD64B34FD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D7A4D-8499-4C22-91D7-A750F72D2483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A8CCD7-14D7-2AFC-49F6-0877D95E7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EDBEC8-D5FE-6D0C-6C6A-2FD62AA96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A5DF8-97B6-493B-BE89-BFF619557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7196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49EDD-C341-DEDB-82E8-98A8DBEBB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EA3027-DB72-C7CD-DF45-F8FBDC009D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B4163D-A81E-9B07-4A0D-11097E119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D7A4D-8499-4C22-91D7-A750F72D2483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01D240-EFCB-412F-BB09-4139D276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D1A3C6-F030-640C-B524-48D318FB1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A5DF8-97B6-493B-BE89-BFF619557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4650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CC933-7D71-0B41-D098-C2AEFA663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C61E4B-BF12-6D0E-9C5A-6D0867B509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6036AD-D89C-197D-66DB-FC56AB6872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B3FB81-926C-3663-DDEF-F7D2341A0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D7A4D-8499-4C22-91D7-A750F72D2483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1F9CAC-454B-17F4-68BA-1AB69EB8B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210DFA-28E7-2F69-9777-1E92E8263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A5DF8-97B6-493B-BE89-BFF619557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8712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4F6D7-4734-5A0B-04A3-E748A0E80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5E0E66-E712-7338-07E4-3C2534CA75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99548F-0435-FEAB-3A10-4C56879F99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8BBEC1-6A38-02D5-A734-CCF740FE8F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5DB8D0-B611-54A8-A25D-99CB947830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9CB811-2207-1C23-9E4A-1400B99EC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D7A4D-8499-4C22-91D7-A750F72D2483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A539B36-120A-5098-7E37-A239FC8C5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E82177-0E01-E10A-007C-2555D2456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A5DF8-97B6-493B-BE89-BFF619557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8378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6CD3E-DD2D-1A7B-454A-E78DFC749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23848B-8373-465D-49EF-F354A83D9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D7A4D-8499-4C22-91D7-A750F72D2483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A2637C-60A7-A380-5908-35000BB63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93DD74-DD34-570C-F3C6-A936F4898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A5DF8-97B6-493B-BE89-BFF619557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888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57EBF1-87E4-8F06-1D75-CEB44981F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D7A4D-8499-4C22-91D7-A750F72D2483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BB05BE-6ACD-EEC2-488F-E1E4353D7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6F15F5-E12B-5263-397E-EB975A502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A5DF8-97B6-493B-BE89-BFF619557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624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841BB-8A59-30CC-3879-16AD13CEE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4F4F6A-E331-BB36-5C48-21C075CD5D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80A6B3-3DE4-B6B1-43AD-94AA3DA7E1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39D12A-280C-1E2D-9E05-E688B988D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D7A4D-8499-4C22-91D7-A750F72D2483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0341B9-FF92-D9FB-92D0-60DB7A11D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E5B0C1-BC48-CB9C-7CA6-1064E93DA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A5DF8-97B6-493B-BE89-BFF619557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3006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70BFA-9B04-BC20-71E9-4C2BF1C53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CEF203-2970-D142-5884-3CC4EBC786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CEF50B-D634-550D-5891-33AEDFAFE8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1D13FD-DF53-7175-5B88-DBC97A2BC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D7A4D-8499-4C22-91D7-A750F72D2483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1A8820-0848-700D-3FAF-C46EBE59D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9D7E52-5FE6-7D8E-2DE9-BA22A08DE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A5DF8-97B6-493B-BE89-BFF619557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5651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E3D182-1D34-B62C-7079-FA600C0A2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64E2B-FFC9-9CA5-4899-C4C1A8F39E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9B61CA-EF1E-9160-91CF-00C447CDC3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4D7A4D-8499-4C22-91D7-A750F72D2483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B75C07-C56D-1BFE-0727-FF9ADFBB45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0C814D-F5AE-5049-B287-01DB1ABC67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A5DF8-97B6-493B-BE89-BFF619557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02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2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jp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png"/><Relationship Id="rId4" Type="http://schemas.openxmlformats.org/officeDocument/2006/relationships/image" Target="../media/image3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12" Type="http://schemas.openxmlformats.org/officeDocument/2006/relationships/slide" Target="slide2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slide" Target="slide6.xml"/><Relationship Id="rId5" Type="http://schemas.openxmlformats.org/officeDocument/2006/relationships/image" Target="../media/image4.sv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38.svg"/><Relationship Id="rId7" Type="http://schemas.openxmlformats.org/officeDocument/2006/relationships/image" Target="../media/image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40.svg"/><Relationship Id="rId10" Type="http://schemas.openxmlformats.org/officeDocument/2006/relationships/image" Target="../media/image6.svg"/><Relationship Id="rId4" Type="http://schemas.openxmlformats.org/officeDocument/2006/relationships/image" Target="../media/image39.png"/><Relationship Id="rId9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13" Type="http://schemas.openxmlformats.org/officeDocument/2006/relationships/image" Target="../media/image54.png"/><Relationship Id="rId18" Type="http://schemas.microsoft.com/office/2017/06/relationships/model3d" Target="../media/model3d1.glb"/><Relationship Id="rId3" Type="http://schemas.openxmlformats.org/officeDocument/2006/relationships/image" Target="../media/image44.svg"/><Relationship Id="rId7" Type="http://schemas.openxmlformats.org/officeDocument/2006/relationships/image" Target="../media/image48.png"/><Relationship Id="rId12" Type="http://schemas.openxmlformats.org/officeDocument/2006/relationships/image" Target="../media/image53.svg"/><Relationship Id="rId17" Type="http://schemas.openxmlformats.org/officeDocument/2006/relationships/image" Target="../media/image8.png"/><Relationship Id="rId2" Type="http://schemas.openxmlformats.org/officeDocument/2006/relationships/image" Target="../media/image43.png"/><Relationship Id="rId16" Type="http://schemas.openxmlformats.org/officeDocument/2006/relationships/image" Target="../media/image57.svg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svg"/><Relationship Id="rId15" Type="http://schemas.openxmlformats.org/officeDocument/2006/relationships/image" Target="../media/image56.png"/><Relationship Id="rId10" Type="http://schemas.openxmlformats.org/officeDocument/2006/relationships/image" Target="../media/image51.svg"/><Relationship Id="rId19" Type="http://schemas.openxmlformats.org/officeDocument/2006/relationships/image" Target="../media/image4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55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1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18.svg"/><Relationship Id="rId7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0.svg"/><Relationship Id="rId10" Type="http://schemas.openxmlformats.org/officeDocument/2006/relationships/image" Target="../media/image6.svg"/><Relationship Id="rId4" Type="http://schemas.openxmlformats.org/officeDocument/2006/relationships/image" Target="../media/image19.png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10" Type="http://schemas.openxmlformats.org/officeDocument/2006/relationships/image" Target="../media/image28.svg"/><Relationship Id="rId4" Type="http://schemas.openxmlformats.org/officeDocument/2006/relationships/image" Target="../media/image22.sv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0" descr="preencoded.png">
            <a:extLst>
              <a:ext uri="{FF2B5EF4-FFF2-40B4-BE49-F238E27FC236}">
                <a16:creationId xmlns:a16="http://schemas.microsoft.com/office/drawing/2014/main" id="{31FDA0D6-F629-9C20-C386-DDA545CC53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13334" t="24501" r="12713" b="23889"/>
          <a:stretch/>
        </p:blipFill>
        <p:spPr>
          <a:xfrm rot="8236886">
            <a:off x="5886980" y="-293778"/>
            <a:ext cx="6587827" cy="6896237"/>
          </a:xfrm>
          <a:prstGeom prst="ellipse">
            <a:avLst/>
          </a:prstGeom>
        </p:spPr>
      </p:pic>
      <p:sp>
        <p:nvSpPr>
          <p:cNvPr id="5" name="Text 0">
            <a:extLst>
              <a:ext uri="{FF2B5EF4-FFF2-40B4-BE49-F238E27FC236}">
                <a16:creationId xmlns:a16="http://schemas.microsoft.com/office/drawing/2014/main" id="{2CCF3A7C-075D-1657-6EA9-0FCA5F8CBC1B}"/>
              </a:ext>
            </a:extLst>
          </p:cNvPr>
          <p:cNvSpPr/>
          <p:nvPr/>
        </p:nvSpPr>
        <p:spPr>
          <a:xfrm>
            <a:off x="640004" y="1498936"/>
            <a:ext cx="6603999" cy="19300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B7265F"/>
                </a:solidFill>
                <a:ea typeface="Unbounded Bold" pitchFamily="34" charset="-122"/>
                <a:cs typeface="Unbounded Bold" pitchFamily="34" charset="-120"/>
              </a:rPr>
              <a:t>Every Step Counts:</a:t>
            </a:r>
          </a:p>
          <a:p>
            <a:pPr marL="0" indent="0" algn="l">
              <a:lnSpc>
                <a:spcPts val="5550"/>
              </a:lnSpc>
              <a:buNone/>
            </a:pPr>
            <a:r>
              <a:rPr lang="en-US" sz="2800" b="1" dirty="0">
                <a:solidFill>
                  <a:srgbClr val="333F70"/>
                </a:solidFill>
                <a:ea typeface="Unbounded Bold" pitchFamily="34" charset="-122"/>
                <a:cs typeface="Unbounded Bold" pitchFamily="34" charset="-120"/>
              </a:rPr>
              <a:t>The Final Step in HER2+ Treatment Journey</a:t>
            </a:r>
            <a:endParaRPr lang="en-US" sz="4400" b="1" dirty="0">
              <a:solidFill>
                <a:srgbClr val="333F7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436500-1B9C-69D4-F324-5745705B6B50}"/>
              </a:ext>
            </a:extLst>
          </p:cNvPr>
          <p:cNvSpPr txBox="1"/>
          <p:nvPr/>
        </p:nvSpPr>
        <p:spPr>
          <a:xfrm>
            <a:off x="548640" y="3429000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Neratinib in HER2 positive breast cancer</a:t>
            </a:r>
            <a:endParaRPr lang="en-US" sz="28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" name="عنوان فرعي 2">
            <a:extLst>
              <a:ext uri="{FF2B5EF4-FFF2-40B4-BE49-F238E27FC236}">
                <a16:creationId xmlns:a16="http://schemas.microsoft.com/office/drawing/2014/main" id="{C2AF1123-B6E1-53A8-EDC3-55A8A0F6DB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21676" y="5528523"/>
            <a:ext cx="7227802" cy="1019558"/>
          </a:xfrm>
        </p:spPr>
        <p:txBody>
          <a:bodyPr vert="horz" lIns="91440" tIns="45720" rIns="91440" bIns="45720" rtlCol="0">
            <a:noAutofit/>
          </a:bodyPr>
          <a:lstStyle/>
          <a:p>
            <a:pPr algn="r"/>
            <a:r>
              <a:rPr lang="ar-IQ" sz="2000" b="1" dirty="0">
                <a:solidFill>
                  <a:srgbClr val="333F70"/>
                </a:solidFill>
                <a:latin typeface="GE SS Unique Bold" panose="020A0503020102020204" pitchFamily="18" charset="-78"/>
                <a:ea typeface="GE SS Unique Bold" panose="020A0503020102020204" pitchFamily="18" charset="-78"/>
                <a:cs typeface="GE SS Unique Bold" panose="020A0503020102020204" pitchFamily="18" charset="-78"/>
              </a:rPr>
              <a:t>رئيس ش</a:t>
            </a:r>
            <a:r>
              <a:rPr lang="ar-SY" sz="2000" b="1" dirty="0">
                <a:solidFill>
                  <a:srgbClr val="333F70"/>
                </a:solidFill>
                <a:latin typeface="GE SS Unique Bold" panose="020A0503020102020204" pitchFamily="18" charset="-78"/>
                <a:ea typeface="GE SS Unique Bold" panose="020A0503020102020204" pitchFamily="18" charset="-78"/>
                <a:cs typeface="GE SS Unique Bold" panose="020A0503020102020204" pitchFamily="18" charset="-78"/>
              </a:rPr>
              <a:t>ـ</a:t>
            </a:r>
            <a:r>
              <a:rPr lang="ar-IQ" sz="2000" b="1" dirty="0">
                <a:solidFill>
                  <a:srgbClr val="333F70"/>
                </a:solidFill>
                <a:latin typeface="GE SS Unique Bold" panose="020A0503020102020204" pitchFamily="18" charset="-78"/>
                <a:ea typeface="GE SS Unique Bold" panose="020A0503020102020204" pitchFamily="18" charset="-78"/>
                <a:cs typeface="GE SS Unique Bold" panose="020A0503020102020204" pitchFamily="18" charset="-78"/>
              </a:rPr>
              <a:t>عبة الأورام الطب</a:t>
            </a:r>
            <a:r>
              <a:rPr lang="ar-SY" sz="2000" b="1" dirty="0">
                <a:solidFill>
                  <a:srgbClr val="333F70"/>
                </a:solidFill>
                <a:latin typeface="GE SS Unique Bold" panose="020A0503020102020204" pitchFamily="18" charset="-78"/>
                <a:ea typeface="GE SS Unique Bold" panose="020A0503020102020204" pitchFamily="18" charset="-78"/>
                <a:cs typeface="GE SS Unique Bold" panose="020A0503020102020204" pitchFamily="18" charset="-78"/>
              </a:rPr>
              <a:t>ـ</a:t>
            </a:r>
            <a:r>
              <a:rPr lang="ar-IQ" sz="2000" b="1" dirty="0">
                <a:solidFill>
                  <a:srgbClr val="333F70"/>
                </a:solidFill>
                <a:latin typeface="GE SS Unique Bold" panose="020A0503020102020204" pitchFamily="18" charset="-78"/>
                <a:ea typeface="GE SS Unique Bold" panose="020A0503020102020204" pitchFamily="18" charset="-78"/>
                <a:cs typeface="GE SS Unique Bold" panose="020A0503020102020204" pitchFamily="18" charset="-78"/>
              </a:rPr>
              <a:t>ية </a:t>
            </a:r>
            <a:r>
              <a:rPr lang="ar-SY" sz="2000" b="1" dirty="0">
                <a:solidFill>
                  <a:srgbClr val="333F70"/>
                </a:solidFill>
                <a:latin typeface="GE SS Unique Bold" panose="020A0503020102020204" pitchFamily="18" charset="-78"/>
                <a:ea typeface="GE SS Unique Bold" panose="020A0503020102020204" pitchFamily="18" charset="-78"/>
                <a:cs typeface="GE SS Unique Bold" panose="020A0503020102020204" pitchFamily="18" charset="-78"/>
              </a:rPr>
              <a:t> - </a:t>
            </a:r>
            <a:r>
              <a:rPr lang="ar-IQ" sz="2000" b="1" dirty="0">
                <a:solidFill>
                  <a:srgbClr val="333F70"/>
                </a:solidFill>
                <a:latin typeface="GE SS Unique Bold" panose="020A0503020102020204" pitchFamily="18" charset="-78"/>
                <a:ea typeface="GE SS Unique Bold" panose="020A0503020102020204" pitchFamily="18" charset="-78"/>
                <a:cs typeface="GE SS Unique Bold" panose="020A0503020102020204" pitchFamily="18" charset="-78"/>
              </a:rPr>
              <a:t>مستش</a:t>
            </a:r>
            <a:r>
              <a:rPr lang="ar-SY" sz="2000" b="1" dirty="0">
                <a:solidFill>
                  <a:srgbClr val="333F70"/>
                </a:solidFill>
                <a:latin typeface="GE SS Unique Bold" panose="020A0503020102020204" pitchFamily="18" charset="-78"/>
                <a:ea typeface="GE SS Unique Bold" panose="020A0503020102020204" pitchFamily="18" charset="-78"/>
                <a:cs typeface="GE SS Unique Bold" panose="020A0503020102020204" pitchFamily="18" charset="-78"/>
              </a:rPr>
              <a:t>ـ</a:t>
            </a:r>
            <a:r>
              <a:rPr lang="ar-IQ" sz="2000" b="1" dirty="0">
                <a:solidFill>
                  <a:srgbClr val="333F70"/>
                </a:solidFill>
                <a:latin typeface="GE SS Unique Bold" panose="020A0503020102020204" pitchFamily="18" charset="-78"/>
                <a:ea typeface="GE SS Unique Bold" panose="020A0503020102020204" pitchFamily="18" charset="-78"/>
                <a:cs typeface="GE SS Unique Bold" panose="020A0503020102020204" pitchFamily="18" charset="-78"/>
              </a:rPr>
              <a:t>فى اللاذق</a:t>
            </a:r>
            <a:r>
              <a:rPr lang="ar-SY" sz="2000" b="1" dirty="0">
                <a:solidFill>
                  <a:srgbClr val="333F70"/>
                </a:solidFill>
                <a:latin typeface="GE SS Unique Bold" panose="020A0503020102020204" pitchFamily="18" charset="-78"/>
                <a:ea typeface="GE SS Unique Bold" panose="020A0503020102020204" pitchFamily="18" charset="-78"/>
                <a:cs typeface="GE SS Unique Bold" panose="020A0503020102020204" pitchFamily="18" charset="-78"/>
              </a:rPr>
              <a:t>ـ</a:t>
            </a:r>
            <a:r>
              <a:rPr lang="ar-IQ" sz="2000" b="1" dirty="0">
                <a:solidFill>
                  <a:srgbClr val="333F70"/>
                </a:solidFill>
                <a:latin typeface="GE SS Unique Bold" panose="020A0503020102020204" pitchFamily="18" charset="-78"/>
                <a:ea typeface="GE SS Unique Bold" panose="020A0503020102020204" pitchFamily="18" charset="-78"/>
                <a:cs typeface="GE SS Unique Bold" panose="020A0503020102020204" pitchFamily="18" charset="-78"/>
              </a:rPr>
              <a:t>ية الجامع</a:t>
            </a:r>
            <a:r>
              <a:rPr lang="ar-SY" sz="2000" b="1" dirty="0">
                <a:solidFill>
                  <a:srgbClr val="333F70"/>
                </a:solidFill>
                <a:latin typeface="GE SS Unique Bold" panose="020A0503020102020204" pitchFamily="18" charset="-78"/>
                <a:ea typeface="GE SS Unique Bold" panose="020A0503020102020204" pitchFamily="18" charset="-78"/>
                <a:cs typeface="GE SS Unique Bold" panose="020A0503020102020204" pitchFamily="18" charset="-78"/>
              </a:rPr>
              <a:t>ـ</a:t>
            </a:r>
            <a:r>
              <a:rPr lang="ar-IQ" sz="2000" b="1" dirty="0">
                <a:solidFill>
                  <a:srgbClr val="333F70"/>
                </a:solidFill>
                <a:latin typeface="GE SS Unique Bold" panose="020A0503020102020204" pitchFamily="18" charset="-78"/>
                <a:ea typeface="GE SS Unique Bold" panose="020A0503020102020204" pitchFamily="18" charset="-78"/>
                <a:cs typeface="GE SS Unique Bold" panose="020A0503020102020204" pitchFamily="18" charset="-78"/>
              </a:rPr>
              <a:t>ي</a:t>
            </a:r>
          </a:p>
          <a:p>
            <a:pPr algn="r"/>
            <a:r>
              <a:rPr lang="ar-IQ" sz="2000" b="1" spc="-30" dirty="0">
                <a:solidFill>
                  <a:srgbClr val="333F70"/>
                </a:solidFill>
                <a:latin typeface="GE SS Unique Bold" panose="020A0503020102020204" pitchFamily="18" charset="-78"/>
                <a:ea typeface="GE SS Unique Bold" panose="020A0503020102020204" pitchFamily="18" charset="-78"/>
                <a:cs typeface="GE SS Unique Bold" panose="020A0503020102020204" pitchFamily="18" charset="-78"/>
              </a:rPr>
              <a:t>أستاذ في قسم الأورام </a:t>
            </a:r>
            <a:r>
              <a:rPr lang="ar-SY" sz="2000" b="1" spc="-30" dirty="0">
                <a:solidFill>
                  <a:srgbClr val="333F70"/>
                </a:solidFill>
                <a:latin typeface="GE SS Unique Bold" panose="020A0503020102020204" pitchFamily="18" charset="-78"/>
                <a:ea typeface="GE SS Unique Bold" panose="020A0503020102020204" pitchFamily="18" charset="-78"/>
                <a:cs typeface="GE SS Unique Bold" panose="020A0503020102020204" pitchFamily="18" charset="-78"/>
              </a:rPr>
              <a:t>- </a:t>
            </a:r>
            <a:r>
              <a:rPr lang="ar-IQ" sz="2000" b="1" spc="-30" dirty="0">
                <a:solidFill>
                  <a:srgbClr val="333F70"/>
                </a:solidFill>
                <a:latin typeface="GE SS Unique Bold" panose="020A0503020102020204" pitchFamily="18" charset="-78"/>
                <a:ea typeface="GE SS Unique Bold" panose="020A0503020102020204" pitchFamily="18" charset="-78"/>
                <a:cs typeface="GE SS Unique Bold" panose="020A0503020102020204" pitchFamily="18" charset="-78"/>
              </a:rPr>
              <a:t>كلية الطب البشري –</a:t>
            </a:r>
            <a:r>
              <a:rPr lang="ar-SY" sz="2000" b="1" spc="-30" dirty="0">
                <a:solidFill>
                  <a:srgbClr val="333F70"/>
                </a:solidFill>
                <a:latin typeface="GE SS Unique Bold" panose="020A0503020102020204" pitchFamily="18" charset="-78"/>
                <a:ea typeface="GE SS Unique Bold" panose="020A0503020102020204" pitchFamily="18" charset="-78"/>
                <a:cs typeface="GE SS Unique Bold" panose="020A0503020102020204" pitchFamily="18" charset="-78"/>
              </a:rPr>
              <a:t> </a:t>
            </a:r>
            <a:r>
              <a:rPr lang="ar-IQ" sz="2000" b="1" spc="-30" dirty="0">
                <a:solidFill>
                  <a:srgbClr val="333F70"/>
                </a:solidFill>
                <a:latin typeface="GE SS Unique Bold" panose="020A0503020102020204" pitchFamily="18" charset="-78"/>
                <a:ea typeface="GE SS Unique Bold" panose="020A0503020102020204" pitchFamily="18" charset="-78"/>
                <a:cs typeface="GE SS Unique Bold" panose="020A0503020102020204" pitchFamily="18" charset="-78"/>
              </a:rPr>
              <a:t>جامعة اللاذقية</a:t>
            </a:r>
          </a:p>
        </p:txBody>
      </p:sp>
      <p:sp>
        <p:nvSpPr>
          <p:cNvPr id="8" name="عنوان فرعي 2">
            <a:extLst>
              <a:ext uri="{FF2B5EF4-FFF2-40B4-BE49-F238E27FC236}">
                <a16:creationId xmlns:a16="http://schemas.microsoft.com/office/drawing/2014/main" id="{96C4E300-758B-578E-DF1D-9EF025954D37}"/>
              </a:ext>
            </a:extLst>
          </p:cNvPr>
          <p:cNvSpPr txBox="1">
            <a:spLocks/>
          </p:cNvSpPr>
          <p:nvPr/>
        </p:nvSpPr>
        <p:spPr>
          <a:xfrm>
            <a:off x="6827520" y="4820585"/>
            <a:ext cx="4907280" cy="7741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IQ" sz="3600" b="1" dirty="0">
                <a:solidFill>
                  <a:srgbClr val="333F70"/>
                </a:solidFill>
                <a:latin typeface="GE SS Unique Bold" panose="020A0503020102020204" pitchFamily="18" charset="-78"/>
                <a:ea typeface="GE SS Unique Bold" panose="020A0503020102020204" pitchFamily="18" charset="-78"/>
                <a:cs typeface="GE SS Unique Bold" panose="020A0503020102020204" pitchFamily="18" charset="-78"/>
              </a:rPr>
              <a:t>أ</a:t>
            </a:r>
            <a:r>
              <a:rPr lang="ar-SY" sz="3600" b="1" dirty="0">
                <a:solidFill>
                  <a:srgbClr val="333F70"/>
                </a:solidFill>
                <a:latin typeface="GE SS Unique Bold" panose="020A0503020102020204" pitchFamily="18" charset="-78"/>
                <a:ea typeface="GE SS Unique Bold" panose="020A0503020102020204" pitchFamily="18" charset="-78"/>
                <a:cs typeface="GE SS Unique Bold" panose="020A0503020102020204" pitchFamily="18" charset="-78"/>
              </a:rPr>
              <a:t>.</a:t>
            </a:r>
            <a:r>
              <a:rPr lang="ar-IQ" sz="3600" b="1" dirty="0">
                <a:solidFill>
                  <a:srgbClr val="333F70"/>
                </a:solidFill>
                <a:latin typeface="GE SS Unique Bold" panose="020A0503020102020204" pitchFamily="18" charset="-78"/>
                <a:ea typeface="GE SS Unique Bold" panose="020A0503020102020204" pitchFamily="18" charset="-78"/>
                <a:cs typeface="GE SS Unique Bold" panose="020A0503020102020204" pitchFamily="18" charset="-78"/>
              </a:rPr>
              <a:t>د</a:t>
            </a:r>
            <a:r>
              <a:rPr lang="ar-SY" sz="3600" b="1" dirty="0">
                <a:solidFill>
                  <a:srgbClr val="333F70"/>
                </a:solidFill>
                <a:latin typeface="GE SS Unique Bold" panose="020A0503020102020204" pitchFamily="18" charset="-78"/>
                <a:ea typeface="GE SS Unique Bold" panose="020A0503020102020204" pitchFamily="18" charset="-78"/>
                <a:cs typeface="GE SS Unique Bold" panose="020A0503020102020204" pitchFamily="18" charset="-78"/>
              </a:rPr>
              <a:t>.</a:t>
            </a:r>
            <a:r>
              <a:rPr lang="ar-IQ" sz="3600" b="1" dirty="0">
                <a:solidFill>
                  <a:srgbClr val="333F70"/>
                </a:solidFill>
                <a:latin typeface="GE SS Unique Bold" panose="020A0503020102020204" pitchFamily="18" charset="-78"/>
                <a:ea typeface="GE SS Unique Bold" panose="020A0503020102020204" pitchFamily="18" charset="-78"/>
                <a:cs typeface="GE SS Unique Bold" panose="020A0503020102020204" pitchFamily="18" charset="-78"/>
              </a:rPr>
              <a:t> نادر محمد عبدالله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4AF9EA7-FDBC-C3FE-C53B-9EE5FFEE7A54}"/>
              </a:ext>
            </a:extLst>
          </p:cNvPr>
          <p:cNvCxnSpPr/>
          <p:nvPr/>
        </p:nvCxnSpPr>
        <p:spPr>
          <a:xfrm>
            <a:off x="548640" y="3159760"/>
            <a:ext cx="7437120" cy="0"/>
          </a:xfrm>
          <a:prstGeom prst="line">
            <a:avLst/>
          </a:prstGeom>
          <a:ln w="19050">
            <a:solidFill>
              <a:srgbClr val="333F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C05F9C8-BAD9-31CC-4007-2432BFA9155E}"/>
              </a:ext>
            </a:extLst>
          </p:cNvPr>
          <p:cNvGrpSpPr/>
          <p:nvPr/>
        </p:nvGrpSpPr>
        <p:grpSpPr>
          <a:xfrm>
            <a:off x="63108" y="373666"/>
            <a:ext cx="2189456" cy="523216"/>
            <a:chOff x="1354580" y="2411455"/>
            <a:chExt cx="8878223" cy="212163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25C5D53-F640-B03B-AC3E-602726BD961D}"/>
                </a:ext>
              </a:extLst>
            </p:cNvPr>
            <p:cNvGrpSpPr/>
            <p:nvPr/>
          </p:nvGrpSpPr>
          <p:grpSpPr>
            <a:xfrm flipH="1">
              <a:off x="1354580" y="2411455"/>
              <a:ext cx="8878223" cy="2121634"/>
              <a:chOff x="9601200" y="383207"/>
              <a:chExt cx="2590800" cy="619125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F8FE77D-C5C8-250C-74D5-14CE6B698055}"/>
                  </a:ext>
                </a:extLst>
              </p:cNvPr>
              <p:cNvSpPr/>
              <p:nvPr/>
            </p:nvSpPr>
            <p:spPr>
              <a:xfrm>
                <a:off x="9601200" y="383207"/>
                <a:ext cx="885825" cy="619125"/>
              </a:xfrm>
              <a:prstGeom prst="rect">
                <a:avLst/>
              </a:prstGeom>
              <a:solidFill>
                <a:srgbClr val="B7265F">
                  <a:alpha val="7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4126D279-D458-817E-ABFF-713ED2510E98}"/>
                  </a:ext>
                </a:extLst>
              </p:cNvPr>
              <p:cNvSpPr/>
              <p:nvPr/>
            </p:nvSpPr>
            <p:spPr>
              <a:xfrm>
                <a:off x="10515600" y="383207"/>
                <a:ext cx="1676400" cy="619125"/>
              </a:xfrm>
              <a:prstGeom prst="rect">
                <a:avLst/>
              </a:prstGeom>
              <a:solidFill>
                <a:srgbClr val="B7265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BE44FB86-D927-0A59-2B4D-102FC69806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9684834" y="417180"/>
                <a:ext cx="716195" cy="557966"/>
              </a:xfrm>
              <a:prstGeom prst="rect">
                <a:avLst/>
              </a:prstGeom>
            </p:spPr>
          </p:pic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131A82A-5F8E-CE87-8229-7C2B4752E38C}"/>
                </a:ext>
              </a:extLst>
            </p:cNvPr>
            <p:cNvGrpSpPr/>
            <p:nvPr/>
          </p:nvGrpSpPr>
          <p:grpSpPr>
            <a:xfrm>
              <a:off x="1766199" y="2779177"/>
              <a:ext cx="4822492" cy="1395605"/>
              <a:chOff x="1766199" y="2779177"/>
              <a:chExt cx="4314190" cy="1248505"/>
            </a:xfrm>
          </p:grpSpPr>
          <p:pic>
            <p:nvPicPr>
              <p:cNvPr id="14" name="Graphic 13">
                <a:extLst>
                  <a:ext uri="{FF2B5EF4-FFF2-40B4-BE49-F238E27FC236}">
                    <a16:creationId xmlns:a16="http://schemas.microsoft.com/office/drawing/2014/main" id="{5C5914CD-4595-E720-6965-90DEC78D83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766199" y="2779177"/>
                <a:ext cx="4314190" cy="758978"/>
              </a:xfrm>
              <a:prstGeom prst="rect">
                <a:avLst/>
              </a:prstGeom>
            </p:spPr>
          </p:pic>
          <p:pic>
            <p:nvPicPr>
              <p:cNvPr id="15" name="Graphic 14">
                <a:extLst>
                  <a:ext uri="{FF2B5EF4-FFF2-40B4-BE49-F238E27FC236}">
                    <a16:creationId xmlns:a16="http://schemas.microsoft.com/office/drawing/2014/main" id="{D370D327-DD65-B0E3-3F30-5ED469A713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3266662" y="3679316"/>
                <a:ext cx="2813727" cy="34836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8971500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Group 3">
            <a:extLst>
              <a:ext uri="{FF2B5EF4-FFF2-40B4-BE49-F238E27FC236}">
                <a16:creationId xmlns:a16="http://schemas.microsoft.com/office/drawing/2014/main" id="{FAA07E89-B254-4950-BBD2-EB1F73D8C1D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10767641"/>
              </p:ext>
            </p:extLst>
          </p:nvPr>
        </p:nvGraphicFramePr>
        <p:xfrm>
          <a:off x="7682170" y="2609773"/>
          <a:ext cx="3847874" cy="2738268"/>
        </p:xfrm>
        <a:graphic>
          <a:graphicData uri="http://schemas.openxmlformats.org/drawingml/2006/table">
            <a:tbl>
              <a:tblPr/>
              <a:tblGrid>
                <a:gridCol w="21527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82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69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00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First IDFS Event, %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T-DM1† 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F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T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639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00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Any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12.2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F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22.2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639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00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Distant recurrence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10.5‡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F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15.9</a:t>
                      </a:r>
                      <a:r>
                        <a:rPr kumimoji="0" lang="en-US" sz="1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‖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699" marR="121699" marT="45728" marB="45728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639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76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Locoregional recurrence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1.1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F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4.6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639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76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Contralateral breast cancer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0.4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F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1.3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639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6394593"/>
                  </a:ext>
                </a:extLst>
              </a:tr>
              <a:tr h="5076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Death without prior event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0.3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F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0.4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639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6640394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00DA8027-CBA1-4BD0-B42F-10020E509D4D}"/>
              </a:ext>
            </a:extLst>
          </p:cNvPr>
          <p:cNvSpPr/>
          <p:nvPr/>
        </p:nvSpPr>
        <p:spPr>
          <a:xfrm>
            <a:off x="7645628" y="5359057"/>
            <a:ext cx="364715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4DA1BB"/>
              </a:buClr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CNS events: 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‡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5.9% vs 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‖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4.3%.</a:t>
            </a:r>
          </a:p>
        </p:txBody>
      </p:sp>
      <p:sp>
        <p:nvSpPr>
          <p:cNvPr id="7" name="Text Box 11">
            <a:extLst>
              <a:ext uri="{FF2B5EF4-FFF2-40B4-BE49-F238E27FC236}">
                <a16:creationId xmlns:a16="http://schemas.microsoft.com/office/drawing/2014/main" id="{5258FC4F-84A1-16C0-8D30-4971DF2541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292" y="5781089"/>
            <a:ext cx="687677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*Randomization occurred ≤12 wk of surgery; radiotherapy and/or endocrine therapy given per local standards. Minimum of 9 wk of taxane and trastuzumab. †Patients who d/c T-DM1 for toxicity allowed to switch to trastuzumab to complete 14 cycles.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7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von Minckwitz. NEJM. 2019;380:617.</a:t>
            </a:r>
          </a:p>
        </p:txBody>
      </p:sp>
      <p:sp>
        <p:nvSpPr>
          <p:cNvPr id="19" name="TextBox 1">
            <a:extLst>
              <a:ext uri="{FF2B5EF4-FFF2-40B4-BE49-F238E27FC236}">
                <a16:creationId xmlns:a16="http://schemas.microsoft.com/office/drawing/2014/main" id="{AE2217F5-DF2C-0887-7AAA-9F8E2CC85FD6}"/>
              </a:ext>
            </a:extLst>
          </p:cNvPr>
          <p:cNvSpPr txBox="1"/>
          <p:nvPr/>
        </p:nvSpPr>
        <p:spPr bwMode="auto">
          <a:xfrm>
            <a:off x="1995306" y="4944381"/>
            <a:ext cx="25680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20" name="TextBox 1">
            <a:extLst>
              <a:ext uri="{FF2B5EF4-FFF2-40B4-BE49-F238E27FC236}">
                <a16:creationId xmlns:a16="http://schemas.microsoft.com/office/drawing/2014/main" id="{24BBE93C-A474-6307-7F33-5E0D70047777}"/>
              </a:ext>
            </a:extLst>
          </p:cNvPr>
          <p:cNvSpPr txBox="1"/>
          <p:nvPr/>
        </p:nvSpPr>
        <p:spPr bwMode="auto">
          <a:xfrm>
            <a:off x="2383818" y="4944381"/>
            <a:ext cx="32893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12</a:t>
            </a:r>
          </a:p>
        </p:txBody>
      </p:sp>
      <p:sp>
        <p:nvSpPr>
          <p:cNvPr id="21" name="TextBox 1">
            <a:extLst>
              <a:ext uri="{FF2B5EF4-FFF2-40B4-BE49-F238E27FC236}">
                <a16:creationId xmlns:a16="http://schemas.microsoft.com/office/drawing/2014/main" id="{F194BFF4-13BB-C84D-D4BA-A6FAFC721C9A}"/>
              </a:ext>
            </a:extLst>
          </p:cNvPr>
          <p:cNvSpPr txBox="1"/>
          <p:nvPr/>
        </p:nvSpPr>
        <p:spPr bwMode="auto">
          <a:xfrm>
            <a:off x="1272378" y="2348163"/>
            <a:ext cx="40107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100</a:t>
            </a:r>
          </a:p>
        </p:txBody>
      </p:sp>
      <p:sp>
        <p:nvSpPr>
          <p:cNvPr id="22" name="TextBox 1">
            <a:extLst>
              <a:ext uri="{FF2B5EF4-FFF2-40B4-BE49-F238E27FC236}">
                <a16:creationId xmlns:a16="http://schemas.microsoft.com/office/drawing/2014/main" id="{CCA3A303-91F0-B548-7CC4-0F0BE4F8745F}"/>
              </a:ext>
            </a:extLst>
          </p:cNvPr>
          <p:cNvSpPr txBox="1"/>
          <p:nvPr/>
        </p:nvSpPr>
        <p:spPr bwMode="auto">
          <a:xfrm>
            <a:off x="1344515" y="2827126"/>
            <a:ext cx="32893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80</a:t>
            </a:r>
          </a:p>
        </p:txBody>
      </p:sp>
      <p:sp>
        <p:nvSpPr>
          <p:cNvPr id="67" name="TextBox 1">
            <a:extLst>
              <a:ext uri="{FF2B5EF4-FFF2-40B4-BE49-F238E27FC236}">
                <a16:creationId xmlns:a16="http://schemas.microsoft.com/office/drawing/2014/main" id="{9FFCE082-45CA-9AF1-B6A3-45DD00004389}"/>
              </a:ext>
            </a:extLst>
          </p:cNvPr>
          <p:cNvSpPr txBox="1"/>
          <p:nvPr/>
        </p:nvSpPr>
        <p:spPr bwMode="auto">
          <a:xfrm>
            <a:off x="1344515" y="3318531"/>
            <a:ext cx="32893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60</a:t>
            </a:r>
          </a:p>
        </p:txBody>
      </p:sp>
      <p:sp>
        <p:nvSpPr>
          <p:cNvPr id="75" name="TextBox 1">
            <a:extLst>
              <a:ext uri="{FF2B5EF4-FFF2-40B4-BE49-F238E27FC236}">
                <a16:creationId xmlns:a16="http://schemas.microsoft.com/office/drawing/2014/main" id="{6BB3F301-118E-0316-71E0-9F202A2A0862}"/>
              </a:ext>
            </a:extLst>
          </p:cNvPr>
          <p:cNvSpPr txBox="1"/>
          <p:nvPr/>
        </p:nvSpPr>
        <p:spPr bwMode="auto">
          <a:xfrm>
            <a:off x="1344515" y="3802990"/>
            <a:ext cx="32893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40</a:t>
            </a:r>
          </a:p>
        </p:txBody>
      </p:sp>
      <p:sp>
        <p:nvSpPr>
          <p:cNvPr id="76" name="TextBox 1">
            <a:extLst>
              <a:ext uri="{FF2B5EF4-FFF2-40B4-BE49-F238E27FC236}">
                <a16:creationId xmlns:a16="http://schemas.microsoft.com/office/drawing/2014/main" id="{A1B8AD4A-2D5E-CD69-9675-93B1C626834F}"/>
              </a:ext>
            </a:extLst>
          </p:cNvPr>
          <p:cNvSpPr txBox="1"/>
          <p:nvPr/>
        </p:nvSpPr>
        <p:spPr bwMode="auto">
          <a:xfrm>
            <a:off x="1344515" y="4275787"/>
            <a:ext cx="32893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20</a:t>
            </a:r>
          </a:p>
        </p:txBody>
      </p:sp>
      <p:sp>
        <p:nvSpPr>
          <p:cNvPr id="77" name="TextBox 1">
            <a:extLst>
              <a:ext uri="{FF2B5EF4-FFF2-40B4-BE49-F238E27FC236}">
                <a16:creationId xmlns:a16="http://schemas.microsoft.com/office/drawing/2014/main" id="{CAA9C048-35EE-8761-3C8D-5D3C36D96814}"/>
              </a:ext>
            </a:extLst>
          </p:cNvPr>
          <p:cNvSpPr txBox="1"/>
          <p:nvPr/>
        </p:nvSpPr>
        <p:spPr bwMode="auto">
          <a:xfrm>
            <a:off x="1416649" y="4754801"/>
            <a:ext cx="256801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D992D13A-20F8-05C0-AB75-F27975DED619}"/>
              </a:ext>
            </a:extLst>
          </p:cNvPr>
          <p:cNvSpPr/>
          <p:nvPr/>
        </p:nvSpPr>
        <p:spPr bwMode="auto">
          <a:xfrm>
            <a:off x="1692427" y="2482066"/>
            <a:ext cx="4505965" cy="2428591"/>
          </a:xfrm>
          <a:custGeom>
            <a:avLst/>
            <a:gdLst>
              <a:gd name="connsiteX0" fmla="*/ 0 w 8119872"/>
              <a:gd name="connsiteY0" fmla="*/ 0 h 3956304"/>
              <a:gd name="connsiteX1" fmla="*/ 0 w 8119872"/>
              <a:gd name="connsiteY1" fmla="*/ 3956304 h 3956304"/>
              <a:gd name="connsiteX2" fmla="*/ 8119872 w 8119872"/>
              <a:gd name="connsiteY2" fmla="*/ 3956304 h 3956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119872" h="3956304">
                <a:moveTo>
                  <a:pt x="0" y="0"/>
                </a:moveTo>
                <a:lnTo>
                  <a:pt x="0" y="3956304"/>
                </a:lnTo>
                <a:lnTo>
                  <a:pt x="8119872" y="3956304"/>
                </a:lnTo>
              </a:path>
            </a:pathLst>
          </a:custGeom>
          <a:noFill/>
          <a:ln w="28575">
            <a:solidFill>
              <a:schemeClr val="bg2">
                <a:lumMod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83B0A933-B6FE-07BA-686A-895471D31737}"/>
              </a:ext>
            </a:extLst>
          </p:cNvPr>
          <p:cNvSpPr txBox="1"/>
          <p:nvPr/>
        </p:nvSpPr>
        <p:spPr bwMode="auto">
          <a:xfrm rot="16200000">
            <a:off x="-244577" y="3638813"/>
            <a:ext cx="264317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IDFS (%)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BD64EAA6-2B32-7E8D-7C2A-8B1C185A3703}"/>
              </a:ext>
            </a:extLst>
          </p:cNvPr>
          <p:cNvGrpSpPr/>
          <p:nvPr/>
        </p:nvGrpSpPr>
        <p:grpSpPr>
          <a:xfrm rot="5400000">
            <a:off x="452767" y="3664947"/>
            <a:ext cx="2405014" cy="76472"/>
            <a:chOff x="7315472" y="5254913"/>
            <a:chExt cx="4053250" cy="91440"/>
          </a:xfrm>
        </p:grpSpPr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EF7365E0-4B05-587D-87B5-604E2867B40C}"/>
                </a:ext>
              </a:extLst>
            </p:cNvPr>
            <p:cNvCxnSpPr/>
            <p:nvPr/>
          </p:nvCxnSpPr>
          <p:spPr bwMode="auto">
            <a:xfrm>
              <a:off x="8126122" y="5254913"/>
              <a:ext cx="0" cy="91440"/>
            </a:xfrm>
            <a:prstGeom prst="line">
              <a:avLst/>
            </a:prstGeom>
            <a:noFill/>
            <a:ln w="2857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FAD7B192-1D3B-8BFD-9974-FE854608ACD9}"/>
                </a:ext>
              </a:extLst>
            </p:cNvPr>
            <p:cNvCxnSpPr/>
            <p:nvPr/>
          </p:nvCxnSpPr>
          <p:spPr bwMode="auto">
            <a:xfrm>
              <a:off x="8936772" y="5254913"/>
              <a:ext cx="0" cy="91440"/>
            </a:xfrm>
            <a:prstGeom prst="line">
              <a:avLst/>
            </a:prstGeom>
            <a:noFill/>
            <a:ln w="2857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8AD55BD5-4396-20B2-A165-E1836D39FDF1}"/>
                </a:ext>
              </a:extLst>
            </p:cNvPr>
            <p:cNvCxnSpPr/>
            <p:nvPr/>
          </p:nvCxnSpPr>
          <p:spPr bwMode="auto">
            <a:xfrm>
              <a:off x="7315472" y="5254913"/>
              <a:ext cx="0" cy="91440"/>
            </a:xfrm>
            <a:prstGeom prst="line">
              <a:avLst/>
            </a:prstGeom>
            <a:noFill/>
            <a:ln w="2857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615CBE9F-B8CC-AA7E-EAE4-AB778E710A52}"/>
                </a:ext>
              </a:extLst>
            </p:cNvPr>
            <p:cNvCxnSpPr/>
            <p:nvPr/>
          </p:nvCxnSpPr>
          <p:spPr bwMode="auto">
            <a:xfrm>
              <a:off x="11368722" y="5254913"/>
              <a:ext cx="0" cy="91440"/>
            </a:xfrm>
            <a:prstGeom prst="line">
              <a:avLst/>
            </a:prstGeom>
            <a:noFill/>
            <a:ln w="2857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456" name="Straight Connector 19455">
              <a:extLst>
                <a:ext uri="{FF2B5EF4-FFF2-40B4-BE49-F238E27FC236}">
                  <a16:creationId xmlns:a16="http://schemas.microsoft.com/office/drawing/2014/main" id="{732D69B8-41C0-13B9-42ED-3957DAB7E588}"/>
                </a:ext>
              </a:extLst>
            </p:cNvPr>
            <p:cNvCxnSpPr/>
            <p:nvPr/>
          </p:nvCxnSpPr>
          <p:spPr bwMode="auto">
            <a:xfrm>
              <a:off x="9747422" y="5254913"/>
              <a:ext cx="0" cy="91440"/>
            </a:xfrm>
            <a:prstGeom prst="line">
              <a:avLst/>
            </a:prstGeom>
            <a:noFill/>
            <a:ln w="2857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457" name="Straight Connector 19456">
              <a:extLst>
                <a:ext uri="{FF2B5EF4-FFF2-40B4-BE49-F238E27FC236}">
                  <a16:creationId xmlns:a16="http://schemas.microsoft.com/office/drawing/2014/main" id="{61775F3A-6BCC-3436-E9FE-8E753B1356B0}"/>
                </a:ext>
              </a:extLst>
            </p:cNvPr>
            <p:cNvCxnSpPr/>
            <p:nvPr/>
          </p:nvCxnSpPr>
          <p:spPr bwMode="auto">
            <a:xfrm>
              <a:off x="10558072" y="5254913"/>
              <a:ext cx="0" cy="91440"/>
            </a:xfrm>
            <a:prstGeom prst="line">
              <a:avLst/>
            </a:prstGeom>
            <a:noFill/>
            <a:ln w="2857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81" name="TextBox 1">
            <a:extLst>
              <a:ext uri="{FF2B5EF4-FFF2-40B4-BE49-F238E27FC236}">
                <a16:creationId xmlns:a16="http://schemas.microsoft.com/office/drawing/2014/main" id="{74762FEA-ADCA-EA68-752D-E860EC32B994}"/>
              </a:ext>
            </a:extLst>
          </p:cNvPr>
          <p:cNvSpPr txBox="1"/>
          <p:nvPr/>
        </p:nvSpPr>
        <p:spPr bwMode="auto">
          <a:xfrm>
            <a:off x="2826460" y="4944381"/>
            <a:ext cx="32893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18</a:t>
            </a:r>
          </a:p>
        </p:txBody>
      </p:sp>
      <p:sp>
        <p:nvSpPr>
          <p:cNvPr id="82" name="TextBox 1">
            <a:extLst>
              <a:ext uri="{FF2B5EF4-FFF2-40B4-BE49-F238E27FC236}">
                <a16:creationId xmlns:a16="http://schemas.microsoft.com/office/drawing/2014/main" id="{8C2D5627-E919-040E-CA51-00144C55AF17}"/>
              </a:ext>
            </a:extLst>
          </p:cNvPr>
          <p:cNvSpPr txBox="1"/>
          <p:nvPr/>
        </p:nvSpPr>
        <p:spPr bwMode="auto">
          <a:xfrm>
            <a:off x="3254284" y="4944381"/>
            <a:ext cx="32893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24</a:t>
            </a:r>
          </a:p>
        </p:txBody>
      </p:sp>
      <p:sp>
        <p:nvSpPr>
          <p:cNvPr id="83" name="TextBox 1">
            <a:extLst>
              <a:ext uri="{FF2B5EF4-FFF2-40B4-BE49-F238E27FC236}">
                <a16:creationId xmlns:a16="http://schemas.microsoft.com/office/drawing/2014/main" id="{49265FD8-B2BF-7F3C-F925-A9B10BBCB452}"/>
              </a:ext>
            </a:extLst>
          </p:cNvPr>
          <p:cNvSpPr txBox="1"/>
          <p:nvPr/>
        </p:nvSpPr>
        <p:spPr bwMode="auto">
          <a:xfrm>
            <a:off x="3682591" y="4944381"/>
            <a:ext cx="32893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30</a:t>
            </a:r>
          </a:p>
        </p:txBody>
      </p:sp>
      <p:sp>
        <p:nvSpPr>
          <p:cNvPr id="84" name="TextBox 1">
            <a:extLst>
              <a:ext uri="{FF2B5EF4-FFF2-40B4-BE49-F238E27FC236}">
                <a16:creationId xmlns:a16="http://schemas.microsoft.com/office/drawing/2014/main" id="{97780423-22E8-130B-142C-38CEEEFD56AF}"/>
              </a:ext>
            </a:extLst>
          </p:cNvPr>
          <p:cNvSpPr txBox="1"/>
          <p:nvPr/>
        </p:nvSpPr>
        <p:spPr bwMode="auto">
          <a:xfrm>
            <a:off x="4126315" y="4944381"/>
            <a:ext cx="32893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36</a:t>
            </a:r>
          </a:p>
        </p:txBody>
      </p:sp>
      <p:sp>
        <p:nvSpPr>
          <p:cNvPr id="85" name="TextBox 1">
            <a:extLst>
              <a:ext uri="{FF2B5EF4-FFF2-40B4-BE49-F238E27FC236}">
                <a16:creationId xmlns:a16="http://schemas.microsoft.com/office/drawing/2014/main" id="{D9BB4033-6BFA-2D4E-7793-AEC376D36D8D}"/>
              </a:ext>
            </a:extLst>
          </p:cNvPr>
          <p:cNvSpPr txBox="1"/>
          <p:nvPr/>
        </p:nvSpPr>
        <p:spPr bwMode="auto">
          <a:xfrm>
            <a:off x="5010475" y="4944381"/>
            <a:ext cx="32893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48</a:t>
            </a:r>
          </a:p>
        </p:txBody>
      </p:sp>
      <p:sp>
        <p:nvSpPr>
          <p:cNvPr id="86" name="TextBox 1">
            <a:extLst>
              <a:ext uri="{FF2B5EF4-FFF2-40B4-BE49-F238E27FC236}">
                <a16:creationId xmlns:a16="http://schemas.microsoft.com/office/drawing/2014/main" id="{99CC5BC5-2AC7-20E8-4C1F-20CC9B428D18}"/>
              </a:ext>
            </a:extLst>
          </p:cNvPr>
          <p:cNvSpPr txBox="1"/>
          <p:nvPr/>
        </p:nvSpPr>
        <p:spPr bwMode="auto">
          <a:xfrm>
            <a:off x="4562614" y="4944381"/>
            <a:ext cx="32893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42</a:t>
            </a:r>
          </a:p>
        </p:txBody>
      </p:sp>
      <p:sp>
        <p:nvSpPr>
          <p:cNvPr id="87" name="TextBox 1">
            <a:extLst>
              <a:ext uri="{FF2B5EF4-FFF2-40B4-BE49-F238E27FC236}">
                <a16:creationId xmlns:a16="http://schemas.microsoft.com/office/drawing/2014/main" id="{8B2AB601-78B6-C8B1-319B-D032CF11E811}"/>
              </a:ext>
            </a:extLst>
          </p:cNvPr>
          <p:cNvSpPr txBox="1"/>
          <p:nvPr/>
        </p:nvSpPr>
        <p:spPr bwMode="auto">
          <a:xfrm>
            <a:off x="5431758" y="4944381"/>
            <a:ext cx="32893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54</a:t>
            </a:r>
          </a:p>
        </p:txBody>
      </p:sp>
      <p:sp>
        <p:nvSpPr>
          <p:cNvPr id="88" name="TextBox 1">
            <a:extLst>
              <a:ext uri="{FF2B5EF4-FFF2-40B4-BE49-F238E27FC236}">
                <a16:creationId xmlns:a16="http://schemas.microsoft.com/office/drawing/2014/main" id="{90323793-76F5-4FBC-0DB8-06847BC06C3B}"/>
              </a:ext>
            </a:extLst>
          </p:cNvPr>
          <p:cNvSpPr txBox="1"/>
          <p:nvPr/>
        </p:nvSpPr>
        <p:spPr bwMode="auto">
          <a:xfrm>
            <a:off x="5865164" y="4944381"/>
            <a:ext cx="32893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60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EF56A271-F28E-90D9-69D4-70613BE3F7F9}"/>
              </a:ext>
            </a:extLst>
          </p:cNvPr>
          <p:cNvGrpSpPr/>
          <p:nvPr/>
        </p:nvGrpSpPr>
        <p:grpSpPr>
          <a:xfrm>
            <a:off x="1692427" y="4906708"/>
            <a:ext cx="4340099" cy="77652"/>
            <a:chOff x="1835087" y="5626135"/>
            <a:chExt cx="7101040" cy="75360"/>
          </a:xfrm>
        </p:grpSpPr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97FCFE0C-8B97-B083-9CE9-6123EC46CA39}"/>
                </a:ext>
              </a:extLst>
            </p:cNvPr>
            <p:cNvCxnSpPr/>
            <p:nvPr/>
          </p:nvCxnSpPr>
          <p:spPr bwMode="auto">
            <a:xfrm>
              <a:off x="3255295" y="5632332"/>
              <a:ext cx="0" cy="69163"/>
            </a:xfrm>
            <a:prstGeom prst="line">
              <a:avLst/>
            </a:prstGeom>
            <a:noFill/>
            <a:ln w="2857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5589DDDE-9CD2-A97F-16A0-87CDAD4A1857}"/>
                </a:ext>
              </a:extLst>
            </p:cNvPr>
            <p:cNvCxnSpPr/>
            <p:nvPr/>
          </p:nvCxnSpPr>
          <p:spPr bwMode="auto">
            <a:xfrm>
              <a:off x="3965399" y="5632332"/>
              <a:ext cx="0" cy="69163"/>
            </a:xfrm>
            <a:prstGeom prst="line">
              <a:avLst/>
            </a:prstGeom>
            <a:noFill/>
            <a:ln w="2857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3DAC08B7-B68B-C8AA-8A5F-DF44BFC3A54F}"/>
                </a:ext>
              </a:extLst>
            </p:cNvPr>
            <p:cNvCxnSpPr/>
            <p:nvPr/>
          </p:nvCxnSpPr>
          <p:spPr bwMode="auto">
            <a:xfrm>
              <a:off x="2545191" y="5632332"/>
              <a:ext cx="0" cy="69163"/>
            </a:xfrm>
            <a:prstGeom prst="line">
              <a:avLst/>
            </a:prstGeom>
            <a:noFill/>
            <a:ln w="2857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C7A96193-A434-8EBD-2673-965D406131C6}"/>
                </a:ext>
              </a:extLst>
            </p:cNvPr>
            <p:cNvCxnSpPr/>
            <p:nvPr/>
          </p:nvCxnSpPr>
          <p:spPr bwMode="auto">
            <a:xfrm>
              <a:off x="6095711" y="5632332"/>
              <a:ext cx="0" cy="69163"/>
            </a:xfrm>
            <a:prstGeom prst="line">
              <a:avLst/>
            </a:prstGeom>
            <a:noFill/>
            <a:ln w="2857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1FB18041-C842-0755-1EF5-1D87C0A80611}"/>
                </a:ext>
              </a:extLst>
            </p:cNvPr>
            <p:cNvCxnSpPr/>
            <p:nvPr/>
          </p:nvCxnSpPr>
          <p:spPr bwMode="auto">
            <a:xfrm>
              <a:off x="4675503" y="5632332"/>
              <a:ext cx="0" cy="69163"/>
            </a:xfrm>
            <a:prstGeom prst="line">
              <a:avLst/>
            </a:prstGeom>
            <a:noFill/>
            <a:ln w="2857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D4F5B7DC-CBE0-8A1D-9A88-23B604AD3C99}"/>
                </a:ext>
              </a:extLst>
            </p:cNvPr>
            <p:cNvCxnSpPr/>
            <p:nvPr/>
          </p:nvCxnSpPr>
          <p:spPr bwMode="auto">
            <a:xfrm>
              <a:off x="5385607" y="5632332"/>
              <a:ext cx="0" cy="69163"/>
            </a:xfrm>
            <a:prstGeom prst="line">
              <a:avLst/>
            </a:prstGeom>
            <a:noFill/>
            <a:ln w="2857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84F8137C-03EA-A5B6-35D8-1A996E5847FE}"/>
                </a:ext>
              </a:extLst>
            </p:cNvPr>
            <p:cNvCxnSpPr/>
            <p:nvPr/>
          </p:nvCxnSpPr>
          <p:spPr bwMode="auto">
            <a:xfrm>
              <a:off x="1835087" y="5632332"/>
              <a:ext cx="0" cy="69163"/>
            </a:xfrm>
            <a:prstGeom prst="line">
              <a:avLst/>
            </a:prstGeom>
            <a:noFill/>
            <a:ln w="2857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153910B2-BB16-2B6B-7C61-7E33A50BA7C3}"/>
                </a:ext>
              </a:extLst>
            </p:cNvPr>
            <p:cNvCxnSpPr/>
            <p:nvPr/>
          </p:nvCxnSpPr>
          <p:spPr bwMode="auto">
            <a:xfrm>
              <a:off x="8226023" y="5626135"/>
              <a:ext cx="0" cy="69163"/>
            </a:xfrm>
            <a:prstGeom prst="line">
              <a:avLst/>
            </a:prstGeom>
            <a:noFill/>
            <a:ln w="2857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E941D5D1-1331-4922-F1DF-AEB99F4A292B}"/>
                </a:ext>
              </a:extLst>
            </p:cNvPr>
            <p:cNvCxnSpPr/>
            <p:nvPr/>
          </p:nvCxnSpPr>
          <p:spPr bwMode="auto">
            <a:xfrm>
              <a:off x="8936127" y="5626135"/>
              <a:ext cx="0" cy="69163"/>
            </a:xfrm>
            <a:prstGeom prst="line">
              <a:avLst/>
            </a:prstGeom>
            <a:noFill/>
            <a:ln w="2857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80D43258-5130-CBCF-47E6-D104039C0DEC}"/>
                </a:ext>
              </a:extLst>
            </p:cNvPr>
            <p:cNvCxnSpPr/>
            <p:nvPr/>
          </p:nvCxnSpPr>
          <p:spPr bwMode="auto">
            <a:xfrm>
              <a:off x="7515919" y="5626135"/>
              <a:ext cx="0" cy="69163"/>
            </a:xfrm>
            <a:prstGeom prst="line">
              <a:avLst/>
            </a:prstGeom>
            <a:noFill/>
            <a:ln w="2857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A50D01B9-54AB-D713-D133-8738771F6B89}"/>
                </a:ext>
              </a:extLst>
            </p:cNvPr>
            <p:cNvCxnSpPr/>
            <p:nvPr/>
          </p:nvCxnSpPr>
          <p:spPr bwMode="auto">
            <a:xfrm>
              <a:off x="6805815" y="5626135"/>
              <a:ext cx="0" cy="69163"/>
            </a:xfrm>
            <a:prstGeom prst="line">
              <a:avLst/>
            </a:prstGeom>
            <a:noFill/>
            <a:ln w="2857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90" name="TextBox 1">
            <a:extLst>
              <a:ext uri="{FF2B5EF4-FFF2-40B4-BE49-F238E27FC236}">
                <a16:creationId xmlns:a16="http://schemas.microsoft.com/office/drawing/2014/main" id="{E9F8A7A5-2A56-0D12-D057-7C6460765596}"/>
              </a:ext>
            </a:extLst>
          </p:cNvPr>
          <p:cNvSpPr txBox="1"/>
          <p:nvPr/>
        </p:nvSpPr>
        <p:spPr bwMode="auto">
          <a:xfrm>
            <a:off x="1556137" y="4948859"/>
            <a:ext cx="25680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BD10ADF5-CF8E-954D-3471-848EA73457E2}"/>
              </a:ext>
            </a:extLst>
          </p:cNvPr>
          <p:cNvSpPr txBox="1"/>
          <p:nvPr/>
        </p:nvSpPr>
        <p:spPr bwMode="auto">
          <a:xfrm>
            <a:off x="2639306" y="5087342"/>
            <a:ext cx="2537071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Mo</a:t>
            </a:r>
          </a:p>
        </p:txBody>
      </p:sp>
      <p:sp>
        <p:nvSpPr>
          <p:cNvPr id="92" name="TextBox 1">
            <a:extLst>
              <a:ext uri="{FF2B5EF4-FFF2-40B4-BE49-F238E27FC236}">
                <a16:creationId xmlns:a16="http://schemas.microsoft.com/office/drawing/2014/main" id="{D2C582FB-7F3E-8BE2-805D-A0D1AA6236BC}"/>
              </a:ext>
            </a:extLst>
          </p:cNvPr>
          <p:cNvSpPr txBox="1"/>
          <p:nvPr/>
        </p:nvSpPr>
        <p:spPr bwMode="auto">
          <a:xfrm>
            <a:off x="1935519" y="5262694"/>
            <a:ext cx="38183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707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676</a:t>
            </a:r>
          </a:p>
        </p:txBody>
      </p:sp>
      <p:sp>
        <p:nvSpPr>
          <p:cNvPr id="93" name="TextBox 1">
            <a:extLst>
              <a:ext uri="{FF2B5EF4-FFF2-40B4-BE49-F238E27FC236}">
                <a16:creationId xmlns:a16="http://schemas.microsoft.com/office/drawing/2014/main" id="{37753885-E2D6-BA18-6702-53DFCB436583}"/>
              </a:ext>
            </a:extLst>
          </p:cNvPr>
          <p:cNvSpPr txBox="1"/>
          <p:nvPr/>
        </p:nvSpPr>
        <p:spPr bwMode="auto">
          <a:xfrm>
            <a:off x="2360100" y="5262694"/>
            <a:ext cx="38183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681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635</a:t>
            </a:r>
          </a:p>
        </p:txBody>
      </p:sp>
      <p:sp>
        <p:nvSpPr>
          <p:cNvPr id="94" name="TextBox 1">
            <a:extLst>
              <a:ext uri="{FF2B5EF4-FFF2-40B4-BE49-F238E27FC236}">
                <a16:creationId xmlns:a16="http://schemas.microsoft.com/office/drawing/2014/main" id="{36AC5677-6C92-040D-1A4C-32F982552623}"/>
              </a:ext>
            </a:extLst>
          </p:cNvPr>
          <p:cNvSpPr txBox="1"/>
          <p:nvPr/>
        </p:nvSpPr>
        <p:spPr bwMode="auto">
          <a:xfrm>
            <a:off x="2802741" y="5262694"/>
            <a:ext cx="38183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658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594</a:t>
            </a:r>
          </a:p>
        </p:txBody>
      </p:sp>
      <p:sp>
        <p:nvSpPr>
          <p:cNvPr id="95" name="TextBox 1">
            <a:extLst>
              <a:ext uri="{FF2B5EF4-FFF2-40B4-BE49-F238E27FC236}">
                <a16:creationId xmlns:a16="http://schemas.microsoft.com/office/drawing/2014/main" id="{7D6C6D2E-C624-F39A-CB2A-1930C66D3993}"/>
              </a:ext>
            </a:extLst>
          </p:cNvPr>
          <p:cNvSpPr txBox="1"/>
          <p:nvPr/>
        </p:nvSpPr>
        <p:spPr bwMode="auto">
          <a:xfrm>
            <a:off x="3230565" y="5262694"/>
            <a:ext cx="38183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633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555</a:t>
            </a:r>
          </a:p>
        </p:txBody>
      </p:sp>
      <p:sp>
        <p:nvSpPr>
          <p:cNvPr id="96" name="TextBox 1">
            <a:extLst>
              <a:ext uri="{FF2B5EF4-FFF2-40B4-BE49-F238E27FC236}">
                <a16:creationId xmlns:a16="http://schemas.microsoft.com/office/drawing/2014/main" id="{19AF2FAB-5102-BF8F-73D1-CBC9C6221473}"/>
              </a:ext>
            </a:extLst>
          </p:cNvPr>
          <p:cNvSpPr txBox="1"/>
          <p:nvPr/>
        </p:nvSpPr>
        <p:spPr bwMode="auto">
          <a:xfrm>
            <a:off x="3658872" y="5262694"/>
            <a:ext cx="38183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561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501</a:t>
            </a:r>
          </a:p>
        </p:txBody>
      </p:sp>
      <p:sp>
        <p:nvSpPr>
          <p:cNvPr id="97" name="TextBox 1">
            <a:extLst>
              <a:ext uri="{FF2B5EF4-FFF2-40B4-BE49-F238E27FC236}">
                <a16:creationId xmlns:a16="http://schemas.microsoft.com/office/drawing/2014/main" id="{EF244A04-9F99-44AD-E419-FB7EADBA9258}"/>
              </a:ext>
            </a:extLst>
          </p:cNvPr>
          <p:cNvSpPr txBox="1"/>
          <p:nvPr/>
        </p:nvSpPr>
        <p:spPr bwMode="auto">
          <a:xfrm>
            <a:off x="4102596" y="5262694"/>
            <a:ext cx="38183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409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342</a:t>
            </a:r>
          </a:p>
        </p:txBody>
      </p:sp>
      <p:sp>
        <p:nvSpPr>
          <p:cNvPr id="98" name="TextBox 1">
            <a:extLst>
              <a:ext uri="{FF2B5EF4-FFF2-40B4-BE49-F238E27FC236}">
                <a16:creationId xmlns:a16="http://schemas.microsoft.com/office/drawing/2014/main" id="{A3298145-FF44-FD07-96C2-463DAA91FF53}"/>
              </a:ext>
            </a:extLst>
          </p:cNvPr>
          <p:cNvSpPr txBox="1"/>
          <p:nvPr/>
        </p:nvSpPr>
        <p:spPr bwMode="auto">
          <a:xfrm>
            <a:off x="4986756" y="5262694"/>
            <a:ext cx="38183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142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119</a:t>
            </a:r>
          </a:p>
        </p:txBody>
      </p:sp>
      <p:sp>
        <p:nvSpPr>
          <p:cNvPr id="99" name="TextBox 1">
            <a:extLst>
              <a:ext uri="{FF2B5EF4-FFF2-40B4-BE49-F238E27FC236}">
                <a16:creationId xmlns:a16="http://schemas.microsoft.com/office/drawing/2014/main" id="{CA1C118F-95DF-2F43-2653-5B3324EBCCCA}"/>
              </a:ext>
            </a:extLst>
          </p:cNvPr>
          <p:cNvSpPr txBox="1"/>
          <p:nvPr/>
        </p:nvSpPr>
        <p:spPr bwMode="auto">
          <a:xfrm>
            <a:off x="4538896" y="5262694"/>
            <a:ext cx="38183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255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220</a:t>
            </a:r>
          </a:p>
        </p:txBody>
      </p:sp>
      <p:sp>
        <p:nvSpPr>
          <p:cNvPr id="100" name="TextBox 1">
            <a:extLst>
              <a:ext uri="{FF2B5EF4-FFF2-40B4-BE49-F238E27FC236}">
                <a16:creationId xmlns:a16="http://schemas.microsoft.com/office/drawing/2014/main" id="{CAE93223-A47C-82A8-B2E2-A1F9E8D9D101}"/>
              </a:ext>
            </a:extLst>
          </p:cNvPr>
          <p:cNvSpPr txBox="1"/>
          <p:nvPr/>
        </p:nvSpPr>
        <p:spPr bwMode="auto">
          <a:xfrm>
            <a:off x="5440901" y="5262694"/>
            <a:ext cx="3161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44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38</a:t>
            </a:r>
          </a:p>
        </p:txBody>
      </p:sp>
      <p:sp>
        <p:nvSpPr>
          <p:cNvPr id="101" name="TextBox 1">
            <a:extLst>
              <a:ext uri="{FF2B5EF4-FFF2-40B4-BE49-F238E27FC236}">
                <a16:creationId xmlns:a16="http://schemas.microsoft.com/office/drawing/2014/main" id="{CA36BD5B-9107-5E39-89E6-5D628B02F979}"/>
              </a:ext>
            </a:extLst>
          </p:cNvPr>
          <p:cNvSpPr txBox="1"/>
          <p:nvPr/>
        </p:nvSpPr>
        <p:spPr bwMode="auto">
          <a:xfrm>
            <a:off x="5907168" y="5262694"/>
            <a:ext cx="25039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4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02" name="TextBox 1">
            <a:extLst>
              <a:ext uri="{FF2B5EF4-FFF2-40B4-BE49-F238E27FC236}">
                <a16:creationId xmlns:a16="http://schemas.microsoft.com/office/drawing/2014/main" id="{7D1AC7A6-F0CC-F104-C180-26D1F68CF757}"/>
              </a:ext>
            </a:extLst>
          </p:cNvPr>
          <p:cNvSpPr txBox="1"/>
          <p:nvPr/>
        </p:nvSpPr>
        <p:spPr bwMode="auto">
          <a:xfrm>
            <a:off x="1496351" y="5267172"/>
            <a:ext cx="38183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743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743</a:t>
            </a:r>
          </a:p>
        </p:txBody>
      </p:sp>
      <p:sp>
        <p:nvSpPr>
          <p:cNvPr id="103" name="TextBox 1">
            <a:extLst>
              <a:ext uri="{FF2B5EF4-FFF2-40B4-BE49-F238E27FC236}">
                <a16:creationId xmlns:a16="http://schemas.microsoft.com/office/drawing/2014/main" id="{0B1DF62C-3FB7-2803-3AAC-BC9929C6D903}"/>
              </a:ext>
            </a:extLst>
          </p:cNvPr>
          <p:cNvSpPr txBox="1"/>
          <p:nvPr/>
        </p:nvSpPr>
        <p:spPr bwMode="auto">
          <a:xfrm>
            <a:off x="450614" y="5054244"/>
            <a:ext cx="113524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Patients at Risk, 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333F7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T-DM1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DF639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Trastuzumab</a:t>
            </a:r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B8C83B12-F97B-7D46-47EF-3E8094243914}"/>
              </a:ext>
            </a:extLst>
          </p:cNvPr>
          <p:cNvGrpSpPr/>
          <p:nvPr/>
        </p:nvGrpSpPr>
        <p:grpSpPr>
          <a:xfrm>
            <a:off x="2629764" y="3319285"/>
            <a:ext cx="2989381" cy="864217"/>
            <a:chOff x="4626493" y="2894557"/>
            <a:chExt cx="3821821" cy="1104871"/>
          </a:xfrm>
        </p:grpSpPr>
        <p:sp>
          <p:nvSpPr>
            <p:cNvPr id="110" name="TextBox 1">
              <a:extLst>
                <a:ext uri="{FF2B5EF4-FFF2-40B4-BE49-F238E27FC236}">
                  <a16:creationId xmlns:a16="http://schemas.microsoft.com/office/drawing/2014/main" id="{C56F193E-7E1E-F681-3844-C6DB7307E1B2}"/>
                </a:ext>
              </a:extLst>
            </p:cNvPr>
            <p:cNvSpPr txBox="1"/>
            <p:nvPr/>
          </p:nvSpPr>
          <p:spPr bwMode="auto">
            <a:xfrm>
              <a:off x="4626493" y="3448554"/>
              <a:ext cx="1199299" cy="5508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Events, n (%)</a:t>
              </a:r>
            </a:p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3-yr IDFS, %</a:t>
              </a:r>
            </a:p>
          </p:txBody>
        </p:sp>
        <p:sp>
          <p:nvSpPr>
            <p:cNvPr id="111" name="TextBox 1">
              <a:extLst>
                <a:ext uri="{FF2B5EF4-FFF2-40B4-BE49-F238E27FC236}">
                  <a16:creationId xmlns:a16="http://schemas.microsoft.com/office/drawing/2014/main" id="{9CF67655-4C49-7AF7-DA1F-70EF47DF2482}"/>
                </a:ext>
              </a:extLst>
            </p:cNvPr>
            <p:cNvSpPr txBox="1"/>
            <p:nvPr/>
          </p:nvSpPr>
          <p:spPr bwMode="auto">
            <a:xfrm>
              <a:off x="5910080" y="2894557"/>
              <a:ext cx="1267412" cy="9837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333F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T-DM1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333F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(n = 743)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91 (12.2)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88.3</a:t>
              </a:r>
            </a:p>
          </p:txBody>
        </p:sp>
        <p:sp>
          <p:nvSpPr>
            <p:cNvPr id="112" name="TextBox 1">
              <a:extLst>
                <a:ext uri="{FF2B5EF4-FFF2-40B4-BE49-F238E27FC236}">
                  <a16:creationId xmlns:a16="http://schemas.microsoft.com/office/drawing/2014/main" id="{99F22BEA-67FE-9658-CB9F-A6B4900D447F}"/>
                </a:ext>
              </a:extLst>
            </p:cNvPr>
            <p:cNvSpPr txBox="1"/>
            <p:nvPr/>
          </p:nvSpPr>
          <p:spPr bwMode="auto">
            <a:xfrm>
              <a:off x="7047880" y="2894557"/>
              <a:ext cx="1400434" cy="9837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DF639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Trastuzumab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DF6395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(n = 743)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165 (22.2)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77.0</a:t>
              </a:r>
            </a:p>
          </p:txBody>
        </p:sp>
      </p:grpSp>
      <p:sp>
        <p:nvSpPr>
          <p:cNvPr id="105" name="TextBox 1">
            <a:extLst>
              <a:ext uri="{FF2B5EF4-FFF2-40B4-BE49-F238E27FC236}">
                <a16:creationId xmlns:a16="http://schemas.microsoft.com/office/drawing/2014/main" id="{9B4A1E2D-197B-04D2-70BB-78FDDB0D6B11}"/>
              </a:ext>
            </a:extLst>
          </p:cNvPr>
          <p:cNvSpPr txBox="1"/>
          <p:nvPr/>
        </p:nvSpPr>
        <p:spPr bwMode="auto">
          <a:xfrm>
            <a:off x="1775524" y="4521815"/>
            <a:ext cx="441786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HR: 0.50 (95% CI: 0.39-0.64; </a:t>
            </a: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&lt;.001)</a:t>
            </a:r>
          </a:p>
        </p:txBody>
      </p:sp>
      <p:sp>
        <p:nvSpPr>
          <p:cNvPr id="106" name="Freeform: Shape 105">
            <a:extLst>
              <a:ext uri="{FF2B5EF4-FFF2-40B4-BE49-F238E27FC236}">
                <a16:creationId xmlns:a16="http://schemas.microsoft.com/office/drawing/2014/main" id="{C47E7CEF-A91F-5086-8464-C96D34E0DDCB}"/>
              </a:ext>
            </a:extLst>
          </p:cNvPr>
          <p:cNvSpPr/>
          <p:nvPr/>
        </p:nvSpPr>
        <p:spPr bwMode="auto">
          <a:xfrm>
            <a:off x="1695105" y="2494055"/>
            <a:ext cx="4505663" cy="663929"/>
          </a:xfrm>
          <a:custGeom>
            <a:avLst/>
            <a:gdLst>
              <a:gd name="connsiteX0" fmla="*/ 0 w 5760334"/>
              <a:gd name="connsiteY0" fmla="*/ 0 h 848810"/>
              <a:gd name="connsiteX1" fmla="*/ 61732 w 5760334"/>
              <a:gd name="connsiteY1" fmla="*/ 0 h 848810"/>
              <a:gd name="connsiteX2" fmla="*/ 61732 w 5760334"/>
              <a:gd name="connsiteY2" fmla="*/ 11575 h 848810"/>
              <a:gd name="connsiteX3" fmla="*/ 119605 w 5760334"/>
              <a:gd name="connsiteY3" fmla="*/ 11575 h 848810"/>
              <a:gd name="connsiteX4" fmla="*/ 119605 w 5760334"/>
              <a:gd name="connsiteY4" fmla="*/ 30866 h 848810"/>
              <a:gd name="connsiteX5" fmla="*/ 219919 w 5760334"/>
              <a:gd name="connsiteY5" fmla="*/ 30866 h 848810"/>
              <a:gd name="connsiteX6" fmla="*/ 219919 w 5760334"/>
              <a:gd name="connsiteY6" fmla="*/ 50157 h 848810"/>
              <a:gd name="connsiteX7" fmla="*/ 331808 w 5760334"/>
              <a:gd name="connsiteY7" fmla="*/ 50157 h 848810"/>
              <a:gd name="connsiteX8" fmla="*/ 331808 w 5760334"/>
              <a:gd name="connsiteY8" fmla="*/ 69448 h 848810"/>
              <a:gd name="connsiteX9" fmla="*/ 401256 w 5760334"/>
              <a:gd name="connsiteY9" fmla="*/ 69448 h 848810"/>
              <a:gd name="connsiteX10" fmla="*/ 401256 w 5760334"/>
              <a:gd name="connsiteY10" fmla="*/ 81023 h 848810"/>
              <a:gd name="connsiteX11" fmla="*/ 509286 w 5760334"/>
              <a:gd name="connsiteY11" fmla="*/ 81023 h 848810"/>
              <a:gd name="connsiteX12" fmla="*/ 509286 w 5760334"/>
              <a:gd name="connsiteY12" fmla="*/ 108030 h 848810"/>
              <a:gd name="connsiteX13" fmla="*/ 640466 w 5760334"/>
              <a:gd name="connsiteY13" fmla="*/ 108030 h 848810"/>
              <a:gd name="connsiteX14" fmla="*/ 640466 w 5760334"/>
              <a:gd name="connsiteY14" fmla="*/ 135038 h 848810"/>
              <a:gd name="connsiteX15" fmla="*/ 667473 w 5760334"/>
              <a:gd name="connsiteY15" fmla="*/ 135038 h 848810"/>
              <a:gd name="connsiteX16" fmla="*/ 667473 w 5760334"/>
              <a:gd name="connsiteY16" fmla="*/ 150471 h 848810"/>
              <a:gd name="connsiteX17" fmla="*/ 775504 w 5760334"/>
              <a:gd name="connsiteY17" fmla="*/ 150471 h 848810"/>
              <a:gd name="connsiteX18" fmla="*/ 775504 w 5760334"/>
              <a:gd name="connsiteY18" fmla="*/ 150471 h 848810"/>
              <a:gd name="connsiteX19" fmla="*/ 775504 w 5760334"/>
              <a:gd name="connsiteY19" fmla="*/ 181337 h 848810"/>
              <a:gd name="connsiteX20" fmla="*/ 864243 w 5760334"/>
              <a:gd name="connsiteY20" fmla="*/ 181337 h 848810"/>
              <a:gd name="connsiteX21" fmla="*/ 864243 w 5760334"/>
              <a:gd name="connsiteY21" fmla="*/ 196770 h 848810"/>
              <a:gd name="connsiteX22" fmla="*/ 922116 w 5760334"/>
              <a:gd name="connsiteY22" fmla="*/ 196770 h 848810"/>
              <a:gd name="connsiteX23" fmla="*/ 922116 w 5760334"/>
              <a:gd name="connsiteY23" fmla="*/ 216061 h 848810"/>
              <a:gd name="connsiteX24" fmla="*/ 995423 w 5760334"/>
              <a:gd name="connsiteY24" fmla="*/ 216061 h 848810"/>
              <a:gd name="connsiteX25" fmla="*/ 995423 w 5760334"/>
              <a:gd name="connsiteY25" fmla="*/ 243068 h 848810"/>
              <a:gd name="connsiteX26" fmla="*/ 1107311 w 5760334"/>
              <a:gd name="connsiteY26" fmla="*/ 243068 h 848810"/>
              <a:gd name="connsiteX27" fmla="*/ 1107311 w 5760334"/>
              <a:gd name="connsiteY27" fmla="*/ 273934 h 848810"/>
              <a:gd name="connsiteX28" fmla="*/ 1238491 w 5760334"/>
              <a:gd name="connsiteY28" fmla="*/ 273934 h 848810"/>
              <a:gd name="connsiteX29" fmla="*/ 1238491 w 5760334"/>
              <a:gd name="connsiteY29" fmla="*/ 297084 h 848810"/>
              <a:gd name="connsiteX30" fmla="*/ 1277073 w 5760334"/>
              <a:gd name="connsiteY30" fmla="*/ 297084 h 848810"/>
              <a:gd name="connsiteX31" fmla="*/ 1277073 w 5760334"/>
              <a:gd name="connsiteY31" fmla="*/ 316375 h 848810"/>
              <a:gd name="connsiteX32" fmla="*/ 1404395 w 5760334"/>
              <a:gd name="connsiteY32" fmla="*/ 316375 h 848810"/>
              <a:gd name="connsiteX33" fmla="*/ 1404395 w 5760334"/>
              <a:gd name="connsiteY33" fmla="*/ 335666 h 848810"/>
              <a:gd name="connsiteX34" fmla="*/ 1504709 w 5760334"/>
              <a:gd name="connsiteY34" fmla="*/ 335666 h 848810"/>
              <a:gd name="connsiteX35" fmla="*/ 1504709 w 5760334"/>
              <a:gd name="connsiteY35" fmla="*/ 351099 h 848810"/>
              <a:gd name="connsiteX36" fmla="*/ 1612739 w 5760334"/>
              <a:gd name="connsiteY36" fmla="*/ 351099 h 848810"/>
              <a:gd name="connsiteX37" fmla="*/ 1612739 w 5760334"/>
              <a:gd name="connsiteY37" fmla="*/ 381965 h 848810"/>
              <a:gd name="connsiteX38" fmla="*/ 1697620 w 5760334"/>
              <a:gd name="connsiteY38" fmla="*/ 381965 h 848810"/>
              <a:gd name="connsiteX39" fmla="*/ 1697620 w 5760334"/>
              <a:gd name="connsiteY39" fmla="*/ 401256 h 848810"/>
              <a:gd name="connsiteX40" fmla="*/ 1740061 w 5760334"/>
              <a:gd name="connsiteY40" fmla="*/ 401256 h 848810"/>
              <a:gd name="connsiteX41" fmla="*/ 1740061 w 5760334"/>
              <a:gd name="connsiteY41" fmla="*/ 420547 h 848810"/>
              <a:gd name="connsiteX42" fmla="*/ 1836516 w 5760334"/>
              <a:gd name="connsiteY42" fmla="*/ 420547 h 848810"/>
              <a:gd name="connsiteX43" fmla="*/ 1836516 w 5760334"/>
              <a:gd name="connsiteY43" fmla="*/ 443696 h 848810"/>
              <a:gd name="connsiteX44" fmla="*/ 1851949 w 5760334"/>
              <a:gd name="connsiteY44" fmla="*/ 443696 h 848810"/>
              <a:gd name="connsiteX45" fmla="*/ 1851949 w 5760334"/>
              <a:gd name="connsiteY45" fmla="*/ 462987 h 848810"/>
              <a:gd name="connsiteX46" fmla="*/ 1929114 w 5760334"/>
              <a:gd name="connsiteY46" fmla="*/ 462987 h 848810"/>
              <a:gd name="connsiteX47" fmla="*/ 1929114 w 5760334"/>
              <a:gd name="connsiteY47" fmla="*/ 482278 h 848810"/>
              <a:gd name="connsiteX48" fmla="*/ 2056435 w 5760334"/>
              <a:gd name="connsiteY48" fmla="*/ 482278 h 848810"/>
              <a:gd name="connsiteX49" fmla="*/ 2056435 w 5760334"/>
              <a:gd name="connsiteY49" fmla="*/ 505428 h 848810"/>
              <a:gd name="connsiteX50" fmla="*/ 2087301 w 5760334"/>
              <a:gd name="connsiteY50" fmla="*/ 505428 h 848810"/>
              <a:gd name="connsiteX51" fmla="*/ 2087301 w 5760334"/>
              <a:gd name="connsiteY51" fmla="*/ 528577 h 848810"/>
              <a:gd name="connsiteX52" fmla="*/ 2403676 w 5760334"/>
              <a:gd name="connsiteY52" fmla="*/ 528577 h 848810"/>
              <a:gd name="connsiteX53" fmla="*/ 2403676 w 5760334"/>
              <a:gd name="connsiteY53" fmla="*/ 551727 h 848810"/>
              <a:gd name="connsiteX54" fmla="*/ 2546430 w 5760334"/>
              <a:gd name="connsiteY54" fmla="*/ 551727 h 848810"/>
              <a:gd name="connsiteX55" fmla="*/ 2546430 w 5760334"/>
              <a:gd name="connsiteY55" fmla="*/ 574876 h 848810"/>
              <a:gd name="connsiteX56" fmla="*/ 2708476 w 5760334"/>
              <a:gd name="connsiteY56" fmla="*/ 574876 h 848810"/>
              <a:gd name="connsiteX57" fmla="*/ 2708476 w 5760334"/>
              <a:gd name="connsiteY57" fmla="*/ 594167 h 848810"/>
              <a:gd name="connsiteX58" fmla="*/ 2777924 w 5760334"/>
              <a:gd name="connsiteY58" fmla="*/ 594167 h 848810"/>
              <a:gd name="connsiteX59" fmla="*/ 2882096 w 5760334"/>
              <a:gd name="connsiteY59" fmla="*/ 594167 h 848810"/>
              <a:gd name="connsiteX60" fmla="*/ 2882096 w 5760334"/>
              <a:gd name="connsiteY60" fmla="*/ 621175 h 848810"/>
              <a:gd name="connsiteX61" fmla="*/ 2982410 w 5760334"/>
              <a:gd name="connsiteY61" fmla="*/ 621175 h 848810"/>
              <a:gd name="connsiteX62" fmla="*/ 2982410 w 5760334"/>
              <a:gd name="connsiteY62" fmla="*/ 652040 h 848810"/>
              <a:gd name="connsiteX63" fmla="*/ 3078866 w 5760334"/>
              <a:gd name="connsiteY63" fmla="*/ 652040 h 848810"/>
              <a:gd name="connsiteX64" fmla="*/ 3078866 w 5760334"/>
              <a:gd name="connsiteY64" fmla="*/ 663615 h 848810"/>
              <a:gd name="connsiteX65" fmla="*/ 3163747 w 5760334"/>
              <a:gd name="connsiteY65" fmla="*/ 663615 h 848810"/>
              <a:gd name="connsiteX66" fmla="*/ 3163747 w 5760334"/>
              <a:gd name="connsiteY66" fmla="*/ 682906 h 848810"/>
              <a:gd name="connsiteX67" fmla="*/ 3248628 w 5760334"/>
              <a:gd name="connsiteY67" fmla="*/ 682906 h 848810"/>
              <a:gd name="connsiteX68" fmla="*/ 3248628 w 5760334"/>
              <a:gd name="connsiteY68" fmla="*/ 709914 h 848810"/>
              <a:gd name="connsiteX69" fmla="*/ 3341225 w 5760334"/>
              <a:gd name="connsiteY69" fmla="*/ 709914 h 848810"/>
              <a:gd name="connsiteX70" fmla="*/ 3341225 w 5760334"/>
              <a:gd name="connsiteY70" fmla="*/ 725347 h 848810"/>
              <a:gd name="connsiteX71" fmla="*/ 3530278 w 5760334"/>
              <a:gd name="connsiteY71" fmla="*/ 725347 h 848810"/>
              <a:gd name="connsiteX72" fmla="*/ 3530278 w 5760334"/>
              <a:gd name="connsiteY72" fmla="*/ 736921 h 848810"/>
              <a:gd name="connsiteX73" fmla="*/ 3649883 w 5760334"/>
              <a:gd name="connsiteY73" fmla="*/ 736921 h 848810"/>
              <a:gd name="connsiteX74" fmla="*/ 3649883 w 5760334"/>
              <a:gd name="connsiteY74" fmla="*/ 752354 h 848810"/>
              <a:gd name="connsiteX75" fmla="*/ 3796496 w 5760334"/>
              <a:gd name="connsiteY75" fmla="*/ 752354 h 848810"/>
              <a:gd name="connsiteX76" fmla="*/ 3796496 w 5760334"/>
              <a:gd name="connsiteY76" fmla="*/ 763929 h 848810"/>
              <a:gd name="connsiteX77" fmla="*/ 3873661 w 5760334"/>
              <a:gd name="connsiteY77" fmla="*/ 763929 h 848810"/>
              <a:gd name="connsiteX78" fmla="*/ 3873661 w 5760334"/>
              <a:gd name="connsiteY78" fmla="*/ 763929 h 848810"/>
              <a:gd name="connsiteX79" fmla="*/ 3873661 w 5760334"/>
              <a:gd name="connsiteY79" fmla="*/ 790937 h 848810"/>
              <a:gd name="connsiteX80" fmla="*/ 4012557 w 5760334"/>
              <a:gd name="connsiteY80" fmla="*/ 790937 h 848810"/>
              <a:gd name="connsiteX81" fmla="*/ 4024131 w 5760334"/>
              <a:gd name="connsiteY81" fmla="*/ 802511 h 848810"/>
              <a:gd name="connsiteX82" fmla="*/ 4433104 w 5760334"/>
              <a:gd name="connsiteY82" fmla="*/ 802511 h 848810"/>
              <a:gd name="connsiteX83" fmla="*/ 4433104 w 5760334"/>
              <a:gd name="connsiteY83" fmla="*/ 829519 h 848810"/>
              <a:gd name="connsiteX84" fmla="*/ 4560425 w 5760334"/>
              <a:gd name="connsiteY84" fmla="*/ 829519 h 848810"/>
              <a:gd name="connsiteX85" fmla="*/ 4560425 w 5760334"/>
              <a:gd name="connsiteY85" fmla="*/ 848810 h 848810"/>
              <a:gd name="connsiteX86" fmla="*/ 5760334 w 5760334"/>
              <a:gd name="connsiteY86" fmla="*/ 848810 h 848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5760334" h="848810">
                <a:moveTo>
                  <a:pt x="0" y="0"/>
                </a:moveTo>
                <a:lnTo>
                  <a:pt x="61732" y="0"/>
                </a:lnTo>
                <a:lnTo>
                  <a:pt x="61732" y="11575"/>
                </a:lnTo>
                <a:lnTo>
                  <a:pt x="119605" y="11575"/>
                </a:lnTo>
                <a:lnTo>
                  <a:pt x="119605" y="30866"/>
                </a:lnTo>
                <a:lnTo>
                  <a:pt x="219919" y="30866"/>
                </a:lnTo>
                <a:lnTo>
                  <a:pt x="219919" y="50157"/>
                </a:lnTo>
                <a:lnTo>
                  <a:pt x="331808" y="50157"/>
                </a:lnTo>
                <a:lnTo>
                  <a:pt x="331808" y="69448"/>
                </a:lnTo>
                <a:lnTo>
                  <a:pt x="401256" y="69448"/>
                </a:lnTo>
                <a:lnTo>
                  <a:pt x="401256" y="81023"/>
                </a:lnTo>
                <a:lnTo>
                  <a:pt x="509286" y="81023"/>
                </a:lnTo>
                <a:lnTo>
                  <a:pt x="509286" y="108030"/>
                </a:lnTo>
                <a:lnTo>
                  <a:pt x="640466" y="108030"/>
                </a:lnTo>
                <a:lnTo>
                  <a:pt x="640466" y="135038"/>
                </a:lnTo>
                <a:lnTo>
                  <a:pt x="667473" y="135038"/>
                </a:lnTo>
                <a:lnTo>
                  <a:pt x="667473" y="150471"/>
                </a:lnTo>
                <a:lnTo>
                  <a:pt x="775504" y="150471"/>
                </a:lnTo>
                <a:lnTo>
                  <a:pt x="775504" y="150471"/>
                </a:lnTo>
                <a:lnTo>
                  <a:pt x="775504" y="181337"/>
                </a:lnTo>
                <a:lnTo>
                  <a:pt x="864243" y="181337"/>
                </a:lnTo>
                <a:lnTo>
                  <a:pt x="864243" y="196770"/>
                </a:lnTo>
                <a:lnTo>
                  <a:pt x="922116" y="196770"/>
                </a:lnTo>
                <a:lnTo>
                  <a:pt x="922116" y="216061"/>
                </a:lnTo>
                <a:lnTo>
                  <a:pt x="995423" y="216061"/>
                </a:lnTo>
                <a:lnTo>
                  <a:pt x="995423" y="243068"/>
                </a:lnTo>
                <a:lnTo>
                  <a:pt x="1107311" y="243068"/>
                </a:lnTo>
                <a:lnTo>
                  <a:pt x="1107311" y="273934"/>
                </a:lnTo>
                <a:lnTo>
                  <a:pt x="1238491" y="273934"/>
                </a:lnTo>
                <a:lnTo>
                  <a:pt x="1238491" y="297084"/>
                </a:lnTo>
                <a:lnTo>
                  <a:pt x="1277073" y="297084"/>
                </a:lnTo>
                <a:lnTo>
                  <a:pt x="1277073" y="316375"/>
                </a:lnTo>
                <a:lnTo>
                  <a:pt x="1404395" y="316375"/>
                </a:lnTo>
                <a:lnTo>
                  <a:pt x="1404395" y="335666"/>
                </a:lnTo>
                <a:lnTo>
                  <a:pt x="1504709" y="335666"/>
                </a:lnTo>
                <a:lnTo>
                  <a:pt x="1504709" y="351099"/>
                </a:lnTo>
                <a:lnTo>
                  <a:pt x="1612739" y="351099"/>
                </a:lnTo>
                <a:lnTo>
                  <a:pt x="1612739" y="381965"/>
                </a:lnTo>
                <a:lnTo>
                  <a:pt x="1697620" y="381965"/>
                </a:lnTo>
                <a:lnTo>
                  <a:pt x="1697620" y="401256"/>
                </a:lnTo>
                <a:lnTo>
                  <a:pt x="1740061" y="401256"/>
                </a:lnTo>
                <a:lnTo>
                  <a:pt x="1740061" y="420547"/>
                </a:lnTo>
                <a:lnTo>
                  <a:pt x="1836516" y="420547"/>
                </a:lnTo>
                <a:lnTo>
                  <a:pt x="1836516" y="443696"/>
                </a:lnTo>
                <a:lnTo>
                  <a:pt x="1851949" y="443696"/>
                </a:lnTo>
                <a:lnTo>
                  <a:pt x="1851949" y="462987"/>
                </a:lnTo>
                <a:lnTo>
                  <a:pt x="1929114" y="462987"/>
                </a:lnTo>
                <a:lnTo>
                  <a:pt x="1929114" y="482278"/>
                </a:lnTo>
                <a:lnTo>
                  <a:pt x="2056435" y="482278"/>
                </a:lnTo>
                <a:lnTo>
                  <a:pt x="2056435" y="505428"/>
                </a:lnTo>
                <a:lnTo>
                  <a:pt x="2087301" y="505428"/>
                </a:lnTo>
                <a:lnTo>
                  <a:pt x="2087301" y="528577"/>
                </a:lnTo>
                <a:lnTo>
                  <a:pt x="2403676" y="528577"/>
                </a:lnTo>
                <a:lnTo>
                  <a:pt x="2403676" y="551727"/>
                </a:lnTo>
                <a:lnTo>
                  <a:pt x="2546430" y="551727"/>
                </a:lnTo>
                <a:lnTo>
                  <a:pt x="2546430" y="574876"/>
                </a:lnTo>
                <a:lnTo>
                  <a:pt x="2708476" y="574876"/>
                </a:lnTo>
                <a:lnTo>
                  <a:pt x="2708476" y="594167"/>
                </a:lnTo>
                <a:lnTo>
                  <a:pt x="2777924" y="594167"/>
                </a:lnTo>
                <a:lnTo>
                  <a:pt x="2882096" y="594167"/>
                </a:lnTo>
                <a:lnTo>
                  <a:pt x="2882096" y="621175"/>
                </a:lnTo>
                <a:lnTo>
                  <a:pt x="2982410" y="621175"/>
                </a:lnTo>
                <a:lnTo>
                  <a:pt x="2982410" y="652040"/>
                </a:lnTo>
                <a:lnTo>
                  <a:pt x="3078866" y="652040"/>
                </a:lnTo>
                <a:lnTo>
                  <a:pt x="3078866" y="663615"/>
                </a:lnTo>
                <a:lnTo>
                  <a:pt x="3163747" y="663615"/>
                </a:lnTo>
                <a:lnTo>
                  <a:pt x="3163747" y="682906"/>
                </a:lnTo>
                <a:lnTo>
                  <a:pt x="3248628" y="682906"/>
                </a:lnTo>
                <a:lnTo>
                  <a:pt x="3248628" y="709914"/>
                </a:lnTo>
                <a:lnTo>
                  <a:pt x="3341225" y="709914"/>
                </a:lnTo>
                <a:lnTo>
                  <a:pt x="3341225" y="725347"/>
                </a:lnTo>
                <a:lnTo>
                  <a:pt x="3530278" y="725347"/>
                </a:lnTo>
                <a:lnTo>
                  <a:pt x="3530278" y="736921"/>
                </a:lnTo>
                <a:lnTo>
                  <a:pt x="3649883" y="736921"/>
                </a:lnTo>
                <a:lnTo>
                  <a:pt x="3649883" y="752354"/>
                </a:lnTo>
                <a:lnTo>
                  <a:pt x="3796496" y="752354"/>
                </a:lnTo>
                <a:lnTo>
                  <a:pt x="3796496" y="763929"/>
                </a:lnTo>
                <a:lnTo>
                  <a:pt x="3873661" y="763929"/>
                </a:lnTo>
                <a:lnTo>
                  <a:pt x="3873661" y="763929"/>
                </a:lnTo>
                <a:lnTo>
                  <a:pt x="3873661" y="790937"/>
                </a:lnTo>
                <a:lnTo>
                  <a:pt x="4012557" y="790937"/>
                </a:lnTo>
                <a:lnTo>
                  <a:pt x="4024131" y="802511"/>
                </a:lnTo>
                <a:lnTo>
                  <a:pt x="4433104" y="802511"/>
                </a:lnTo>
                <a:lnTo>
                  <a:pt x="4433104" y="829519"/>
                </a:lnTo>
                <a:lnTo>
                  <a:pt x="4560425" y="829519"/>
                </a:lnTo>
                <a:lnTo>
                  <a:pt x="4560425" y="848810"/>
                </a:lnTo>
                <a:lnTo>
                  <a:pt x="5760334" y="848810"/>
                </a:lnTo>
              </a:path>
            </a:pathLst>
          </a:custGeom>
          <a:noFill/>
          <a:ln w="28575">
            <a:solidFill>
              <a:srgbClr val="DF6395"/>
            </a:solidFill>
            <a:miter lim="800000"/>
            <a:headEnd/>
            <a:tailEnd/>
          </a:ln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B7B5F1AF-FAC0-8CF4-64FA-6B25F8D3EB65}"/>
              </a:ext>
            </a:extLst>
          </p:cNvPr>
          <p:cNvGrpSpPr/>
          <p:nvPr/>
        </p:nvGrpSpPr>
        <p:grpSpPr>
          <a:xfrm>
            <a:off x="1695105" y="2500090"/>
            <a:ext cx="4502646" cy="386287"/>
            <a:chOff x="3368233" y="1666754"/>
            <a:chExt cx="5756476" cy="493854"/>
          </a:xfrm>
        </p:grpSpPr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3999B59C-8880-81A2-A3B7-ACC76693E16F}"/>
                </a:ext>
              </a:extLst>
            </p:cNvPr>
            <p:cNvSpPr/>
            <p:nvPr/>
          </p:nvSpPr>
          <p:spPr bwMode="auto">
            <a:xfrm>
              <a:off x="3368233" y="1666754"/>
              <a:ext cx="1018572" cy="81023"/>
            </a:xfrm>
            <a:custGeom>
              <a:avLst/>
              <a:gdLst>
                <a:gd name="connsiteX0" fmla="*/ 0 w 1018572"/>
                <a:gd name="connsiteY0" fmla="*/ 0 h 81023"/>
                <a:gd name="connsiteX1" fmla="*/ 289367 w 1018572"/>
                <a:gd name="connsiteY1" fmla="*/ 0 h 81023"/>
                <a:gd name="connsiteX2" fmla="*/ 289367 w 1018572"/>
                <a:gd name="connsiteY2" fmla="*/ 27008 h 81023"/>
                <a:gd name="connsiteX3" fmla="*/ 540152 w 1018572"/>
                <a:gd name="connsiteY3" fmla="*/ 27008 h 81023"/>
                <a:gd name="connsiteX4" fmla="*/ 540152 w 1018572"/>
                <a:gd name="connsiteY4" fmla="*/ 38583 h 81023"/>
                <a:gd name="connsiteX5" fmla="*/ 698339 w 1018572"/>
                <a:gd name="connsiteY5" fmla="*/ 38583 h 81023"/>
                <a:gd name="connsiteX6" fmla="*/ 698339 w 1018572"/>
                <a:gd name="connsiteY6" fmla="*/ 50157 h 81023"/>
                <a:gd name="connsiteX7" fmla="*/ 810228 w 1018572"/>
                <a:gd name="connsiteY7" fmla="*/ 50157 h 81023"/>
                <a:gd name="connsiteX8" fmla="*/ 810228 w 1018572"/>
                <a:gd name="connsiteY8" fmla="*/ 57874 h 81023"/>
                <a:gd name="connsiteX9" fmla="*/ 925975 w 1018572"/>
                <a:gd name="connsiteY9" fmla="*/ 57874 h 81023"/>
                <a:gd name="connsiteX10" fmla="*/ 925975 w 1018572"/>
                <a:gd name="connsiteY10" fmla="*/ 81023 h 81023"/>
                <a:gd name="connsiteX11" fmla="*/ 1018572 w 1018572"/>
                <a:gd name="connsiteY11" fmla="*/ 81023 h 81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18572" h="81023">
                  <a:moveTo>
                    <a:pt x="0" y="0"/>
                  </a:moveTo>
                  <a:lnTo>
                    <a:pt x="289367" y="0"/>
                  </a:lnTo>
                  <a:lnTo>
                    <a:pt x="289367" y="27008"/>
                  </a:lnTo>
                  <a:lnTo>
                    <a:pt x="540152" y="27008"/>
                  </a:lnTo>
                  <a:lnTo>
                    <a:pt x="540152" y="38583"/>
                  </a:lnTo>
                  <a:lnTo>
                    <a:pt x="698339" y="38583"/>
                  </a:lnTo>
                  <a:lnTo>
                    <a:pt x="698339" y="50157"/>
                  </a:lnTo>
                  <a:lnTo>
                    <a:pt x="810228" y="50157"/>
                  </a:lnTo>
                  <a:lnTo>
                    <a:pt x="810228" y="57874"/>
                  </a:lnTo>
                  <a:lnTo>
                    <a:pt x="925975" y="57874"/>
                  </a:lnTo>
                  <a:lnTo>
                    <a:pt x="925975" y="81023"/>
                  </a:lnTo>
                  <a:lnTo>
                    <a:pt x="1018572" y="81023"/>
                  </a:lnTo>
                </a:path>
              </a:pathLst>
            </a:custGeom>
            <a:noFill/>
            <a:ln w="28575">
              <a:solidFill>
                <a:srgbClr val="333F70"/>
              </a:solidFill>
              <a:miter lim="800000"/>
              <a:headEnd/>
              <a:tailEnd/>
            </a:ln>
          </p:spPr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79E9E490-F8B9-82FA-71E2-226B14836D00}"/>
                </a:ext>
              </a:extLst>
            </p:cNvPr>
            <p:cNvSpPr/>
            <p:nvPr/>
          </p:nvSpPr>
          <p:spPr bwMode="auto">
            <a:xfrm>
              <a:off x="4371372" y="1751635"/>
              <a:ext cx="4753337" cy="408973"/>
            </a:xfrm>
            <a:custGeom>
              <a:avLst/>
              <a:gdLst>
                <a:gd name="connsiteX0" fmla="*/ 0 w 4753337"/>
                <a:gd name="connsiteY0" fmla="*/ 0 h 408973"/>
                <a:gd name="connsiteX1" fmla="*/ 77165 w 4753337"/>
                <a:gd name="connsiteY1" fmla="*/ 0 h 408973"/>
                <a:gd name="connsiteX2" fmla="*/ 77165 w 4753337"/>
                <a:gd name="connsiteY2" fmla="*/ 11575 h 408973"/>
                <a:gd name="connsiteX3" fmla="*/ 212203 w 4753337"/>
                <a:gd name="connsiteY3" fmla="*/ 11575 h 408973"/>
                <a:gd name="connsiteX4" fmla="*/ 212203 w 4753337"/>
                <a:gd name="connsiteY4" fmla="*/ 34724 h 408973"/>
                <a:gd name="connsiteX5" fmla="*/ 285509 w 4753337"/>
                <a:gd name="connsiteY5" fmla="*/ 34724 h 408973"/>
                <a:gd name="connsiteX6" fmla="*/ 285509 w 4753337"/>
                <a:gd name="connsiteY6" fmla="*/ 50157 h 408973"/>
                <a:gd name="connsiteX7" fmla="*/ 370390 w 4753337"/>
                <a:gd name="connsiteY7" fmla="*/ 50157 h 408973"/>
                <a:gd name="connsiteX8" fmla="*/ 370390 w 4753337"/>
                <a:gd name="connsiteY8" fmla="*/ 65590 h 408973"/>
                <a:gd name="connsiteX9" fmla="*/ 424405 w 4753337"/>
                <a:gd name="connsiteY9" fmla="*/ 65590 h 408973"/>
                <a:gd name="connsiteX10" fmla="*/ 424405 w 4753337"/>
                <a:gd name="connsiteY10" fmla="*/ 77165 h 408973"/>
                <a:gd name="connsiteX11" fmla="*/ 582593 w 4753337"/>
                <a:gd name="connsiteY11" fmla="*/ 77165 h 408973"/>
                <a:gd name="connsiteX12" fmla="*/ 582593 w 4753337"/>
                <a:gd name="connsiteY12" fmla="*/ 88740 h 408973"/>
                <a:gd name="connsiteX13" fmla="*/ 709914 w 4753337"/>
                <a:gd name="connsiteY13" fmla="*/ 88740 h 408973"/>
                <a:gd name="connsiteX14" fmla="*/ 709914 w 4753337"/>
                <a:gd name="connsiteY14" fmla="*/ 108031 h 408973"/>
                <a:gd name="connsiteX15" fmla="*/ 829519 w 4753337"/>
                <a:gd name="connsiteY15" fmla="*/ 108031 h 408973"/>
                <a:gd name="connsiteX16" fmla="*/ 829519 w 4753337"/>
                <a:gd name="connsiteY16" fmla="*/ 108031 h 408973"/>
                <a:gd name="connsiteX17" fmla="*/ 821803 w 4753337"/>
                <a:gd name="connsiteY17" fmla="*/ 115747 h 408973"/>
                <a:gd name="connsiteX18" fmla="*/ 987706 w 4753337"/>
                <a:gd name="connsiteY18" fmla="*/ 115747 h 408973"/>
                <a:gd name="connsiteX19" fmla="*/ 987706 w 4753337"/>
                <a:gd name="connsiteY19" fmla="*/ 127322 h 408973"/>
                <a:gd name="connsiteX20" fmla="*/ 1037863 w 4753337"/>
                <a:gd name="connsiteY20" fmla="*/ 127322 h 408973"/>
                <a:gd name="connsiteX21" fmla="*/ 1037863 w 4753337"/>
                <a:gd name="connsiteY21" fmla="*/ 135038 h 408973"/>
                <a:gd name="connsiteX22" fmla="*/ 1188334 w 4753337"/>
                <a:gd name="connsiteY22" fmla="*/ 135038 h 408973"/>
                <a:gd name="connsiteX23" fmla="*/ 1188334 w 4753337"/>
                <a:gd name="connsiteY23" fmla="*/ 150471 h 408973"/>
                <a:gd name="connsiteX24" fmla="*/ 1446836 w 4753337"/>
                <a:gd name="connsiteY24" fmla="*/ 150471 h 408973"/>
                <a:gd name="connsiteX25" fmla="*/ 1446836 w 4753337"/>
                <a:gd name="connsiteY25" fmla="*/ 173621 h 408973"/>
                <a:gd name="connsiteX26" fmla="*/ 1539433 w 4753337"/>
                <a:gd name="connsiteY26" fmla="*/ 173621 h 408973"/>
                <a:gd name="connsiteX27" fmla="*/ 1539433 w 4753337"/>
                <a:gd name="connsiteY27" fmla="*/ 200628 h 408973"/>
                <a:gd name="connsiteX28" fmla="*/ 1632031 w 4753337"/>
                <a:gd name="connsiteY28" fmla="*/ 200628 h 408973"/>
                <a:gd name="connsiteX29" fmla="*/ 1635889 w 4753337"/>
                <a:gd name="connsiteY29" fmla="*/ 204486 h 408973"/>
                <a:gd name="connsiteX30" fmla="*/ 1763210 w 4753337"/>
                <a:gd name="connsiteY30" fmla="*/ 204486 h 408973"/>
                <a:gd name="connsiteX31" fmla="*/ 1763210 w 4753337"/>
                <a:gd name="connsiteY31" fmla="*/ 216061 h 408973"/>
                <a:gd name="connsiteX32" fmla="*/ 1913681 w 4753337"/>
                <a:gd name="connsiteY32" fmla="*/ 216061 h 408973"/>
                <a:gd name="connsiteX33" fmla="*/ 1913681 w 4753337"/>
                <a:gd name="connsiteY33" fmla="*/ 227636 h 408973"/>
                <a:gd name="connsiteX34" fmla="*/ 1983129 w 4753337"/>
                <a:gd name="connsiteY34" fmla="*/ 227636 h 408973"/>
                <a:gd name="connsiteX35" fmla="*/ 1983129 w 4753337"/>
                <a:gd name="connsiteY35" fmla="*/ 243069 h 408973"/>
                <a:gd name="connsiteX36" fmla="*/ 2218481 w 4753337"/>
                <a:gd name="connsiteY36" fmla="*/ 243069 h 408973"/>
                <a:gd name="connsiteX37" fmla="*/ 2218481 w 4753337"/>
                <a:gd name="connsiteY37" fmla="*/ 258502 h 408973"/>
                <a:gd name="connsiteX38" fmla="*/ 2334228 w 4753337"/>
                <a:gd name="connsiteY38" fmla="*/ 258502 h 408973"/>
                <a:gd name="connsiteX39" fmla="*/ 2334228 w 4753337"/>
                <a:gd name="connsiteY39" fmla="*/ 262360 h 408973"/>
                <a:gd name="connsiteX40" fmla="*/ 2426825 w 4753337"/>
                <a:gd name="connsiteY40" fmla="*/ 262360 h 408973"/>
                <a:gd name="connsiteX41" fmla="*/ 2426825 w 4753337"/>
                <a:gd name="connsiteY41" fmla="*/ 262360 h 408973"/>
                <a:gd name="connsiteX42" fmla="*/ 2426825 w 4753337"/>
                <a:gd name="connsiteY42" fmla="*/ 289368 h 408973"/>
                <a:gd name="connsiteX43" fmla="*/ 2720051 w 4753337"/>
                <a:gd name="connsiteY43" fmla="*/ 289368 h 408973"/>
                <a:gd name="connsiteX44" fmla="*/ 2723909 w 4753337"/>
                <a:gd name="connsiteY44" fmla="*/ 289368 h 408973"/>
                <a:gd name="connsiteX45" fmla="*/ 2797215 w 4753337"/>
                <a:gd name="connsiteY45" fmla="*/ 289368 h 408973"/>
                <a:gd name="connsiteX46" fmla="*/ 2797215 w 4753337"/>
                <a:gd name="connsiteY46" fmla="*/ 308659 h 408973"/>
                <a:gd name="connsiteX47" fmla="*/ 2905246 w 4753337"/>
                <a:gd name="connsiteY47" fmla="*/ 308659 h 408973"/>
                <a:gd name="connsiteX48" fmla="*/ 2905246 w 4753337"/>
                <a:gd name="connsiteY48" fmla="*/ 324092 h 408973"/>
                <a:gd name="connsiteX49" fmla="*/ 3186896 w 4753337"/>
                <a:gd name="connsiteY49" fmla="*/ 324092 h 408973"/>
                <a:gd name="connsiteX50" fmla="*/ 3186896 w 4753337"/>
                <a:gd name="connsiteY50" fmla="*/ 343383 h 408973"/>
                <a:gd name="connsiteX51" fmla="*/ 3264061 w 4753337"/>
                <a:gd name="connsiteY51" fmla="*/ 343383 h 408973"/>
                <a:gd name="connsiteX52" fmla="*/ 3264061 w 4753337"/>
                <a:gd name="connsiteY52" fmla="*/ 354957 h 408973"/>
                <a:gd name="connsiteX53" fmla="*/ 3337367 w 4753337"/>
                <a:gd name="connsiteY53" fmla="*/ 354957 h 408973"/>
                <a:gd name="connsiteX54" fmla="*/ 3337367 w 4753337"/>
                <a:gd name="connsiteY54" fmla="*/ 370390 h 408973"/>
                <a:gd name="connsiteX55" fmla="*/ 3565003 w 4753337"/>
                <a:gd name="connsiteY55" fmla="*/ 370390 h 408973"/>
                <a:gd name="connsiteX56" fmla="*/ 3565003 w 4753337"/>
                <a:gd name="connsiteY56" fmla="*/ 393540 h 408973"/>
                <a:gd name="connsiteX57" fmla="*/ 3707757 w 4753337"/>
                <a:gd name="connsiteY57" fmla="*/ 393540 h 408973"/>
                <a:gd name="connsiteX58" fmla="*/ 3707757 w 4753337"/>
                <a:gd name="connsiteY58" fmla="*/ 408973 h 408973"/>
                <a:gd name="connsiteX59" fmla="*/ 4753337 w 4753337"/>
                <a:gd name="connsiteY59" fmla="*/ 408973 h 408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4753337" h="408973">
                  <a:moveTo>
                    <a:pt x="0" y="0"/>
                  </a:moveTo>
                  <a:lnTo>
                    <a:pt x="77165" y="0"/>
                  </a:lnTo>
                  <a:lnTo>
                    <a:pt x="77165" y="11575"/>
                  </a:lnTo>
                  <a:lnTo>
                    <a:pt x="212203" y="11575"/>
                  </a:lnTo>
                  <a:lnTo>
                    <a:pt x="212203" y="34724"/>
                  </a:lnTo>
                  <a:lnTo>
                    <a:pt x="285509" y="34724"/>
                  </a:lnTo>
                  <a:lnTo>
                    <a:pt x="285509" y="50157"/>
                  </a:lnTo>
                  <a:lnTo>
                    <a:pt x="370390" y="50157"/>
                  </a:lnTo>
                  <a:lnTo>
                    <a:pt x="370390" y="65590"/>
                  </a:lnTo>
                  <a:lnTo>
                    <a:pt x="424405" y="65590"/>
                  </a:lnTo>
                  <a:lnTo>
                    <a:pt x="424405" y="77165"/>
                  </a:lnTo>
                  <a:lnTo>
                    <a:pt x="582593" y="77165"/>
                  </a:lnTo>
                  <a:lnTo>
                    <a:pt x="582593" y="88740"/>
                  </a:lnTo>
                  <a:lnTo>
                    <a:pt x="709914" y="88740"/>
                  </a:lnTo>
                  <a:lnTo>
                    <a:pt x="709914" y="108031"/>
                  </a:lnTo>
                  <a:lnTo>
                    <a:pt x="829519" y="108031"/>
                  </a:lnTo>
                  <a:lnTo>
                    <a:pt x="829519" y="108031"/>
                  </a:lnTo>
                  <a:lnTo>
                    <a:pt x="821803" y="115747"/>
                  </a:lnTo>
                  <a:lnTo>
                    <a:pt x="987706" y="115747"/>
                  </a:lnTo>
                  <a:lnTo>
                    <a:pt x="987706" y="127322"/>
                  </a:lnTo>
                  <a:lnTo>
                    <a:pt x="1037863" y="127322"/>
                  </a:lnTo>
                  <a:lnTo>
                    <a:pt x="1037863" y="135038"/>
                  </a:lnTo>
                  <a:lnTo>
                    <a:pt x="1188334" y="135038"/>
                  </a:lnTo>
                  <a:lnTo>
                    <a:pt x="1188334" y="150471"/>
                  </a:lnTo>
                  <a:lnTo>
                    <a:pt x="1446836" y="150471"/>
                  </a:lnTo>
                  <a:lnTo>
                    <a:pt x="1446836" y="173621"/>
                  </a:lnTo>
                  <a:lnTo>
                    <a:pt x="1539433" y="173621"/>
                  </a:lnTo>
                  <a:lnTo>
                    <a:pt x="1539433" y="200628"/>
                  </a:lnTo>
                  <a:lnTo>
                    <a:pt x="1632031" y="200628"/>
                  </a:lnTo>
                  <a:lnTo>
                    <a:pt x="1635889" y="204486"/>
                  </a:lnTo>
                  <a:lnTo>
                    <a:pt x="1763210" y="204486"/>
                  </a:lnTo>
                  <a:lnTo>
                    <a:pt x="1763210" y="216061"/>
                  </a:lnTo>
                  <a:lnTo>
                    <a:pt x="1913681" y="216061"/>
                  </a:lnTo>
                  <a:lnTo>
                    <a:pt x="1913681" y="227636"/>
                  </a:lnTo>
                  <a:lnTo>
                    <a:pt x="1983129" y="227636"/>
                  </a:lnTo>
                  <a:lnTo>
                    <a:pt x="1983129" y="243069"/>
                  </a:lnTo>
                  <a:lnTo>
                    <a:pt x="2218481" y="243069"/>
                  </a:lnTo>
                  <a:lnTo>
                    <a:pt x="2218481" y="258502"/>
                  </a:lnTo>
                  <a:lnTo>
                    <a:pt x="2334228" y="258502"/>
                  </a:lnTo>
                  <a:lnTo>
                    <a:pt x="2334228" y="262360"/>
                  </a:lnTo>
                  <a:lnTo>
                    <a:pt x="2426825" y="262360"/>
                  </a:lnTo>
                  <a:lnTo>
                    <a:pt x="2426825" y="262360"/>
                  </a:lnTo>
                  <a:lnTo>
                    <a:pt x="2426825" y="289368"/>
                  </a:lnTo>
                  <a:lnTo>
                    <a:pt x="2720051" y="289368"/>
                  </a:lnTo>
                  <a:lnTo>
                    <a:pt x="2723909" y="289368"/>
                  </a:lnTo>
                  <a:lnTo>
                    <a:pt x="2797215" y="289368"/>
                  </a:lnTo>
                  <a:lnTo>
                    <a:pt x="2797215" y="308659"/>
                  </a:lnTo>
                  <a:lnTo>
                    <a:pt x="2905246" y="308659"/>
                  </a:lnTo>
                  <a:lnTo>
                    <a:pt x="2905246" y="324092"/>
                  </a:lnTo>
                  <a:lnTo>
                    <a:pt x="3186896" y="324092"/>
                  </a:lnTo>
                  <a:lnTo>
                    <a:pt x="3186896" y="343383"/>
                  </a:lnTo>
                  <a:lnTo>
                    <a:pt x="3264061" y="343383"/>
                  </a:lnTo>
                  <a:lnTo>
                    <a:pt x="3264061" y="354957"/>
                  </a:lnTo>
                  <a:lnTo>
                    <a:pt x="3337367" y="354957"/>
                  </a:lnTo>
                  <a:lnTo>
                    <a:pt x="3337367" y="370390"/>
                  </a:lnTo>
                  <a:lnTo>
                    <a:pt x="3565003" y="370390"/>
                  </a:lnTo>
                  <a:lnTo>
                    <a:pt x="3565003" y="393540"/>
                  </a:lnTo>
                  <a:lnTo>
                    <a:pt x="3707757" y="393540"/>
                  </a:lnTo>
                  <a:lnTo>
                    <a:pt x="3707757" y="408973"/>
                  </a:lnTo>
                  <a:lnTo>
                    <a:pt x="4753337" y="408973"/>
                  </a:lnTo>
                </a:path>
              </a:pathLst>
            </a:custGeom>
            <a:noFill/>
            <a:ln w="28575">
              <a:solidFill>
                <a:srgbClr val="333F70"/>
              </a:solidFill>
              <a:miter lim="800000"/>
              <a:headEnd/>
              <a:tailEnd/>
            </a:ln>
          </p:spPr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9459" name="Rectangle: Rounded Corners 19458">
            <a:extLst>
              <a:ext uri="{FF2B5EF4-FFF2-40B4-BE49-F238E27FC236}">
                <a16:creationId xmlns:a16="http://schemas.microsoft.com/office/drawing/2014/main" id="{A9B2A255-E9D6-66E0-5019-5395556B0DBF}"/>
              </a:ext>
            </a:extLst>
          </p:cNvPr>
          <p:cNvSpPr/>
          <p:nvPr/>
        </p:nvSpPr>
        <p:spPr>
          <a:xfrm>
            <a:off x="0" y="6234043"/>
            <a:ext cx="12192000" cy="523030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62" name="Content Placeholder 1">
            <a:extLst>
              <a:ext uri="{FF2B5EF4-FFF2-40B4-BE49-F238E27FC236}">
                <a16:creationId xmlns:a16="http://schemas.microsoft.com/office/drawing/2014/main" id="{ECF5906A-293F-8E05-3BDE-480A1E960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340" y="1696391"/>
            <a:ext cx="9938292" cy="646046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en-US" altLang="en-US" sz="2000" dirty="0">
                <a:solidFill>
                  <a:schemeClr val="bg2">
                    <a:lumMod val="50000"/>
                  </a:schemeClr>
                </a:solidFill>
                <a:cs typeface="Calibri" panose="020F0502020204030204" pitchFamily="34" charset="0"/>
              </a:rPr>
              <a:t>Randomized, open-label phase III trial in patients with HER2+ EBC (cT1-4/N0-3/M0) and residual invasive disease in breast or axillary nodes after neoadjuvant CT + HER2-targeted therapy* at surgery</a:t>
            </a:r>
          </a:p>
          <a:p>
            <a:pPr marL="0" indent="0" algn="just">
              <a:buNone/>
            </a:pPr>
            <a:endParaRPr lang="en-US" altLang="en-US" sz="2000" dirty="0">
              <a:solidFill>
                <a:schemeClr val="bg2">
                  <a:lumMod val="50000"/>
                </a:schemeClr>
              </a:solidFill>
              <a:cs typeface="Calibri" panose="020F0502020204030204" pitchFamily="34" charset="0"/>
            </a:endParaRPr>
          </a:p>
        </p:txBody>
      </p:sp>
      <p:sp>
        <p:nvSpPr>
          <p:cNvPr id="19463" name="TextBox 19462">
            <a:extLst>
              <a:ext uri="{FF2B5EF4-FFF2-40B4-BE49-F238E27FC236}">
                <a16:creationId xmlns:a16="http://schemas.microsoft.com/office/drawing/2014/main" id="{B041E0D6-2BCB-AB61-FC11-C74FC2C277D8}"/>
              </a:ext>
            </a:extLst>
          </p:cNvPr>
          <p:cNvSpPr txBox="1"/>
          <p:nvPr/>
        </p:nvSpPr>
        <p:spPr>
          <a:xfrm>
            <a:off x="548640" y="518026"/>
            <a:ext cx="10324069" cy="95410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en-US"/>
            </a:defPPr>
            <a:lvl1pPr indent="0" algn="ctr">
              <a:buNone/>
              <a:defRPr sz="2800" b="1">
                <a:solidFill>
                  <a:srgbClr val="333F70"/>
                </a:solidFill>
                <a:ea typeface="Unbounded Bold" pitchFamily="34" charset="-122"/>
                <a:cs typeface="Unbounded Bold" pitchFamily="34" charset="-120"/>
              </a:defRPr>
            </a:lvl1pPr>
          </a:lstStyle>
          <a:p>
            <a:pPr algn="l"/>
            <a:r>
              <a:rPr lang="en-US" sz="3600" dirty="0"/>
              <a:t>KATHERINE: </a:t>
            </a:r>
          </a:p>
          <a:p>
            <a:pPr algn="l"/>
            <a:r>
              <a:rPr lang="en-US" sz="2000" dirty="0"/>
              <a:t>IDFS with Trastuzumab Emtansine vs Trastuzumab as Adjuvant Therapy for HER2+ EBC</a:t>
            </a:r>
          </a:p>
        </p:txBody>
      </p:sp>
      <p:cxnSp>
        <p:nvCxnSpPr>
          <p:cNvPr id="19464" name="Straight Connector 19463">
            <a:extLst>
              <a:ext uri="{FF2B5EF4-FFF2-40B4-BE49-F238E27FC236}">
                <a16:creationId xmlns:a16="http://schemas.microsoft.com/office/drawing/2014/main" id="{782B9462-8BD4-E249-024A-8FED73923637}"/>
              </a:ext>
            </a:extLst>
          </p:cNvPr>
          <p:cNvCxnSpPr>
            <a:cxnSpLocks/>
          </p:cNvCxnSpPr>
          <p:nvPr/>
        </p:nvCxnSpPr>
        <p:spPr>
          <a:xfrm>
            <a:off x="548640" y="1608800"/>
            <a:ext cx="10042994" cy="0"/>
          </a:xfrm>
          <a:prstGeom prst="line">
            <a:avLst/>
          </a:prstGeom>
          <a:ln w="19050">
            <a:solidFill>
              <a:srgbClr val="333F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42AEA5D-2C39-BBAC-0CAD-2BAD672E4C13}"/>
              </a:ext>
            </a:extLst>
          </p:cNvPr>
          <p:cNvSpPr/>
          <p:nvPr/>
        </p:nvSpPr>
        <p:spPr>
          <a:xfrm>
            <a:off x="81279" y="6318552"/>
            <a:ext cx="4403151" cy="336940"/>
          </a:xfrm>
          <a:prstGeom prst="roundRect">
            <a:avLst/>
          </a:prstGeom>
          <a:solidFill>
            <a:srgbClr val="B7265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A369EE2D-0923-B503-1BE7-EA261231D351}"/>
              </a:ext>
            </a:extLst>
          </p:cNvPr>
          <p:cNvSpPr/>
          <p:nvPr/>
        </p:nvSpPr>
        <p:spPr>
          <a:xfrm>
            <a:off x="4262228" y="6234043"/>
            <a:ext cx="523030" cy="523030"/>
          </a:xfrm>
          <a:custGeom>
            <a:avLst/>
            <a:gdLst>
              <a:gd name="connsiteX0" fmla="*/ 697589 w 936379"/>
              <a:gd name="connsiteY0" fmla="*/ 0 h 936379"/>
              <a:gd name="connsiteX1" fmla="*/ 936379 w 936379"/>
              <a:gd name="connsiteY1" fmla="*/ 238790 h 936379"/>
              <a:gd name="connsiteX2" fmla="*/ 936379 w 936379"/>
              <a:gd name="connsiteY2" fmla="*/ 697590 h 936379"/>
              <a:gd name="connsiteX3" fmla="*/ 697589 w 936379"/>
              <a:gd name="connsiteY3" fmla="*/ 936380 h 936379"/>
              <a:gd name="connsiteX4" fmla="*/ 238790 w 936379"/>
              <a:gd name="connsiteY4" fmla="*/ 936380 h 936379"/>
              <a:gd name="connsiteX5" fmla="*/ 0 w 936379"/>
              <a:gd name="connsiteY5" fmla="*/ 697590 h 936379"/>
              <a:gd name="connsiteX6" fmla="*/ 0 w 936379"/>
              <a:gd name="connsiteY6" fmla="*/ 238790 h 936379"/>
              <a:gd name="connsiteX7" fmla="*/ 238790 w 936379"/>
              <a:gd name="connsiteY7" fmla="*/ 0 h 936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36379" h="936379">
                <a:moveTo>
                  <a:pt x="697589" y="0"/>
                </a:moveTo>
                <a:cubicBezTo>
                  <a:pt x="829470" y="0"/>
                  <a:pt x="936379" y="106910"/>
                  <a:pt x="936379" y="238790"/>
                </a:cubicBezTo>
                <a:lnTo>
                  <a:pt x="936379" y="697590"/>
                </a:lnTo>
                <a:cubicBezTo>
                  <a:pt x="936379" y="829470"/>
                  <a:pt x="829469" y="936380"/>
                  <a:pt x="697589" y="936380"/>
                </a:cubicBezTo>
                <a:lnTo>
                  <a:pt x="238790" y="936380"/>
                </a:lnTo>
                <a:cubicBezTo>
                  <a:pt x="106910" y="936380"/>
                  <a:pt x="0" y="829470"/>
                  <a:pt x="0" y="697590"/>
                </a:cubicBezTo>
                <a:lnTo>
                  <a:pt x="0" y="238790"/>
                </a:lnTo>
                <a:cubicBezTo>
                  <a:pt x="0" y="106910"/>
                  <a:pt x="106910" y="0"/>
                  <a:pt x="238790" y="0"/>
                </a:cubicBezTo>
                <a:close/>
              </a:path>
            </a:pathLst>
          </a:custGeom>
          <a:solidFill>
            <a:srgbClr val="FFFFFF"/>
          </a:solidFill>
          <a:ln w="89433" cap="rnd">
            <a:solidFill>
              <a:srgbClr val="999999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689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64FDCDFD-C247-413D-B45B-B7FE173DF0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468" y="4794298"/>
            <a:ext cx="11383061" cy="890495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rgbClr val="333F70"/>
                </a:solidFill>
              </a:rPr>
              <a:t>Primary endpoint: 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IDFS at 2 yr</a:t>
            </a:r>
          </a:p>
          <a:p>
            <a:r>
              <a:rPr lang="en-US" sz="2000" b="1" dirty="0">
                <a:solidFill>
                  <a:srgbClr val="B7265F"/>
                </a:solidFill>
              </a:rPr>
              <a:t>Primary analysis of 2-yr IDFS rate: 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Neratinib, 93.9%; placebo, 91.6% 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(HR: 0.67; 95% CI: 0.50-0.91; </a:t>
            </a:r>
            <a:r>
              <a:rPr lang="en-US" sz="1600" i="1" dirty="0">
                <a:solidFill>
                  <a:schemeClr val="bg2">
                    <a:lumMod val="50000"/>
                  </a:schemeClr>
                </a:solidFill>
              </a:rPr>
              <a:t>P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 = .0091)</a:t>
            </a:r>
            <a:endParaRPr lang="en-US" sz="20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" name="Text Box 11">
            <a:extLst>
              <a:ext uri="{FF2B5EF4-FFF2-40B4-BE49-F238E27FC236}">
                <a16:creationId xmlns:a16="http://schemas.microsoft.com/office/drawing/2014/main" id="{1E67CDB1-6759-4D45-803C-B31A85232C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" y="5934370"/>
            <a:ext cx="854020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100" b="0" dirty="0">
                <a:solidFill>
                  <a:srgbClr val="4555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Chan. Lancet Oncol. 2016;17:367. Martin. Lancet Oncol. 2017;18:1688. Chan. Clin Breast Cancer. 2021;21:80.</a:t>
            </a:r>
            <a:endParaRPr lang="en-US" altLang="en-US" sz="11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 Box 30">
            <a:extLst>
              <a:ext uri="{FF2B5EF4-FFF2-40B4-BE49-F238E27FC236}">
                <a16:creationId xmlns:a16="http://schemas.microsoft.com/office/drawing/2014/main" id="{18C796FB-A35B-4210-97C9-DA8E745389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1500" y="4365781"/>
            <a:ext cx="3202265" cy="520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0488" tIns="44450" rIns="90488" bIns="4445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l" rtl="0" fontAlgn="base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Font typeface="Arial" panose="020B0604020202020204" pitchFamily="34" charset="0"/>
              <a:buNone/>
              <a:defRPr/>
            </a:pPr>
            <a:r>
              <a:rPr lang="en-US" altLang="en-US" sz="1400" dirty="0">
                <a:solidFill>
                  <a:schemeClr val="bg2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Endocrine therapy given according to loca</a:t>
            </a:r>
            <a:r>
              <a:rPr lang="en-US" altLang="en-US" sz="1400" b="1" dirty="0">
                <a:solidFill>
                  <a:schemeClr val="bg2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l practice</a:t>
            </a:r>
          </a:p>
        </p:txBody>
      </p:sp>
      <p:sp>
        <p:nvSpPr>
          <p:cNvPr id="10" name="Text Box 45">
            <a:extLst>
              <a:ext uri="{FF2B5EF4-FFF2-40B4-BE49-F238E27FC236}">
                <a16:creationId xmlns:a16="http://schemas.microsoft.com/office/drawing/2014/main" id="{323900F9-8FD1-49B8-B75E-FCD8AB496B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289" y="2653338"/>
            <a:ext cx="3668557" cy="156966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1600" b="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Patients with HER2+ EBC (stage I-III);</a:t>
            </a:r>
          </a:p>
          <a:p>
            <a:pPr algn="just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1600" b="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adjuvant trastuzumab completed ≤2 yr before randomization*; </a:t>
            </a:r>
            <a:r>
              <a:rPr lang="en-GB" altLang="en-US" sz="1600" dirty="0">
                <a:solidFill>
                  <a:srgbClr val="DF63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N+/- disease or residual disease after neoadjuvant therapy</a:t>
            </a:r>
            <a:r>
              <a:rPr lang="en-GB" altLang="en-US" sz="1600" b="0" dirty="0">
                <a:solidFill>
                  <a:srgbClr val="DF639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en-US" sz="1600" b="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known  ER and PgR status</a:t>
            </a: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1600" b="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(N = 2840)</a:t>
            </a:r>
            <a:endParaRPr lang="en-US" altLang="en-US" sz="1600" b="0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49">
            <a:extLst>
              <a:ext uri="{FF2B5EF4-FFF2-40B4-BE49-F238E27FC236}">
                <a16:creationId xmlns:a16="http://schemas.microsoft.com/office/drawing/2014/main" id="{5FFA4D78-1A82-41DD-A86A-AAFE3180F1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1500" y="2716192"/>
            <a:ext cx="2975533" cy="685800"/>
          </a:xfrm>
          <a:prstGeom prst="rect">
            <a:avLst/>
          </a:prstGeom>
          <a:solidFill>
            <a:srgbClr val="B7265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 anchorCtr="1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Neratinib </a:t>
            </a:r>
            <a:r>
              <a:rPr lang="en-US" altLang="en-US" b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240 mg/day PO</a:t>
            </a: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b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(n = 1420) </a:t>
            </a:r>
          </a:p>
        </p:txBody>
      </p:sp>
      <p:sp>
        <p:nvSpPr>
          <p:cNvPr id="13" name="Rectangle 50">
            <a:extLst>
              <a:ext uri="{FF2B5EF4-FFF2-40B4-BE49-F238E27FC236}">
                <a16:creationId xmlns:a16="http://schemas.microsoft.com/office/drawing/2014/main" id="{F98543B7-2BB8-4E73-AAF2-1121E5A15F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1500" y="3535342"/>
            <a:ext cx="2973949" cy="68580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 anchorCtr="1"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Placebo</a:t>
            </a:r>
            <a:endParaRPr lang="en-US" altLang="en-US" b="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b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(n = 1420)</a:t>
            </a:r>
            <a:r>
              <a:rPr lang="en-US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altLang="en-US" b="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">
            <a:extLst>
              <a:ext uri="{FF2B5EF4-FFF2-40B4-BE49-F238E27FC236}">
                <a16:creationId xmlns:a16="http://schemas.microsoft.com/office/drawing/2014/main" id="{5A7990DA-AFF6-447B-80BE-F3F7D56BC3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49518" y="1864558"/>
            <a:ext cx="5343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b="0" i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yr</a:t>
            </a:r>
          </a:p>
        </p:txBody>
      </p:sp>
      <p:sp>
        <p:nvSpPr>
          <p:cNvPr id="19" name="Text Box 30">
            <a:extLst>
              <a:ext uri="{FF2B5EF4-FFF2-40B4-BE49-F238E27FC236}">
                <a16:creationId xmlns:a16="http://schemas.microsoft.com/office/drawing/2014/main" id="{CF27E7AD-FB86-4188-9198-08275B1815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3686" y="2861240"/>
            <a:ext cx="3202265" cy="1320874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0488" tIns="44450" rIns="90488" bIns="4445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l" rtl="0" fontAlgn="base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Font typeface="Arial" panose="020B0604020202020204" pitchFamily="34" charset="0"/>
              <a:buNone/>
              <a:defRPr/>
            </a:pPr>
            <a:r>
              <a:rPr lang="en-US" altLang="en-US" sz="16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*Amendment in February 2010 </a:t>
            </a:r>
            <a:br>
              <a:rPr lang="en-US" altLang="en-US" sz="16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</a:br>
            <a:r>
              <a:rPr lang="en-US" altLang="en-US" sz="1600" b="1" dirty="0">
                <a:solidFill>
                  <a:srgbClr val="B7265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restricted enrollment to patients with N+ </a:t>
            </a:r>
            <a:r>
              <a:rPr lang="en-US" altLang="en-US" sz="1600" b="1" dirty="0">
                <a:solidFill>
                  <a:srgbClr val="B726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disease</a:t>
            </a:r>
            <a:r>
              <a:rPr lang="en-US" altLang="en-US" sz="1600" b="1" dirty="0">
                <a:solidFill>
                  <a:srgbClr val="B7265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who completed trastuzumab ≤1 yr before randomization.</a:t>
            </a:r>
            <a:endParaRPr lang="en-US" altLang="en-US" sz="16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">
            <a:extLst>
              <a:ext uri="{FF2B5EF4-FFF2-40B4-BE49-F238E27FC236}">
                <a16:creationId xmlns:a16="http://schemas.microsoft.com/office/drawing/2014/main" id="{7FB646D2-9FE6-43A7-ADC1-21EC65562E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6342" y="1787614"/>
            <a:ext cx="641245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400" b="0" i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Stratified by hormone receptor status (ER+ and/or PgR+ vs ER- and PgR-), nodal status (0 vs 1-3 vs ≥4), adjuvant trastuzumab regimen (sequential vs concurrent with CT)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73E7E0-42E9-DB53-B2BA-7B858AF8F12A}"/>
              </a:ext>
            </a:extLst>
          </p:cNvPr>
          <p:cNvSpPr txBox="1"/>
          <p:nvPr/>
        </p:nvSpPr>
        <p:spPr>
          <a:xfrm>
            <a:off x="548640" y="366632"/>
            <a:ext cx="10324069" cy="95410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en-US"/>
            </a:defPPr>
            <a:lvl1pPr indent="0" algn="ctr">
              <a:buNone/>
              <a:defRPr sz="2800" b="1">
                <a:solidFill>
                  <a:srgbClr val="333F70"/>
                </a:solidFill>
                <a:ea typeface="Unbounded Bold" pitchFamily="34" charset="-122"/>
                <a:cs typeface="Unbounded Bold" pitchFamily="34" charset="-120"/>
              </a:defRPr>
            </a:lvl1pPr>
          </a:lstStyle>
          <a:p>
            <a:pPr algn="l"/>
            <a:r>
              <a:rPr lang="en-US" sz="3600" dirty="0"/>
              <a:t>ExteNET 5-Yr Update: </a:t>
            </a:r>
          </a:p>
          <a:p>
            <a:pPr algn="l"/>
            <a:r>
              <a:rPr lang="en-US" sz="2000" dirty="0"/>
              <a:t>Neratinib vs Placebo After Adjuvant Trastuzumab in HER2+ eBC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7A53914-EE13-1ED8-6E4B-F6F8708080DC}"/>
              </a:ext>
            </a:extLst>
          </p:cNvPr>
          <p:cNvCxnSpPr>
            <a:cxnSpLocks/>
          </p:cNvCxnSpPr>
          <p:nvPr/>
        </p:nvCxnSpPr>
        <p:spPr>
          <a:xfrm>
            <a:off x="548640" y="1457406"/>
            <a:ext cx="10042994" cy="0"/>
          </a:xfrm>
          <a:prstGeom prst="line">
            <a:avLst/>
          </a:prstGeom>
          <a:ln w="19050">
            <a:solidFill>
              <a:srgbClr val="333F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 descr="Chevron arrows with solid fill">
            <a:extLst>
              <a:ext uri="{FF2B5EF4-FFF2-40B4-BE49-F238E27FC236}">
                <a16:creationId xmlns:a16="http://schemas.microsoft.com/office/drawing/2014/main" id="{BB5BA48D-A66C-F441-C3A4-8C79200F58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69838" y="2772453"/>
            <a:ext cx="525468" cy="525468"/>
          </a:xfrm>
          <a:prstGeom prst="rect">
            <a:avLst/>
          </a:prstGeom>
        </p:spPr>
      </p:pic>
      <p:pic>
        <p:nvPicPr>
          <p:cNvPr id="14" name="Graphic 13" descr="Chevron arrows with solid fill">
            <a:extLst>
              <a:ext uri="{FF2B5EF4-FFF2-40B4-BE49-F238E27FC236}">
                <a16:creationId xmlns:a16="http://schemas.microsoft.com/office/drawing/2014/main" id="{9CFD414A-6624-7605-0A14-A98F692449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69838" y="3643926"/>
            <a:ext cx="525468" cy="525468"/>
          </a:xfrm>
          <a:prstGeom prst="rect">
            <a:avLst/>
          </a:prstGeom>
        </p:spPr>
      </p:pic>
      <p:pic>
        <p:nvPicPr>
          <p:cNvPr id="18" name="Graphic 17" descr="Arrow: Straight with solid fill">
            <a:extLst>
              <a:ext uri="{FF2B5EF4-FFF2-40B4-BE49-F238E27FC236}">
                <a16:creationId xmlns:a16="http://schemas.microsoft.com/office/drawing/2014/main" id="{85F374FB-193F-D17A-92BA-1C052626AF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6200000">
            <a:off x="4481709" y="2240645"/>
            <a:ext cx="501724" cy="501724"/>
          </a:xfrm>
          <a:prstGeom prst="rect">
            <a:avLst/>
          </a:prstGeom>
        </p:spPr>
      </p:pic>
      <p:pic>
        <p:nvPicPr>
          <p:cNvPr id="25" name="Graphic 24" descr="Arrow: Straight with solid fill">
            <a:extLst>
              <a:ext uri="{FF2B5EF4-FFF2-40B4-BE49-F238E27FC236}">
                <a16:creationId xmlns:a16="http://schemas.microsoft.com/office/drawing/2014/main" id="{9BDA5439-A880-1D47-FC79-5373082A72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6200000">
            <a:off x="8249518" y="2240645"/>
            <a:ext cx="501724" cy="501724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3A2114C5-9008-631C-A1A7-B885720A9D69}"/>
              </a:ext>
            </a:extLst>
          </p:cNvPr>
          <p:cNvSpPr/>
          <p:nvPr/>
        </p:nvSpPr>
        <p:spPr>
          <a:xfrm>
            <a:off x="0" y="6234043"/>
            <a:ext cx="12192000" cy="523030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7AFEBFF-93F8-380B-1453-DE5F60036A3E}"/>
              </a:ext>
            </a:extLst>
          </p:cNvPr>
          <p:cNvCxnSpPr>
            <a:cxnSpLocks/>
          </p:cNvCxnSpPr>
          <p:nvPr/>
        </p:nvCxnSpPr>
        <p:spPr>
          <a:xfrm>
            <a:off x="548640" y="5896731"/>
            <a:ext cx="6573520" cy="0"/>
          </a:xfrm>
          <a:prstGeom prst="line">
            <a:avLst/>
          </a:prstGeom>
          <a:ln w="952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0B16638-F70B-5FC1-5F60-296B689152C2}"/>
              </a:ext>
            </a:extLst>
          </p:cNvPr>
          <p:cNvSpPr/>
          <p:nvPr/>
        </p:nvSpPr>
        <p:spPr>
          <a:xfrm>
            <a:off x="81279" y="6318552"/>
            <a:ext cx="5140221" cy="334306"/>
          </a:xfrm>
          <a:prstGeom prst="roundRect">
            <a:avLst/>
          </a:prstGeom>
          <a:solidFill>
            <a:srgbClr val="B7265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85112CC-D276-63DD-4466-AD7504D36B56}"/>
              </a:ext>
            </a:extLst>
          </p:cNvPr>
          <p:cNvSpPr/>
          <p:nvPr/>
        </p:nvSpPr>
        <p:spPr>
          <a:xfrm>
            <a:off x="4943942" y="6234043"/>
            <a:ext cx="523030" cy="523030"/>
          </a:xfrm>
          <a:custGeom>
            <a:avLst/>
            <a:gdLst>
              <a:gd name="connsiteX0" fmla="*/ 697589 w 936379"/>
              <a:gd name="connsiteY0" fmla="*/ 0 h 936379"/>
              <a:gd name="connsiteX1" fmla="*/ 936379 w 936379"/>
              <a:gd name="connsiteY1" fmla="*/ 238790 h 936379"/>
              <a:gd name="connsiteX2" fmla="*/ 936379 w 936379"/>
              <a:gd name="connsiteY2" fmla="*/ 697590 h 936379"/>
              <a:gd name="connsiteX3" fmla="*/ 697589 w 936379"/>
              <a:gd name="connsiteY3" fmla="*/ 936380 h 936379"/>
              <a:gd name="connsiteX4" fmla="*/ 238790 w 936379"/>
              <a:gd name="connsiteY4" fmla="*/ 936380 h 936379"/>
              <a:gd name="connsiteX5" fmla="*/ 0 w 936379"/>
              <a:gd name="connsiteY5" fmla="*/ 697590 h 936379"/>
              <a:gd name="connsiteX6" fmla="*/ 0 w 936379"/>
              <a:gd name="connsiteY6" fmla="*/ 238790 h 936379"/>
              <a:gd name="connsiteX7" fmla="*/ 238790 w 936379"/>
              <a:gd name="connsiteY7" fmla="*/ 0 h 936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36379" h="936379">
                <a:moveTo>
                  <a:pt x="697589" y="0"/>
                </a:moveTo>
                <a:cubicBezTo>
                  <a:pt x="829470" y="0"/>
                  <a:pt x="936379" y="106910"/>
                  <a:pt x="936379" y="238790"/>
                </a:cubicBezTo>
                <a:lnTo>
                  <a:pt x="936379" y="697590"/>
                </a:lnTo>
                <a:cubicBezTo>
                  <a:pt x="936379" y="829470"/>
                  <a:pt x="829469" y="936380"/>
                  <a:pt x="697589" y="936380"/>
                </a:cubicBezTo>
                <a:lnTo>
                  <a:pt x="238790" y="936380"/>
                </a:lnTo>
                <a:cubicBezTo>
                  <a:pt x="106910" y="936380"/>
                  <a:pt x="0" y="829470"/>
                  <a:pt x="0" y="697590"/>
                </a:cubicBezTo>
                <a:lnTo>
                  <a:pt x="0" y="238790"/>
                </a:lnTo>
                <a:cubicBezTo>
                  <a:pt x="0" y="106910"/>
                  <a:pt x="106910" y="0"/>
                  <a:pt x="238790" y="0"/>
                </a:cubicBezTo>
                <a:close/>
              </a:path>
            </a:pathLst>
          </a:custGeom>
          <a:solidFill>
            <a:srgbClr val="FFFFFF"/>
          </a:solidFill>
          <a:ln w="89433" cap="rnd">
            <a:solidFill>
              <a:srgbClr val="999999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5337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13F9DFE1-A52E-3E5A-2B4F-A335E3119A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735" y="1573270"/>
            <a:ext cx="10409865" cy="64223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1800" dirty="0">
                <a:solidFill>
                  <a:schemeClr val="bg2">
                    <a:lumMod val="50000"/>
                  </a:schemeClr>
                </a:solidFill>
              </a:rPr>
              <a:t>Randomized, double-blind, phase III trial in patients with </a:t>
            </a:r>
            <a:r>
              <a:rPr lang="en-US" sz="1800" b="1" dirty="0">
                <a:solidFill>
                  <a:srgbClr val="B7265F"/>
                </a:solidFill>
              </a:rPr>
              <a:t>HER2+ eBC (stage I-III) with adjuvant Trastuzumab completed ≤2 yr before randomization and N+/- disease or residual disease after neoadjuvant therapy</a:t>
            </a:r>
            <a:r>
              <a:rPr lang="en-US" sz="1800" dirty="0">
                <a:solidFill>
                  <a:srgbClr val="B7265F"/>
                </a:solidFill>
              </a:rPr>
              <a:t>*</a:t>
            </a:r>
          </a:p>
        </p:txBody>
      </p:sp>
      <p:sp>
        <p:nvSpPr>
          <p:cNvPr id="7" name="Text Box 11">
            <a:extLst>
              <a:ext uri="{FF2B5EF4-FFF2-40B4-BE49-F238E27FC236}">
                <a16:creationId xmlns:a16="http://schemas.microsoft.com/office/drawing/2014/main" id="{8BC6DC7E-EE37-4CA2-8590-042E54C395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63250" y="5501093"/>
            <a:ext cx="261858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*Amendment in February 2010 restricted enrollment to patients with N+ disease who completed trastuzumab ≤1 yr before randomization.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Martin. Lancet Oncol. 2017;18:1688.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E88B663-215E-BA25-8033-EC8982353012}"/>
              </a:ext>
            </a:extLst>
          </p:cNvPr>
          <p:cNvGrpSpPr/>
          <p:nvPr/>
        </p:nvGrpSpPr>
        <p:grpSpPr>
          <a:xfrm>
            <a:off x="548640" y="2363679"/>
            <a:ext cx="7618969" cy="3715271"/>
            <a:chOff x="2188310" y="1415534"/>
            <a:chExt cx="8485149" cy="487898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4601DB4-66D9-452B-94B7-2DB55C7AEB06}"/>
                </a:ext>
              </a:extLst>
            </p:cNvPr>
            <p:cNvSpPr txBox="1"/>
            <p:nvPr/>
          </p:nvSpPr>
          <p:spPr>
            <a:xfrm>
              <a:off x="3909527" y="5465247"/>
              <a:ext cx="5290457" cy="40418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Mo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BDA5B12-E72B-498F-A4E7-A8CB4BE48EB5}"/>
                </a:ext>
              </a:extLst>
            </p:cNvPr>
            <p:cNvSpPr txBox="1"/>
            <p:nvPr/>
          </p:nvSpPr>
          <p:spPr>
            <a:xfrm rot="16200000">
              <a:off x="1464256" y="3280941"/>
              <a:ext cx="3489648" cy="34276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IDFS (%)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5C1B496-D816-4C5D-986B-BFDBAA575E39}"/>
                </a:ext>
              </a:extLst>
            </p:cNvPr>
            <p:cNvSpPr txBox="1"/>
            <p:nvPr/>
          </p:nvSpPr>
          <p:spPr>
            <a:xfrm>
              <a:off x="2188310" y="5506367"/>
              <a:ext cx="1371423" cy="78814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Patients at Risk, n</a:t>
              </a:r>
            </a:p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B7265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Neratinib</a:t>
              </a:r>
            </a:p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333F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Placebo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9FE65F6-9E98-438C-9236-B943E67EDF7B}"/>
                </a:ext>
              </a:extLst>
            </p:cNvPr>
            <p:cNvSpPr txBox="1"/>
            <p:nvPr/>
          </p:nvSpPr>
          <p:spPr>
            <a:xfrm>
              <a:off x="5911368" y="4758846"/>
              <a:ext cx="3324481" cy="40418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HR: 0.73 (95% CI: 0.57-0.92; </a:t>
              </a: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 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= .0083)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DEE0CD9-878F-4F39-81A5-1A7CACB6DB87}"/>
                </a:ext>
              </a:extLst>
            </p:cNvPr>
            <p:cNvCxnSpPr/>
            <p:nvPr/>
          </p:nvCxnSpPr>
          <p:spPr bwMode="auto">
            <a:xfrm>
              <a:off x="3909527" y="5243804"/>
              <a:ext cx="5290457" cy="0"/>
            </a:xfrm>
            <a:prstGeom prst="line">
              <a:avLst/>
            </a:prstGeom>
            <a:noFill/>
            <a:ln w="2857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6500607-E4B3-44BB-ABF5-E4693B83237E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932854" y="1646855"/>
              <a:ext cx="0" cy="3624941"/>
            </a:xfrm>
            <a:prstGeom prst="line">
              <a:avLst/>
            </a:prstGeom>
            <a:noFill/>
            <a:ln w="2857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598D3EB-5EA0-49DC-A7D9-D89D3BEB263B}"/>
                </a:ext>
              </a:extLst>
            </p:cNvPr>
            <p:cNvCxnSpPr/>
            <p:nvPr/>
          </p:nvCxnSpPr>
          <p:spPr bwMode="auto">
            <a:xfrm flipH="1">
              <a:off x="3862874" y="1670179"/>
              <a:ext cx="64008" cy="0"/>
            </a:xfrm>
            <a:prstGeom prst="line">
              <a:avLst/>
            </a:prstGeom>
            <a:noFill/>
            <a:ln w="2857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CA1E1FEE-2EF0-4178-828B-37FAD4418296}"/>
                </a:ext>
              </a:extLst>
            </p:cNvPr>
            <p:cNvCxnSpPr/>
            <p:nvPr/>
          </p:nvCxnSpPr>
          <p:spPr bwMode="auto">
            <a:xfrm flipH="1">
              <a:off x="3862874" y="2384905"/>
              <a:ext cx="64008" cy="0"/>
            </a:xfrm>
            <a:prstGeom prst="line">
              <a:avLst/>
            </a:prstGeom>
            <a:noFill/>
            <a:ln w="2857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C2EF8FB-8986-41BC-9A82-85FC6D12C4EB}"/>
                </a:ext>
              </a:extLst>
            </p:cNvPr>
            <p:cNvCxnSpPr/>
            <p:nvPr/>
          </p:nvCxnSpPr>
          <p:spPr bwMode="auto">
            <a:xfrm flipH="1">
              <a:off x="3862874" y="3099631"/>
              <a:ext cx="64008" cy="0"/>
            </a:xfrm>
            <a:prstGeom prst="line">
              <a:avLst/>
            </a:prstGeom>
            <a:noFill/>
            <a:ln w="2857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4752BAF-30D4-4ABD-8192-E0C02F027AFA}"/>
                </a:ext>
              </a:extLst>
            </p:cNvPr>
            <p:cNvCxnSpPr/>
            <p:nvPr/>
          </p:nvCxnSpPr>
          <p:spPr bwMode="auto">
            <a:xfrm flipH="1">
              <a:off x="3862874" y="3814357"/>
              <a:ext cx="64008" cy="0"/>
            </a:xfrm>
            <a:prstGeom prst="line">
              <a:avLst/>
            </a:prstGeom>
            <a:noFill/>
            <a:ln w="2857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915EA250-348E-4229-BD41-685F6FEE027B}"/>
                </a:ext>
              </a:extLst>
            </p:cNvPr>
            <p:cNvCxnSpPr/>
            <p:nvPr/>
          </p:nvCxnSpPr>
          <p:spPr bwMode="auto">
            <a:xfrm flipH="1">
              <a:off x="3862874" y="4529083"/>
              <a:ext cx="64008" cy="0"/>
            </a:xfrm>
            <a:prstGeom prst="line">
              <a:avLst/>
            </a:prstGeom>
            <a:noFill/>
            <a:ln w="2857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8F2A68D-A5F9-432E-A3BA-507A830D655A}"/>
                </a:ext>
              </a:extLst>
            </p:cNvPr>
            <p:cNvCxnSpPr/>
            <p:nvPr/>
          </p:nvCxnSpPr>
          <p:spPr bwMode="auto">
            <a:xfrm flipH="1">
              <a:off x="3862874" y="5243804"/>
              <a:ext cx="64008" cy="0"/>
            </a:xfrm>
            <a:prstGeom prst="line">
              <a:avLst/>
            </a:prstGeom>
            <a:noFill/>
            <a:ln w="2857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206628C7-82C1-43CC-83EC-BD7111B2FE20}"/>
                </a:ext>
              </a:extLst>
            </p:cNvPr>
            <p:cNvCxnSpPr/>
            <p:nvPr/>
          </p:nvCxnSpPr>
          <p:spPr bwMode="auto">
            <a:xfrm>
              <a:off x="3932854" y="5253135"/>
              <a:ext cx="0" cy="64008"/>
            </a:xfrm>
            <a:prstGeom prst="line">
              <a:avLst/>
            </a:prstGeom>
            <a:noFill/>
            <a:ln w="2857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D4091135-8FD5-44B2-8202-1B22385EFE71}"/>
                </a:ext>
              </a:extLst>
            </p:cNvPr>
            <p:cNvCxnSpPr/>
            <p:nvPr/>
          </p:nvCxnSpPr>
          <p:spPr bwMode="auto">
            <a:xfrm>
              <a:off x="4458945" y="5253135"/>
              <a:ext cx="0" cy="64008"/>
            </a:xfrm>
            <a:prstGeom prst="line">
              <a:avLst/>
            </a:prstGeom>
            <a:noFill/>
            <a:ln w="2857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5925F84-8FD2-421A-B6AE-C6DCCC81E60A}"/>
                </a:ext>
              </a:extLst>
            </p:cNvPr>
            <p:cNvCxnSpPr/>
            <p:nvPr/>
          </p:nvCxnSpPr>
          <p:spPr bwMode="auto">
            <a:xfrm>
              <a:off x="4985036" y="5253135"/>
              <a:ext cx="0" cy="64008"/>
            </a:xfrm>
            <a:prstGeom prst="line">
              <a:avLst/>
            </a:prstGeom>
            <a:noFill/>
            <a:ln w="2857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13B0A53-F148-43A5-98D5-00E589892D97}"/>
                </a:ext>
              </a:extLst>
            </p:cNvPr>
            <p:cNvCxnSpPr/>
            <p:nvPr/>
          </p:nvCxnSpPr>
          <p:spPr bwMode="auto">
            <a:xfrm>
              <a:off x="5511127" y="5253135"/>
              <a:ext cx="0" cy="64008"/>
            </a:xfrm>
            <a:prstGeom prst="line">
              <a:avLst/>
            </a:prstGeom>
            <a:noFill/>
            <a:ln w="2857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5F178F16-D090-49A3-87CD-38F0D4D71336}"/>
                </a:ext>
              </a:extLst>
            </p:cNvPr>
            <p:cNvCxnSpPr/>
            <p:nvPr/>
          </p:nvCxnSpPr>
          <p:spPr bwMode="auto">
            <a:xfrm>
              <a:off x="6037218" y="5253135"/>
              <a:ext cx="0" cy="64008"/>
            </a:xfrm>
            <a:prstGeom prst="line">
              <a:avLst/>
            </a:prstGeom>
            <a:noFill/>
            <a:ln w="2857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D57766D7-B089-48BA-9498-BE82DD2619E1}"/>
                </a:ext>
              </a:extLst>
            </p:cNvPr>
            <p:cNvCxnSpPr/>
            <p:nvPr/>
          </p:nvCxnSpPr>
          <p:spPr bwMode="auto">
            <a:xfrm>
              <a:off x="6563309" y="5253135"/>
              <a:ext cx="0" cy="64008"/>
            </a:xfrm>
            <a:prstGeom prst="line">
              <a:avLst/>
            </a:prstGeom>
            <a:noFill/>
            <a:ln w="2857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02FEF454-E3BF-4457-9E4A-31497E0C8EC9}"/>
                </a:ext>
              </a:extLst>
            </p:cNvPr>
            <p:cNvCxnSpPr/>
            <p:nvPr/>
          </p:nvCxnSpPr>
          <p:spPr bwMode="auto">
            <a:xfrm>
              <a:off x="7089400" y="5253135"/>
              <a:ext cx="0" cy="64008"/>
            </a:xfrm>
            <a:prstGeom prst="line">
              <a:avLst/>
            </a:prstGeom>
            <a:noFill/>
            <a:ln w="2857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547CB429-5289-4B61-A285-CA4A1BFBA6EA}"/>
                </a:ext>
              </a:extLst>
            </p:cNvPr>
            <p:cNvCxnSpPr/>
            <p:nvPr/>
          </p:nvCxnSpPr>
          <p:spPr bwMode="auto">
            <a:xfrm>
              <a:off x="7615491" y="5253135"/>
              <a:ext cx="0" cy="64008"/>
            </a:xfrm>
            <a:prstGeom prst="line">
              <a:avLst/>
            </a:prstGeom>
            <a:noFill/>
            <a:ln w="2857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2D532B4E-645A-4849-8644-3A4F2EA64FEE}"/>
                </a:ext>
              </a:extLst>
            </p:cNvPr>
            <p:cNvCxnSpPr/>
            <p:nvPr/>
          </p:nvCxnSpPr>
          <p:spPr bwMode="auto">
            <a:xfrm>
              <a:off x="8141582" y="5253135"/>
              <a:ext cx="0" cy="64008"/>
            </a:xfrm>
            <a:prstGeom prst="line">
              <a:avLst/>
            </a:prstGeom>
            <a:noFill/>
            <a:ln w="2857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1DDF45D1-719D-4541-A919-8D2163699235}"/>
                </a:ext>
              </a:extLst>
            </p:cNvPr>
            <p:cNvCxnSpPr/>
            <p:nvPr/>
          </p:nvCxnSpPr>
          <p:spPr bwMode="auto">
            <a:xfrm>
              <a:off x="8667673" y="5253135"/>
              <a:ext cx="0" cy="64008"/>
            </a:xfrm>
            <a:prstGeom prst="line">
              <a:avLst/>
            </a:prstGeom>
            <a:noFill/>
            <a:ln w="2857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7C4B19FA-74EA-443C-9446-139C25155AA9}"/>
                </a:ext>
              </a:extLst>
            </p:cNvPr>
            <p:cNvCxnSpPr/>
            <p:nvPr/>
          </p:nvCxnSpPr>
          <p:spPr bwMode="auto">
            <a:xfrm>
              <a:off x="9193763" y="5253135"/>
              <a:ext cx="0" cy="64008"/>
            </a:xfrm>
            <a:prstGeom prst="line">
              <a:avLst/>
            </a:prstGeom>
            <a:noFill/>
            <a:ln w="2857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EEDCC359-9D54-4DE3-AA3F-560E2BB9560B}"/>
                </a:ext>
              </a:extLst>
            </p:cNvPr>
            <p:cNvSpPr txBox="1"/>
            <p:nvPr/>
          </p:nvSpPr>
          <p:spPr>
            <a:xfrm>
              <a:off x="3650296" y="5721810"/>
              <a:ext cx="527004" cy="56585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1420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1420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1FFDB3B-4BE9-4993-89EB-A798A915C826}"/>
                </a:ext>
              </a:extLst>
            </p:cNvPr>
            <p:cNvSpPr txBox="1"/>
            <p:nvPr/>
          </p:nvSpPr>
          <p:spPr>
            <a:xfrm>
              <a:off x="4186700" y="5721810"/>
              <a:ext cx="527004" cy="56585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1316</a:t>
              </a:r>
              <a:b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1354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4190F05-C7C6-4A6E-8048-2E77F47B53BE}"/>
                </a:ext>
              </a:extLst>
            </p:cNvPr>
            <p:cNvSpPr txBox="1"/>
            <p:nvPr/>
          </p:nvSpPr>
          <p:spPr>
            <a:xfrm>
              <a:off x="4723103" y="5721810"/>
              <a:ext cx="527004" cy="56585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1272</a:t>
              </a:r>
              <a:b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1298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15227F7F-73F7-4FA1-987F-50E0B7F0EA28}"/>
                </a:ext>
              </a:extLst>
            </p:cNvPr>
            <p:cNvSpPr txBox="1"/>
            <p:nvPr/>
          </p:nvSpPr>
          <p:spPr>
            <a:xfrm>
              <a:off x="5259509" y="5721810"/>
              <a:ext cx="527004" cy="56585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1225</a:t>
              </a:r>
              <a:b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1248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3310ABBD-CCA5-4B9D-8D69-3AC8D1FEEE26}"/>
                </a:ext>
              </a:extLst>
            </p:cNvPr>
            <p:cNvSpPr txBox="1"/>
            <p:nvPr/>
          </p:nvSpPr>
          <p:spPr>
            <a:xfrm>
              <a:off x="5795913" y="5721810"/>
              <a:ext cx="527004" cy="56585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1106</a:t>
              </a:r>
              <a:b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1142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403BB16-BCFF-46C7-9C01-525404E66DCA}"/>
                </a:ext>
              </a:extLst>
            </p:cNvPr>
            <p:cNvSpPr txBox="1"/>
            <p:nvPr/>
          </p:nvSpPr>
          <p:spPr>
            <a:xfrm>
              <a:off x="6332317" y="5721810"/>
              <a:ext cx="527004" cy="56585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978</a:t>
              </a:r>
              <a:b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1029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0147C5B1-3D5A-4870-87B4-7D261716BE6F}"/>
                </a:ext>
              </a:extLst>
            </p:cNvPr>
            <p:cNvSpPr txBox="1"/>
            <p:nvPr/>
          </p:nvSpPr>
          <p:spPr>
            <a:xfrm>
              <a:off x="6868720" y="5721810"/>
              <a:ext cx="527004" cy="56585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965</a:t>
              </a:r>
              <a:b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1011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72FA504C-A211-459C-ABC3-7F75400BC69F}"/>
                </a:ext>
              </a:extLst>
            </p:cNvPr>
            <p:cNvSpPr txBox="1"/>
            <p:nvPr/>
          </p:nvSpPr>
          <p:spPr>
            <a:xfrm>
              <a:off x="7445293" y="5721810"/>
              <a:ext cx="446668" cy="56585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949</a:t>
              </a:r>
              <a:b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991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40260C29-B3AC-4128-8D4C-B9A39234C3F8}"/>
                </a:ext>
              </a:extLst>
            </p:cNvPr>
            <p:cNvSpPr txBox="1"/>
            <p:nvPr/>
          </p:nvSpPr>
          <p:spPr>
            <a:xfrm>
              <a:off x="7981696" y="5721810"/>
              <a:ext cx="446668" cy="56585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938</a:t>
              </a:r>
              <a:b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978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5134214C-4899-4EBA-A3EB-B8CC7AFA6C4F}"/>
                </a:ext>
              </a:extLst>
            </p:cNvPr>
            <p:cNvSpPr txBox="1"/>
            <p:nvPr/>
          </p:nvSpPr>
          <p:spPr>
            <a:xfrm>
              <a:off x="8518101" y="5721810"/>
              <a:ext cx="446668" cy="56585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920</a:t>
              </a:r>
              <a:b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958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EBA9AAE7-824E-4301-9A8B-715ED2B73802}"/>
                </a:ext>
              </a:extLst>
            </p:cNvPr>
            <p:cNvSpPr txBox="1"/>
            <p:nvPr/>
          </p:nvSpPr>
          <p:spPr>
            <a:xfrm>
              <a:off x="8978261" y="5721810"/>
              <a:ext cx="482978" cy="56585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885</a:t>
              </a:r>
              <a:b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927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041D2CC-C898-4331-B2D5-543545986A6E}"/>
                </a:ext>
              </a:extLst>
            </p:cNvPr>
            <p:cNvSpPr txBox="1"/>
            <p:nvPr/>
          </p:nvSpPr>
          <p:spPr>
            <a:xfrm>
              <a:off x="3144416" y="1492897"/>
              <a:ext cx="737120" cy="40418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100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12849CD-F7B3-4C77-A08D-65BD1A7FE75D}"/>
                </a:ext>
              </a:extLst>
            </p:cNvPr>
            <p:cNvSpPr txBox="1"/>
            <p:nvPr/>
          </p:nvSpPr>
          <p:spPr>
            <a:xfrm>
              <a:off x="3144416" y="2919857"/>
              <a:ext cx="737120" cy="40418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60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87A2970A-C50A-45A5-9125-682CFAED53A3}"/>
                </a:ext>
              </a:extLst>
            </p:cNvPr>
            <p:cNvSpPr txBox="1"/>
            <p:nvPr/>
          </p:nvSpPr>
          <p:spPr>
            <a:xfrm>
              <a:off x="3144416" y="2206377"/>
              <a:ext cx="737120" cy="40418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80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61EC4FE-E397-4B8E-BF2E-868F30B5F48A}"/>
                </a:ext>
              </a:extLst>
            </p:cNvPr>
            <p:cNvSpPr txBox="1"/>
            <p:nvPr/>
          </p:nvSpPr>
          <p:spPr>
            <a:xfrm>
              <a:off x="3144416" y="3633336"/>
              <a:ext cx="737120" cy="40418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40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A17CBEDA-53FB-46FD-B8B5-8D130DB00AC4}"/>
                </a:ext>
              </a:extLst>
            </p:cNvPr>
            <p:cNvSpPr txBox="1"/>
            <p:nvPr/>
          </p:nvSpPr>
          <p:spPr>
            <a:xfrm>
              <a:off x="3144416" y="4346817"/>
              <a:ext cx="737120" cy="40418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20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CDA93857-A504-428C-929E-3F4A66C26FC7}"/>
                </a:ext>
              </a:extLst>
            </p:cNvPr>
            <p:cNvSpPr txBox="1"/>
            <p:nvPr/>
          </p:nvSpPr>
          <p:spPr>
            <a:xfrm>
              <a:off x="3144416" y="5060301"/>
              <a:ext cx="737120" cy="40418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0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B4D7BDAD-248F-4BF1-B8F1-B1C0973D1B43}"/>
                </a:ext>
              </a:extLst>
            </p:cNvPr>
            <p:cNvSpPr txBox="1"/>
            <p:nvPr/>
          </p:nvSpPr>
          <p:spPr>
            <a:xfrm>
              <a:off x="4472475" y="4127239"/>
              <a:ext cx="1377821" cy="68710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B7265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Neratinib</a:t>
              </a:r>
              <a:b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333F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Placebo</a:t>
              </a:r>
            </a:p>
          </p:txBody>
        </p: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4FA0F3FF-61E3-4B34-A426-2F3E985FDE44}"/>
                </a:ext>
              </a:extLst>
            </p:cNvPr>
            <p:cNvCxnSpPr/>
            <p:nvPr/>
          </p:nvCxnSpPr>
          <p:spPr bwMode="auto">
            <a:xfrm flipH="1">
              <a:off x="4161453" y="4361486"/>
              <a:ext cx="345233" cy="0"/>
            </a:xfrm>
            <a:prstGeom prst="line">
              <a:avLst/>
            </a:prstGeom>
            <a:noFill/>
            <a:ln w="28575" cap="flat" cmpd="sng" algn="ctr">
              <a:solidFill>
                <a:srgbClr val="B7265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E51CA145-F9C6-4B4B-9E06-8C62A3B377BD}"/>
                </a:ext>
              </a:extLst>
            </p:cNvPr>
            <p:cNvCxnSpPr/>
            <p:nvPr/>
          </p:nvCxnSpPr>
          <p:spPr bwMode="auto">
            <a:xfrm flipH="1">
              <a:off x="4161453" y="4654580"/>
              <a:ext cx="345233" cy="0"/>
            </a:xfrm>
            <a:prstGeom prst="line">
              <a:avLst/>
            </a:prstGeom>
            <a:noFill/>
            <a:ln w="28575" cap="flat" cmpd="sng" algn="ctr">
              <a:solidFill>
                <a:srgbClr val="333F7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5B8ECDAD-4216-4DC9-8DF6-E5CFBF43291D}"/>
                </a:ext>
              </a:extLst>
            </p:cNvPr>
            <p:cNvSpPr txBox="1"/>
            <p:nvPr/>
          </p:nvSpPr>
          <p:spPr>
            <a:xfrm>
              <a:off x="8947764" y="5261799"/>
              <a:ext cx="500744" cy="40418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60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846E6E19-929C-4A71-8449-3A9A4796ECB4}"/>
                </a:ext>
              </a:extLst>
            </p:cNvPr>
            <p:cNvSpPr txBox="1"/>
            <p:nvPr/>
          </p:nvSpPr>
          <p:spPr>
            <a:xfrm>
              <a:off x="3682481" y="5260285"/>
              <a:ext cx="500744" cy="40418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0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0D6F3743-661C-4F50-B341-A2921851C603}"/>
                </a:ext>
              </a:extLst>
            </p:cNvPr>
            <p:cNvSpPr txBox="1"/>
            <p:nvPr/>
          </p:nvSpPr>
          <p:spPr>
            <a:xfrm>
              <a:off x="4209350" y="5260285"/>
              <a:ext cx="500744" cy="40418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390C8C7C-6BC1-43A5-9595-0E3270C0F88A}"/>
                </a:ext>
              </a:extLst>
            </p:cNvPr>
            <p:cNvSpPr txBox="1"/>
            <p:nvPr/>
          </p:nvSpPr>
          <p:spPr>
            <a:xfrm>
              <a:off x="5263088" y="5260285"/>
              <a:ext cx="500744" cy="40418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18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2B3C50D1-1894-44D0-AA03-31609D79EEDD}"/>
                </a:ext>
              </a:extLst>
            </p:cNvPr>
            <p:cNvSpPr txBox="1"/>
            <p:nvPr/>
          </p:nvSpPr>
          <p:spPr>
            <a:xfrm>
              <a:off x="5789957" y="5260285"/>
              <a:ext cx="500744" cy="40418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24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A51FC72B-B7D4-496B-A4E6-02A23C7A00AD}"/>
                </a:ext>
              </a:extLst>
            </p:cNvPr>
            <p:cNvSpPr txBox="1"/>
            <p:nvPr/>
          </p:nvSpPr>
          <p:spPr>
            <a:xfrm>
              <a:off x="4736219" y="5260285"/>
              <a:ext cx="500744" cy="40418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12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EEBEC9B3-6FF1-4C69-A3FD-371507846AAC}"/>
                </a:ext>
              </a:extLst>
            </p:cNvPr>
            <p:cNvSpPr txBox="1"/>
            <p:nvPr/>
          </p:nvSpPr>
          <p:spPr>
            <a:xfrm>
              <a:off x="6316826" y="5260285"/>
              <a:ext cx="500744" cy="40418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30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EC81CDF2-E1EF-41D8-8DBB-19C90A263580}"/>
                </a:ext>
              </a:extLst>
            </p:cNvPr>
            <p:cNvSpPr txBox="1"/>
            <p:nvPr/>
          </p:nvSpPr>
          <p:spPr>
            <a:xfrm>
              <a:off x="6843696" y="5260285"/>
              <a:ext cx="500744" cy="40418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36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C0F3D3AE-C1A3-4693-8CF3-B40D31FFED22}"/>
                </a:ext>
              </a:extLst>
            </p:cNvPr>
            <p:cNvSpPr txBox="1"/>
            <p:nvPr/>
          </p:nvSpPr>
          <p:spPr>
            <a:xfrm>
              <a:off x="7370564" y="5260285"/>
              <a:ext cx="500744" cy="40418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42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966FD112-2029-4C22-8AFC-5D560F6B624F}"/>
                </a:ext>
              </a:extLst>
            </p:cNvPr>
            <p:cNvSpPr txBox="1"/>
            <p:nvPr/>
          </p:nvSpPr>
          <p:spPr>
            <a:xfrm>
              <a:off x="7897433" y="5260285"/>
              <a:ext cx="500744" cy="40418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48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DB36B0F2-6A3E-4F59-ABF5-AAF738A5D745}"/>
                </a:ext>
              </a:extLst>
            </p:cNvPr>
            <p:cNvSpPr txBox="1"/>
            <p:nvPr/>
          </p:nvSpPr>
          <p:spPr>
            <a:xfrm>
              <a:off x="8424302" y="5260285"/>
              <a:ext cx="500744" cy="40418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54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E53139FF-9DFF-42B7-9FED-40A006C6DFED}"/>
                </a:ext>
              </a:extLst>
            </p:cNvPr>
            <p:cNvSpPr txBox="1"/>
            <p:nvPr/>
          </p:nvSpPr>
          <p:spPr>
            <a:xfrm>
              <a:off x="4845425" y="1415534"/>
              <a:ext cx="887652" cy="40418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B7265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97.9%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0E6F8539-9666-41A9-A3EC-846B08249120}"/>
                </a:ext>
              </a:extLst>
            </p:cNvPr>
            <p:cNvSpPr txBox="1"/>
            <p:nvPr/>
          </p:nvSpPr>
          <p:spPr>
            <a:xfrm>
              <a:off x="4821612" y="1976634"/>
              <a:ext cx="887652" cy="40418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F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95.5%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962A809F-D319-4E72-84DF-7ED4096DE9D2}"/>
                </a:ext>
              </a:extLst>
            </p:cNvPr>
            <p:cNvSpPr txBox="1"/>
            <p:nvPr/>
          </p:nvSpPr>
          <p:spPr>
            <a:xfrm>
              <a:off x="5916987" y="1514672"/>
              <a:ext cx="887652" cy="40418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B7265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94.3%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18110662-04BC-474D-8DF6-EE9E1D9E8D3B}"/>
                </a:ext>
              </a:extLst>
            </p:cNvPr>
            <p:cNvSpPr txBox="1"/>
            <p:nvPr/>
          </p:nvSpPr>
          <p:spPr>
            <a:xfrm>
              <a:off x="5936038" y="2095699"/>
              <a:ext cx="887652" cy="40418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F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91.7%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27F0AFD3-FBF0-4576-A1B4-E30812714699}"/>
                </a:ext>
              </a:extLst>
            </p:cNvPr>
            <p:cNvSpPr txBox="1"/>
            <p:nvPr/>
          </p:nvSpPr>
          <p:spPr>
            <a:xfrm>
              <a:off x="7040937" y="1600200"/>
              <a:ext cx="887652" cy="40418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B7265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92.2%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1D31585F-0705-427C-834C-D59A43A1788D}"/>
                </a:ext>
              </a:extLst>
            </p:cNvPr>
            <p:cNvSpPr txBox="1"/>
            <p:nvPr/>
          </p:nvSpPr>
          <p:spPr>
            <a:xfrm>
              <a:off x="7045699" y="2086172"/>
              <a:ext cx="887652" cy="40418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F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90.2%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C083F8A9-3747-4FE5-9F96-9DCDED3D53EB}"/>
                </a:ext>
              </a:extLst>
            </p:cNvPr>
            <p:cNvSpPr txBox="1"/>
            <p:nvPr/>
          </p:nvSpPr>
          <p:spPr>
            <a:xfrm>
              <a:off x="8060112" y="1667071"/>
              <a:ext cx="887652" cy="40418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B7265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91.2%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CE42F15B-78F7-4F66-A7AF-D3257EB9532E}"/>
                </a:ext>
              </a:extLst>
            </p:cNvPr>
            <p:cNvSpPr txBox="1"/>
            <p:nvPr/>
          </p:nvSpPr>
          <p:spPr>
            <a:xfrm>
              <a:off x="8079165" y="2162372"/>
              <a:ext cx="887652" cy="40418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F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89.1%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8E54F3BE-036B-449E-A319-B8D04CC9E1B5}"/>
                </a:ext>
              </a:extLst>
            </p:cNvPr>
            <p:cNvSpPr txBox="1"/>
            <p:nvPr/>
          </p:nvSpPr>
          <p:spPr>
            <a:xfrm>
              <a:off x="9167638" y="2112220"/>
              <a:ext cx="887652" cy="40418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F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87.7%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D783A725-129E-4CAD-BD11-13DE1233D58A}"/>
                </a:ext>
              </a:extLst>
            </p:cNvPr>
            <p:cNvSpPr txBox="1"/>
            <p:nvPr/>
          </p:nvSpPr>
          <p:spPr>
            <a:xfrm>
              <a:off x="9114765" y="1600200"/>
              <a:ext cx="887652" cy="40418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B7265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90.2%</a:t>
              </a: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87978C36-7F4C-4CB4-AFB7-2402F358C8EE}"/>
                </a:ext>
              </a:extLst>
            </p:cNvPr>
            <p:cNvSpPr/>
            <p:nvPr/>
          </p:nvSpPr>
          <p:spPr bwMode="auto">
            <a:xfrm>
              <a:off x="3948113" y="1690688"/>
              <a:ext cx="5262562" cy="352425"/>
            </a:xfrm>
            <a:custGeom>
              <a:avLst/>
              <a:gdLst>
                <a:gd name="connsiteX0" fmla="*/ 0 w 5262562"/>
                <a:gd name="connsiteY0" fmla="*/ 0 h 352425"/>
                <a:gd name="connsiteX1" fmla="*/ 228600 w 5262562"/>
                <a:gd name="connsiteY1" fmla="*/ 0 h 352425"/>
                <a:gd name="connsiteX2" fmla="*/ 228600 w 5262562"/>
                <a:gd name="connsiteY2" fmla="*/ 14287 h 352425"/>
                <a:gd name="connsiteX3" fmla="*/ 590550 w 5262562"/>
                <a:gd name="connsiteY3" fmla="*/ 14287 h 352425"/>
                <a:gd name="connsiteX4" fmla="*/ 590550 w 5262562"/>
                <a:gd name="connsiteY4" fmla="*/ 33337 h 352425"/>
                <a:gd name="connsiteX5" fmla="*/ 719137 w 5262562"/>
                <a:gd name="connsiteY5" fmla="*/ 33337 h 352425"/>
                <a:gd name="connsiteX6" fmla="*/ 719137 w 5262562"/>
                <a:gd name="connsiteY6" fmla="*/ 33337 h 352425"/>
                <a:gd name="connsiteX7" fmla="*/ 847725 w 5262562"/>
                <a:gd name="connsiteY7" fmla="*/ 33337 h 352425"/>
                <a:gd name="connsiteX8" fmla="*/ 847725 w 5262562"/>
                <a:gd name="connsiteY8" fmla="*/ 61912 h 352425"/>
                <a:gd name="connsiteX9" fmla="*/ 957262 w 5262562"/>
                <a:gd name="connsiteY9" fmla="*/ 61912 h 352425"/>
                <a:gd name="connsiteX10" fmla="*/ 957262 w 5262562"/>
                <a:gd name="connsiteY10" fmla="*/ 61912 h 352425"/>
                <a:gd name="connsiteX11" fmla="*/ 1076325 w 5262562"/>
                <a:gd name="connsiteY11" fmla="*/ 61912 h 352425"/>
                <a:gd name="connsiteX12" fmla="*/ 1076325 w 5262562"/>
                <a:gd name="connsiteY12" fmla="*/ 95250 h 352425"/>
                <a:gd name="connsiteX13" fmla="*/ 1281112 w 5262562"/>
                <a:gd name="connsiteY13" fmla="*/ 95250 h 352425"/>
                <a:gd name="connsiteX14" fmla="*/ 1295400 w 5262562"/>
                <a:gd name="connsiteY14" fmla="*/ 95250 h 352425"/>
                <a:gd name="connsiteX15" fmla="*/ 1343025 w 5262562"/>
                <a:gd name="connsiteY15" fmla="*/ 95250 h 352425"/>
                <a:gd name="connsiteX16" fmla="*/ 1343025 w 5262562"/>
                <a:gd name="connsiteY16" fmla="*/ 119062 h 352425"/>
                <a:gd name="connsiteX17" fmla="*/ 1428750 w 5262562"/>
                <a:gd name="connsiteY17" fmla="*/ 119062 h 352425"/>
                <a:gd name="connsiteX18" fmla="*/ 1438275 w 5262562"/>
                <a:gd name="connsiteY18" fmla="*/ 128587 h 352425"/>
                <a:gd name="connsiteX19" fmla="*/ 1571625 w 5262562"/>
                <a:gd name="connsiteY19" fmla="*/ 128587 h 352425"/>
                <a:gd name="connsiteX20" fmla="*/ 1571625 w 5262562"/>
                <a:gd name="connsiteY20" fmla="*/ 138112 h 352425"/>
                <a:gd name="connsiteX21" fmla="*/ 1647825 w 5262562"/>
                <a:gd name="connsiteY21" fmla="*/ 138112 h 352425"/>
                <a:gd name="connsiteX22" fmla="*/ 1652587 w 5262562"/>
                <a:gd name="connsiteY22" fmla="*/ 142874 h 352425"/>
                <a:gd name="connsiteX23" fmla="*/ 1719262 w 5262562"/>
                <a:gd name="connsiteY23" fmla="*/ 142874 h 352425"/>
                <a:gd name="connsiteX24" fmla="*/ 1719262 w 5262562"/>
                <a:gd name="connsiteY24" fmla="*/ 157162 h 352425"/>
                <a:gd name="connsiteX25" fmla="*/ 1852612 w 5262562"/>
                <a:gd name="connsiteY25" fmla="*/ 157162 h 352425"/>
                <a:gd name="connsiteX26" fmla="*/ 1852612 w 5262562"/>
                <a:gd name="connsiteY26" fmla="*/ 176212 h 352425"/>
                <a:gd name="connsiteX27" fmla="*/ 1943100 w 5262562"/>
                <a:gd name="connsiteY27" fmla="*/ 176212 h 352425"/>
                <a:gd name="connsiteX28" fmla="*/ 2009775 w 5262562"/>
                <a:gd name="connsiteY28" fmla="*/ 176212 h 352425"/>
                <a:gd name="connsiteX29" fmla="*/ 2009775 w 5262562"/>
                <a:gd name="connsiteY29" fmla="*/ 190500 h 352425"/>
                <a:gd name="connsiteX30" fmla="*/ 2052637 w 5262562"/>
                <a:gd name="connsiteY30" fmla="*/ 190500 h 352425"/>
                <a:gd name="connsiteX31" fmla="*/ 2052637 w 5262562"/>
                <a:gd name="connsiteY31" fmla="*/ 190500 h 352425"/>
                <a:gd name="connsiteX32" fmla="*/ 2100262 w 5262562"/>
                <a:gd name="connsiteY32" fmla="*/ 190500 h 352425"/>
                <a:gd name="connsiteX33" fmla="*/ 2100262 w 5262562"/>
                <a:gd name="connsiteY33" fmla="*/ 219075 h 352425"/>
                <a:gd name="connsiteX34" fmla="*/ 2228850 w 5262562"/>
                <a:gd name="connsiteY34" fmla="*/ 219075 h 352425"/>
                <a:gd name="connsiteX35" fmla="*/ 2228850 w 5262562"/>
                <a:gd name="connsiteY35" fmla="*/ 238125 h 352425"/>
                <a:gd name="connsiteX36" fmla="*/ 2347912 w 5262562"/>
                <a:gd name="connsiteY36" fmla="*/ 238125 h 352425"/>
                <a:gd name="connsiteX37" fmla="*/ 2347912 w 5262562"/>
                <a:gd name="connsiteY37" fmla="*/ 257175 h 352425"/>
                <a:gd name="connsiteX38" fmla="*/ 2414587 w 5262562"/>
                <a:gd name="connsiteY38" fmla="*/ 257175 h 352425"/>
                <a:gd name="connsiteX39" fmla="*/ 2414587 w 5262562"/>
                <a:gd name="connsiteY39" fmla="*/ 261937 h 352425"/>
                <a:gd name="connsiteX40" fmla="*/ 2690812 w 5262562"/>
                <a:gd name="connsiteY40" fmla="*/ 261937 h 352425"/>
                <a:gd name="connsiteX41" fmla="*/ 2700337 w 5262562"/>
                <a:gd name="connsiteY41" fmla="*/ 271462 h 352425"/>
                <a:gd name="connsiteX42" fmla="*/ 2828925 w 5262562"/>
                <a:gd name="connsiteY42" fmla="*/ 271462 h 352425"/>
                <a:gd name="connsiteX43" fmla="*/ 2828925 w 5262562"/>
                <a:gd name="connsiteY43" fmla="*/ 295275 h 352425"/>
                <a:gd name="connsiteX44" fmla="*/ 3324225 w 5262562"/>
                <a:gd name="connsiteY44" fmla="*/ 295275 h 352425"/>
                <a:gd name="connsiteX45" fmla="*/ 3609975 w 5262562"/>
                <a:gd name="connsiteY45" fmla="*/ 295275 h 352425"/>
                <a:gd name="connsiteX46" fmla="*/ 3609975 w 5262562"/>
                <a:gd name="connsiteY46" fmla="*/ 295275 h 352425"/>
                <a:gd name="connsiteX47" fmla="*/ 3700462 w 5262562"/>
                <a:gd name="connsiteY47" fmla="*/ 295275 h 352425"/>
                <a:gd name="connsiteX48" fmla="*/ 3700462 w 5262562"/>
                <a:gd name="connsiteY48" fmla="*/ 323850 h 352425"/>
                <a:gd name="connsiteX49" fmla="*/ 4514850 w 5262562"/>
                <a:gd name="connsiteY49" fmla="*/ 323850 h 352425"/>
                <a:gd name="connsiteX50" fmla="*/ 4524375 w 5262562"/>
                <a:gd name="connsiteY50" fmla="*/ 333375 h 352425"/>
                <a:gd name="connsiteX51" fmla="*/ 4791075 w 5262562"/>
                <a:gd name="connsiteY51" fmla="*/ 333375 h 352425"/>
                <a:gd name="connsiteX52" fmla="*/ 4791075 w 5262562"/>
                <a:gd name="connsiteY52" fmla="*/ 352425 h 352425"/>
                <a:gd name="connsiteX53" fmla="*/ 5262562 w 5262562"/>
                <a:gd name="connsiteY53" fmla="*/ 352425 h 352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5262562" h="352425">
                  <a:moveTo>
                    <a:pt x="0" y="0"/>
                  </a:moveTo>
                  <a:lnTo>
                    <a:pt x="228600" y="0"/>
                  </a:lnTo>
                  <a:lnTo>
                    <a:pt x="228600" y="14287"/>
                  </a:lnTo>
                  <a:lnTo>
                    <a:pt x="590550" y="14287"/>
                  </a:lnTo>
                  <a:lnTo>
                    <a:pt x="590550" y="33337"/>
                  </a:lnTo>
                  <a:lnTo>
                    <a:pt x="719137" y="33337"/>
                  </a:lnTo>
                  <a:lnTo>
                    <a:pt x="719137" y="33337"/>
                  </a:lnTo>
                  <a:lnTo>
                    <a:pt x="847725" y="33337"/>
                  </a:lnTo>
                  <a:lnTo>
                    <a:pt x="847725" y="61912"/>
                  </a:lnTo>
                  <a:lnTo>
                    <a:pt x="957262" y="61912"/>
                  </a:lnTo>
                  <a:lnTo>
                    <a:pt x="957262" y="61912"/>
                  </a:lnTo>
                  <a:lnTo>
                    <a:pt x="1076325" y="61912"/>
                  </a:lnTo>
                  <a:lnTo>
                    <a:pt x="1076325" y="95250"/>
                  </a:lnTo>
                  <a:lnTo>
                    <a:pt x="1281112" y="95250"/>
                  </a:lnTo>
                  <a:lnTo>
                    <a:pt x="1295400" y="95250"/>
                  </a:lnTo>
                  <a:lnTo>
                    <a:pt x="1343025" y="95250"/>
                  </a:lnTo>
                  <a:lnTo>
                    <a:pt x="1343025" y="119062"/>
                  </a:lnTo>
                  <a:lnTo>
                    <a:pt x="1428750" y="119062"/>
                  </a:lnTo>
                  <a:lnTo>
                    <a:pt x="1438275" y="128587"/>
                  </a:lnTo>
                  <a:lnTo>
                    <a:pt x="1571625" y="128587"/>
                  </a:lnTo>
                  <a:lnTo>
                    <a:pt x="1571625" y="138112"/>
                  </a:lnTo>
                  <a:lnTo>
                    <a:pt x="1647825" y="138112"/>
                  </a:lnTo>
                  <a:lnTo>
                    <a:pt x="1652587" y="142874"/>
                  </a:lnTo>
                  <a:lnTo>
                    <a:pt x="1719262" y="142874"/>
                  </a:lnTo>
                  <a:lnTo>
                    <a:pt x="1719262" y="157162"/>
                  </a:lnTo>
                  <a:lnTo>
                    <a:pt x="1852612" y="157162"/>
                  </a:lnTo>
                  <a:lnTo>
                    <a:pt x="1852612" y="176212"/>
                  </a:lnTo>
                  <a:lnTo>
                    <a:pt x="1943100" y="176212"/>
                  </a:lnTo>
                  <a:lnTo>
                    <a:pt x="2009775" y="176212"/>
                  </a:lnTo>
                  <a:lnTo>
                    <a:pt x="2009775" y="190500"/>
                  </a:lnTo>
                  <a:lnTo>
                    <a:pt x="2052637" y="190500"/>
                  </a:lnTo>
                  <a:lnTo>
                    <a:pt x="2052637" y="190500"/>
                  </a:lnTo>
                  <a:lnTo>
                    <a:pt x="2100262" y="190500"/>
                  </a:lnTo>
                  <a:lnTo>
                    <a:pt x="2100262" y="219075"/>
                  </a:lnTo>
                  <a:lnTo>
                    <a:pt x="2228850" y="219075"/>
                  </a:lnTo>
                  <a:lnTo>
                    <a:pt x="2228850" y="238125"/>
                  </a:lnTo>
                  <a:lnTo>
                    <a:pt x="2347912" y="238125"/>
                  </a:lnTo>
                  <a:lnTo>
                    <a:pt x="2347912" y="257175"/>
                  </a:lnTo>
                  <a:lnTo>
                    <a:pt x="2414587" y="257175"/>
                  </a:lnTo>
                  <a:lnTo>
                    <a:pt x="2414587" y="261937"/>
                  </a:lnTo>
                  <a:lnTo>
                    <a:pt x="2690812" y="261937"/>
                  </a:lnTo>
                  <a:lnTo>
                    <a:pt x="2700337" y="271462"/>
                  </a:lnTo>
                  <a:lnTo>
                    <a:pt x="2828925" y="271462"/>
                  </a:lnTo>
                  <a:lnTo>
                    <a:pt x="2828925" y="295275"/>
                  </a:lnTo>
                  <a:lnTo>
                    <a:pt x="3324225" y="295275"/>
                  </a:lnTo>
                  <a:lnTo>
                    <a:pt x="3609975" y="295275"/>
                  </a:lnTo>
                  <a:lnTo>
                    <a:pt x="3609975" y="295275"/>
                  </a:lnTo>
                  <a:lnTo>
                    <a:pt x="3700462" y="295275"/>
                  </a:lnTo>
                  <a:lnTo>
                    <a:pt x="3700462" y="323850"/>
                  </a:lnTo>
                  <a:lnTo>
                    <a:pt x="4514850" y="323850"/>
                  </a:lnTo>
                  <a:lnTo>
                    <a:pt x="4524375" y="333375"/>
                  </a:lnTo>
                  <a:lnTo>
                    <a:pt x="4791075" y="333375"/>
                  </a:lnTo>
                  <a:lnTo>
                    <a:pt x="4791075" y="352425"/>
                  </a:lnTo>
                  <a:lnTo>
                    <a:pt x="5262562" y="352425"/>
                  </a:lnTo>
                </a:path>
              </a:pathLst>
            </a:custGeom>
            <a:noFill/>
            <a:ln w="28575">
              <a:solidFill>
                <a:srgbClr val="B7265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45ED2B49-073F-447C-8C17-6E301280B4C8}"/>
                </a:ext>
              </a:extLst>
            </p:cNvPr>
            <p:cNvSpPr/>
            <p:nvPr/>
          </p:nvSpPr>
          <p:spPr bwMode="auto">
            <a:xfrm>
              <a:off x="3957638" y="1695450"/>
              <a:ext cx="5248275" cy="442913"/>
            </a:xfrm>
            <a:custGeom>
              <a:avLst/>
              <a:gdLst>
                <a:gd name="connsiteX0" fmla="*/ 0 w 5248275"/>
                <a:gd name="connsiteY0" fmla="*/ 0 h 442913"/>
                <a:gd name="connsiteX1" fmla="*/ 142875 w 5248275"/>
                <a:gd name="connsiteY1" fmla="*/ 0 h 442913"/>
                <a:gd name="connsiteX2" fmla="*/ 142875 w 5248275"/>
                <a:gd name="connsiteY2" fmla="*/ 19050 h 442913"/>
                <a:gd name="connsiteX3" fmla="*/ 257175 w 5248275"/>
                <a:gd name="connsiteY3" fmla="*/ 19050 h 442913"/>
                <a:gd name="connsiteX4" fmla="*/ 257175 w 5248275"/>
                <a:gd name="connsiteY4" fmla="*/ 52388 h 442913"/>
                <a:gd name="connsiteX5" fmla="*/ 304800 w 5248275"/>
                <a:gd name="connsiteY5" fmla="*/ 52388 h 442913"/>
                <a:gd name="connsiteX6" fmla="*/ 314325 w 5248275"/>
                <a:gd name="connsiteY6" fmla="*/ 61913 h 442913"/>
                <a:gd name="connsiteX7" fmla="*/ 376237 w 5248275"/>
                <a:gd name="connsiteY7" fmla="*/ 61913 h 442913"/>
                <a:gd name="connsiteX8" fmla="*/ 376237 w 5248275"/>
                <a:gd name="connsiteY8" fmla="*/ 71438 h 442913"/>
                <a:gd name="connsiteX9" fmla="*/ 485775 w 5248275"/>
                <a:gd name="connsiteY9" fmla="*/ 71438 h 442913"/>
                <a:gd name="connsiteX10" fmla="*/ 485775 w 5248275"/>
                <a:gd name="connsiteY10" fmla="*/ 90488 h 442913"/>
                <a:gd name="connsiteX11" fmla="*/ 561975 w 5248275"/>
                <a:gd name="connsiteY11" fmla="*/ 90488 h 442913"/>
                <a:gd name="connsiteX12" fmla="*/ 561975 w 5248275"/>
                <a:gd name="connsiteY12" fmla="*/ 95250 h 442913"/>
                <a:gd name="connsiteX13" fmla="*/ 681037 w 5248275"/>
                <a:gd name="connsiteY13" fmla="*/ 95250 h 442913"/>
                <a:gd name="connsiteX14" fmla="*/ 681037 w 5248275"/>
                <a:gd name="connsiteY14" fmla="*/ 109538 h 442913"/>
                <a:gd name="connsiteX15" fmla="*/ 747712 w 5248275"/>
                <a:gd name="connsiteY15" fmla="*/ 109538 h 442913"/>
                <a:gd name="connsiteX16" fmla="*/ 747712 w 5248275"/>
                <a:gd name="connsiteY16" fmla="*/ 109538 h 442913"/>
                <a:gd name="connsiteX17" fmla="*/ 757237 w 5248275"/>
                <a:gd name="connsiteY17" fmla="*/ 109538 h 442913"/>
                <a:gd name="connsiteX18" fmla="*/ 757237 w 5248275"/>
                <a:gd name="connsiteY18" fmla="*/ 128588 h 442913"/>
                <a:gd name="connsiteX19" fmla="*/ 871537 w 5248275"/>
                <a:gd name="connsiteY19" fmla="*/ 128588 h 442913"/>
                <a:gd name="connsiteX20" fmla="*/ 876300 w 5248275"/>
                <a:gd name="connsiteY20" fmla="*/ 133351 h 442913"/>
                <a:gd name="connsiteX21" fmla="*/ 909637 w 5248275"/>
                <a:gd name="connsiteY21" fmla="*/ 133351 h 442913"/>
                <a:gd name="connsiteX22" fmla="*/ 909637 w 5248275"/>
                <a:gd name="connsiteY22" fmla="*/ 166688 h 442913"/>
                <a:gd name="connsiteX23" fmla="*/ 1085850 w 5248275"/>
                <a:gd name="connsiteY23" fmla="*/ 166688 h 442913"/>
                <a:gd name="connsiteX24" fmla="*/ 1085850 w 5248275"/>
                <a:gd name="connsiteY24" fmla="*/ 171450 h 442913"/>
                <a:gd name="connsiteX25" fmla="*/ 1181100 w 5248275"/>
                <a:gd name="connsiteY25" fmla="*/ 171450 h 442913"/>
                <a:gd name="connsiteX26" fmla="*/ 1181100 w 5248275"/>
                <a:gd name="connsiteY26" fmla="*/ 185738 h 442913"/>
                <a:gd name="connsiteX27" fmla="*/ 1228725 w 5248275"/>
                <a:gd name="connsiteY27" fmla="*/ 185738 h 442913"/>
                <a:gd name="connsiteX28" fmla="*/ 1228725 w 5248275"/>
                <a:gd name="connsiteY28" fmla="*/ 204788 h 442913"/>
                <a:gd name="connsiteX29" fmla="*/ 1357312 w 5248275"/>
                <a:gd name="connsiteY29" fmla="*/ 204788 h 442913"/>
                <a:gd name="connsiteX30" fmla="*/ 1357312 w 5248275"/>
                <a:gd name="connsiteY30" fmla="*/ 223838 h 442913"/>
                <a:gd name="connsiteX31" fmla="*/ 1466850 w 5248275"/>
                <a:gd name="connsiteY31" fmla="*/ 223838 h 442913"/>
                <a:gd name="connsiteX32" fmla="*/ 1466850 w 5248275"/>
                <a:gd name="connsiteY32" fmla="*/ 233363 h 442913"/>
                <a:gd name="connsiteX33" fmla="*/ 1514475 w 5248275"/>
                <a:gd name="connsiteY33" fmla="*/ 233363 h 442913"/>
                <a:gd name="connsiteX34" fmla="*/ 1514475 w 5248275"/>
                <a:gd name="connsiteY34" fmla="*/ 252413 h 442913"/>
                <a:gd name="connsiteX35" fmla="*/ 1562100 w 5248275"/>
                <a:gd name="connsiteY35" fmla="*/ 252413 h 442913"/>
                <a:gd name="connsiteX36" fmla="*/ 1562100 w 5248275"/>
                <a:gd name="connsiteY36" fmla="*/ 261938 h 442913"/>
                <a:gd name="connsiteX37" fmla="*/ 1676400 w 5248275"/>
                <a:gd name="connsiteY37" fmla="*/ 261938 h 442913"/>
                <a:gd name="connsiteX38" fmla="*/ 1676400 w 5248275"/>
                <a:gd name="connsiteY38" fmla="*/ 276225 h 442913"/>
                <a:gd name="connsiteX39" fmla="*/ 1800225 w 5248275"/>
                <a:gd name="connsiteY39" fmla="*/ 276225 h 442913"/>
                <a:gd name="connsiteX40" fmla="*/ 1804988 w 5248275"/>
                <a:gd name="connsiteY40" fmla="*/ 280988 h 442913"/>
                <a:gd name="connsiteX41" fmla="*/ 1919287 w 5248275"/>
                <a:gd name="connsiteY41" fmla="*/ 280988 h 442913"/>
                <a:gd name="connsiteX42" fmla="*/ 1933575 w 5248275"/>
                <a:gd name="connsiteY42" fmla="*/ 295276 h 442913"/>
                <a:gd name="connsiteX43" fmla="*/ 2185987 w 5248275"/>
                <a:gd name="connsiteY43" fmla="*/ 295276 h 442913"/>
                <a:gd name="connsiteX44" fmla="*/ 2185987 w 5248275"/>
                <a:gd name="connsiteY44" fmla="*/ 309563 h 442913"/>
                <a:gd name="connsiteX45" fmla="*/ 2286000 w 5248275"/>
                <a:gd name="connsiteY45" fmla="*/ 309563 h 442913"/>
                <a:gd name="connsiteX46" fmla="*/ 2300287 w 5248275"/>
                <a:gd name="connsiteY46" fmla="*/ 323850 h 442913"/>
                <a:gd name="connsiteX47" fmla="*/ 2438400 w 5248275"/>
                <a:gd name="connsiteY47" fmla="*/ 323850 h 442913"/>
                <a:gd name="connsiteX48" fmla="*/ 2438400 w 5248275"/>
                <a:gd name="connsiteY48" fmla="*/ 338138 h 442913"/>
                <a:gd name="connsiteX49" fmla="*/ 2743200 w 5248275"/>
                <a:gd name="connsiteY49" fmla="*/ 338138 h 442913"/>
                <a:gd name="connsiteX50" fmla="*/ 2747962 w 5248275"/>
                <a:gd name="connsiteY50" fmla="*/ 342900 h 442913"/>
                <a:gd name="connsiteX51" fmla="*/ 3119437 w 5248275"/>
                <a:gd name="connsiteY51" fmla="*/ 342900 h 442913"/>
                <a:gd name="connsiteX52" fmla="*/ 3124200 w 5248275"/>
                <a:gd name="connsiteY52" fmla="*/ 347663 h 442913"/>
                <a:gd name="connsiteX53" fmla="*/ 3324225 w 5248275"/>
                <a:gd name="connsiteY53" fmla="*/ 347663 h 442913"/>
                <a:gd name="connsiteX54" fmla="*/ 3324225 w 5248275"/>
                <a:gd name="connsiteY54" fmla="*/ 347663 h 442913"/>
                <a:gd name="connsiteX55" fmla="*/ 3324225 w 5248275"/>
                <a:gd name="connsiteY55" fmla="*/ 366713 h 442913"/>
                <a:gd name="connsiteX56" fmla="*/ 3590925 w 5248275"/>
                <a:gd name="connsiteY56" fmla="*/ 366713 h 442913"/>
                <a:gd name="connsiteX57" fmla="*/ 3590925 w 5248275"/>
                <a:gd name="connsiteY57" fmla="*/ 385763 h 442913"/>
                <a:gd name="connsiteX58" fmla="*/ 4195762 w 5248275"/>
                <a:gd name="connsiteY58" fmla="*/ 385763 h 442913"/>
                <a:gd name="connsiteX59" fmla="*/ 4205287 w 5248275"/>
                <a:gd name="connsiteY59" fmla="*/ 385763 h 442913"/>
                <a:gd name="connsiteX60" fmla="*/ 4348162 w 5248275"/>
                <a:gd name="connsiteY60" fmla="*/ 385763 h 442913"/>
                <a:gd name="connsiteX61" fmla="*/ 4371975 w 5248275"/>
                <a:gd name="connsiteY61" fmla="*/ 409576 h 442913"/>
                <a:gd name="connsiteX62" fmla="*/ 4476750 w 5248275"/>
                <a:gd name="connsiteY62" fmla="*/ 409576 h 442913"/>
                <a:gd name="connsiteX63" fmla="*/ 4486274 w 5248275"/>
                <a:gd name="connsiteY63" fmla="*/ 419100 h 442913"/>
                <a:gd name="connsiteX64" fmla="*/ 4586287 w 5248275"/>
                <a:gd name="connsiteY64" fmla="*/ 419100 h 442913"/>
                <a:gd name="connsiteX65" fmla="*/ 4586287 w 5248275"/>
                <a:gd name="connsiteY65" fmla="*/ 419100 h 442913"/>
                <a:gd name="connsiteX66" fmla="*/ 4700587 w 5248275"/>
                <a:gd name="connsiteY66" fmla="*/ 419100 h 442913"/>
                <a:gd name="connsiteX67" fmla="*/ 4700587 w 5248275"/>
                <a:gd name="connsiteY67" fmla="*/ 442913 h 442913"/>
                <a:gd name="connsiteX68" fmla="*/ 5248275 w 5248275"/>
                <a:gd name="connsiteY68" fmla="*/ 442913 h 442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5248275" h="442913">
                  <a:moveTo>
                    <a:pt x="0" y="0"/>
                  </a:moveTo>
                  <a:lnTo>
                    <a:pt x="142875" y="0"/>
                  </a:lnTo>
                  <a:lnTo>
                    <a:pt x="142875" y="19050"/>
                  </a:lnTo>
                  <a:lnTo>
                    <a:pt x="257175" y="19050"/>
                  </a:lnTo>
                  <a:lnTo>
                    <a:pt x="257175" y="52388"/>
                  </a:lnTo>
                  <a:lnTo>
                    <a:pt x="304800" y="52388"/>
                  </a:lnTo>
                  <a:lnTo>
                    <a:pt x="314325" y="61913"/>
                  </a:lnTo>
                  <a:lnTo>
                    <a:pt x="376237" y="61913"/>
                  </a:lnTo>
                  <a:lnTo>
                    <a:pt x="376237" y="71438"/>
                  </a:lnTo>
                  <a:lnTo>
                    <a:pt x="485775" y="71438"/>
                  </a:lnTo>
                  <a:lnTo>
                    <a:pt x="485775" y="90488"/>
                  </a:lnTo>
                  <a:lnTo>
                    <a:pt x="561975" y="90488"/>
                  </a:lnTo>
                  <a:lnTo>
                    <a:pt x="561975" y="95250"/>
                  </a:lnTo>
                  <a:lnTo>
                    <a:pt x="681037" y="95250"/>
                  </a:lnTo>
                  <a:lnTo>
                    <a:pt x="681037" y="109538"/>
                  </a:lnTo>
                  <a:lnTo>
                    <a:pt x="747712" y="109538"/>
                  </a:lnTo>
                  <a:lnTo>
                    <a:pt x="747712" y="109538"/>
                  </a:lnTo>
                  <a:lnTo>
                    <a:pt x="757237" y="109538"/>
                  </a:lnTo>
                  <a:lnTo>
                    <a:pt x="757237" y="128588"/>
                  </a:lnTo>
                  <a:lnTo>
                    <a:pt x="871537" y="128588"/>
                  </a:lnTo>
                  <a:lnTo>
                    <a:pt x="876300" y="133351"/>
                  </a:lnTo>
                  <a:lnTo>
                    <a:pt x="909637" y="133351"/>
                  </a:lnTo>
                  <a:lnTo>
                    <a:pt x="909637" y="166688"/>
                  </a:lnTo>
                  <a:lnTo>
                    <a:pt x="1085850" y="166688"/>
                  </a:lnTo>
                  <a:lnTo>
                    <a:pt x="1085850" y="171450"/>
                  </a:lnTo>
                  <a:lnTo>
                    <a:pt x="1181100" y="171450"/>
                  </a:lnTo>
                  <a:lnTo>
                    <a:pt x="1181100" y="185738"/>
                  </a:lnTo>
                  <a:lnTo>
                    <a:pt x="1228725" y="185738"/>
                  </a:lnTo>
                  <a:lnTo>
                    <a:pt x="1228725" y="204788"/>
                  </a:lnTo>
                  <a:lnTo>
                    <a:pt x="1357312" y="204788"/>
                  </a:lnTo>
                  <a:lnTo>
                    <a:pt x="1357312" y="223838"/>
                  </a:lnTo>
                  <a:lnTo>
                    <a:pt x="1466850" y="223838"/>
                  </a:lnTo>
                  <a:lnTo>
                    <a:pt x="1466850" y="233363"/>
                  </a:lnTo>
                  <a:lnTo>
                    <a:pt x="1514475" y="233363"/>
                  </a:lnTo>
                  <a:lnTo>
                    <a:pt x="1514475" y="252413"/>
                  </a:lnTo>
                  <a:lnTo>
                    <a:pt x="1562100" y="252413"/>
                  </a:lnTo>
                  <a:lnTo>
                    <a:pt x="1562100" y="261938"/>
                  </a:lnTo>
                  <a:lnTo>
                    <a:pt x="1676400" y="261938"/>
                  </a:lnTo>
                  <a:lnTo>
                    <a:pt x="1676400" y="276225"/>
                  </a:lnTo>
                  <a:lnTo>
                    <a:pt x="1800225" y="276225"/>
                  </a:lnTo>
                  <a:lnTo>
                    <a:pt x="1804988" y="280988"/>
                  </a:lnTo>
                  <a:lnTo>
                    <a:pt x="1919287" y="280988"/>
                  </a:lnTo>
                  <a:lnTo>
                    <a:pt x="1933575" y="295276"/>
                  </a:lnTo>
                  <a:lnTo>
                    <a:pt x="2185987" y="295276"/>
                  </a:lnTo>
                  <a:lnTo>
                    <a:pt x="2185987" y="309563"/>
                  </a:lnTo>
                  <a:lnTo>
                    <a:pt x="2286000" y="309563"/>
                  </a:lnTo>
                  <a:lnTo>
                    <a:pt x="2300287" y="323850"/>
                  </a:lnTo>
                  <a:lnTo>
                    <a:pt x="2438400" y="323850"/>
                  </a:lnTo>
                  <a:lnTo>
                    <a:pt x="2438400" y="338138"/>
                  </a:lnTo>
                  <a:lnTo>
                    <a:pt x="2743200" y="338138"/>
                  </a:lnTo>
                  <a:lnTo>
                    <a:pt x="2747962" y="342900"/>
                  </a:lnTo>
                  <a:lnTo>
                    <a:pt x="3119437" y="342900"/>
                  </a:lnTo>
                  <a:lnTo>
                    <a:pt x="3124200" y="347663"/>
                  </a:lnTo>
                  <a:lnTo>
                    <a:pt x="3324225" y="347663"/>
                  </a:lnTo>
                  <a:lnTo>
                    <a:pt x="3324225" y="347663"/>
                  </a:lnTo>
                  <a:lnTo>
                    <a:pt x="3324225" y="366713"/>
                  </a:lnTo>
                  <a:lnTo>
                    <a:pt x="3590925" y="366713"/>
                  </a:lnTo>
                  <a:lnTo>
                    <a:pt x="3590925" y="385763"/>
                  </a:lnTo>
                  <a:lnTo>
                    <a:pt x="4195762" y="385763"/>
                  </a:lnTo>
                  <a:lnTo>
                    <a:pt x="4205287" y="385763"/>
                  </a:lnTo>
                  <a:lnTo>
                    <a:pt x="4348162" y="385763"/>
                  </a:lnTo>
                  <a:lnTo>
                    <a:pt x="4371975" y="409576"/>
                  </a:lnTo>
                  <a:lnTo>
                    <a:pt x="4476750" y="409576"/>
                  </a:lnTo>
                  <a:lnTo>
                    <a:pt x="4486274" y="419100"/>
                  </a:lnTo>
                  <a:lnTo>
                    <a:pt x="4586287" y="419100"/>
                  </a:lnTo>
                  <a:lnTo>
                    <a:pt x="4586287" y="419100"/>
                  </a:lnTo>
                  <a:lnTo>
                    <a:pt x="4700587" y="419100"/>
                  </a:lnTo>
                  <a:lnTo>
                    <a:pt x="4700587" y="442913"/>
                  </a:lnTo>
                  <a:lnTo>
                    <a:pt x="5248275" y="442913"/>
                  </a:lnTo>
                </a:path>
              </a:pathLst>
            </a:custGeom>
            <a:noFill/>
            <a:ln w="28575">
              <a:solidFill>
                <a:srgbClr val="333F7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B166E0AB-DDE8-46CC-BD29-CB0E7199CC09}"/>
                </a:ext>
              </a:extLst>
            </p:cNvPr>
            <p:cNvSpPr txBox="1"/>
            <p:nvPr/>
          </p:nvSpPr>
          <p:spPr>
            <a:xfrm>
              <a:off x="9796706" y="1862228"/>
              <a:ext cx="876753" cy="40418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∆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2.5%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1DDA391-B377-798A-6111-6E33676F39CA}"/>
              </a:ext>
            </a:extLst>
          </p:cNvPr>
          <p:cNvSpPr txBox="1"/>
          <p:nvPr/>
        </p:nvSpPr>
        <p:spPr>
          <a:xfrm>
            <a:off x="548640" y="366632"/>
            <a:ext cx="10324069" cy="95410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en-US"/>
            </a:defPPr>
            <a:lvl1pPr indent="0" algn="ctr">
              <a:buNone/>
              <a:defRPr sz="2800" b="1">
                <a:solidFill>
                  <a:srgbClr val="333F70"/>
                </a:solidFill>
                <a:ea typeface="Unbounded Bold" pitchFamily="34" charset="-122"/>
                <a:cs typeface="Unbounded Bold" pitchFamily="34" charset="-120"/>
              </a:defRPr>
            </a:lvl1pPr>
          </a:lstStyle>
          <a:p>
            <a:pPr algn="l"/>
            <a:r>
              <a:rPr lang="en-US" sz="3600" dirty="0"/>
              <a:t>ExteNET 5-Yr Update: </a:t>
            </a:r>
          </a:p>
          <a:p>
            <a:pPr algn="l"/>
            <a:r>
              <a:rPr lang="en-US" sz="2000" dirty="0"/>
              <a:t>IDFS with Neratinib vs Placebo As Extended Adjuvant Therapy After Trastuzumab in HER2+ EBC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E322C27-9E7D-B45B-63E6-3D754943B921}"/>
              </a:ext>
            </a:extLst>
          </p:cNvPr>
          <p:cNvCxnSpPr>
            <a:cxnSpLocks/>
          </p:cNvCxnSpPr>
          <p:nvPr/>
        </p:nvCxnSpPr>
        <p:spPr>
          <a:xfrm>
            <a:off x="548640" y="1457406"/>
            <a:ext cx="10042994" cy="0"/>
          </a:xfrm>
          <a:prstGeom prst="line">
            <a:avLst/>
          </a:prstGeom>
          <a:ln w="19050">
            <a:solidFill>
              <a:srgbClr val="333F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9DC1BAD-01A8-000B-90F2-8B90A3991AE6}"/>
              </a:ext>
            </a:extLst>
          </p:cNvPr>
          <p:cNvSpPr/>
          <p:nvPr/>
        </p:nvSpPr>
        <p:spPr>
          <a:xfrm>
            <a:off x="0" y="6234043"/>
            <a:ext cx="12192000" cy="523030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866D975-B13F-F34B-907E-18E66CEAE466}"/>
              </a:ext>
            </a:extLst>
          </p:cNvPr>
          <p:cNvCxnSpPr>
            <a:cxnSpLocks/>
          </p:cNvCxnSpPr>
          <p:nvPr/>
        </p:nvCxnSpPr>
        <p:spPr>
          <a:xfrm>
            <a:off x="9129093" y="5417484"/>
            <a:ext cx="2652740" cy="0"/>
          </a:xfrm>
          <a:prstGeom prst="line">
            <a:avLst/>
          </a:prstGeom>
          <a:ln w="952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9F17D8B-866A-1253-B65D-23E80B4C40C7}"/>
              </a:ext>
            </a:extLst>
          </p:cNvPr>
          <p:cNvSpPr/>
          <p:nvPr/>
        </p:nvSpPr>
        <p:spPr>
          <a:xfrm>
            <a:off x="81279" y="6318551"/>
            <a:ext cx="5669347" cy="353439"/>
          </a:xfrm>
          <a:prstGeom prst="roundRect">
            <a:avLst/>
          </a:prstGeom>
          <a:solidFill>
            <a:srgbClr val="B7265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ED588927-4D97-413C-368E-8627C000D1CA}"/>
              </a:ext>
            </a:extLst>
          </p:cNvPr>
          <p:cNvSpPr/>
          <p:nvPr/>
        </p:nvSpPr>
        <p:spPr>
          <a:xfrm>
            <a:off x="5489111" y="6234043"/>
            <a:ext cx="523030" cy="523030"/>
          </a:xfrm>
          <a:custGeom>
            <a:avLst/>
            <a:gdLst>
              <a:gd name="connsiteX0" fmla="*/ 697589 w 936379"/>
              <a:gd name="connsiteY0" fmla="*/ 0 h 936379"/>
              <a:gd name="connsiteX1" fmla="*/ 936379 w 936379"/>
              <a:gd name="connsiteY1" fmla="*/ 238790 h 936379"/>
              <a:gd name="connsiteX2" fmla="*/ 936379 w 936379"/>
              <a:gd name="connsiteY2" fmla="*/ 697590 h 936379"/>
              <a:gd name="connsiteX3" fmla="*/ 697589 w 936379"/>
              <a:gd name="connsiteY3" fmla="*/ 936380 h 936379"/>
              <a:gd name="connsiteX4" fmla="*/ 238790 w 936379"/>
              <a:gd name="connsiteY4" fmla="*/ 936380 h 936379"/>
              <a:gd name="connsiteX5" fmla="*/ 0 w 936379"/>
              <a:gd name="connsiteY5" fmla="*/ 697590 h 936379"/>
              <a:gd name="connsiteX6" fmla="*/ 0 w 936379"/>
              <a:gd name="connsiteY6" fmla="*/ 238790 h 936379"/>
              <a:gd name="connsiteX7" fmla="*/ 238790 w 936379"/>
              <a:gd name="connsiteY7" fmla="*/ 0 h 936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36379" h="936379">
                <a:moveTo>
                  <a:pt x="697589" y="0"/>
                </a:moveTo>
                <a:cubicBezTo>
                  <a:pt x="829470" y="0"/>
                  <a:pt x="936379" y="106910"/>
                  <a:pt x="936379" y="238790"/>
                </a:cubicBezTo>
                <a:lnTo>
                  <a:pt x="936379" y="697590"/>
                </a:lnTo>
                <a:cubicBezTo>
                  <a:pt x="936379" y="829470"/>
                  <a:pt x="829469" y="936380"/>
                  <a:pt x="697589" y="936380"/>
                </a:cubicBezTo>
                <a:lnTo>
                  <a:pt x="238790" y="936380"/>
                </a:lnTo>
                <a:cubicBezTo>
                  <a:pt x="106910" y="936380"/>
                  <a:pt x="0" y="829470"/>
                  <a:pt x="0" y="697590"/>
                </a:cubicBezTo>
                <a:lnTo>
                  <a:pt x="0" y="238790"/>
                </a:lnTo>
                <a:cubicBezTo>
                  <a:pt x="0" y="106910"/>
                  <a:pt x="106910" y="0"/>
                  <a:pt x="238790" y="0"/>
                </a:cubicBezTo>
                <a:close/>
              </a:path>
            </a:pathLst>
          </a:custGeom>
          <a:solidFill>
            <a:srgbClr val="FFFFFF"/>
          </a:solidFill>
          <a:ln w="89433" cap="rnd">
            <a:solidFill>
              <a:srgbClr val="999999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77C3A3-FB58-9696-8351-EC05435EF435}"/>
              </a:ext>
            </a:extLst>
          </p:cNvPr>
          <p:cNvSpPr txBox="1"/>
          <p:nvPr/>
        </p:nvSpPr>
        <p:spPr bwMode="auto">
          <a:xfrm>
            <a:off x="635826" y="1857377"/>
            <a:ext cx="99668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</a:rPr>
              <a:t>120 mg/d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1B798C-334A-CB09-65D3-E8031FC4BB13}"/>
              </a:ext>
            </a:extLst>
          </p:cNvPr>
          <p:cNvSpPr txBox="1"/>
          <p:nvPr/>
        </p:nvSpPr>
        <p:spPr bwMode="auto">
          <a:xfrm>
            <a:off x="1524505" y="1857377"/>
            <a:ext cx="99668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</a:rPr>
              <a:t>160 mg/d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235516E-16D6-79DC-A765-42AC13E3DD47}"/>
              </a:ext>
            </a:extLst>
          </p:cNvPr>
          <p:cNvSpPr txBox="1"/>
          <p:nvPr/>
        </p:nvSpPr>
        <p:spPr bwMode="auto">
          <a:xfrm>
            <a:off x="2621730" y="1857377"/>
            <a:ext cx="99668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</a:rPr>
              <a:t>240 mg/d</a:t>
            </a:r>
          </a:p>
        </p:txBody>
      </p:sp>
    </p:spTree>
    <p:extLst>
      <p:ext uri="{BB962C8B-B14F-4D97-AF65-F5344CB8AC3E}">
        <p14:creationId xmlns:p14="http://schemas.microsoft.com/office/powerpoint/2010/main" val="31103606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32DBDCC-0D7F-DA06-F93D-311070646B11}"/>
              </a:ext>
            </a:extLst>
          </p:cNvPr>
          <p:cNvSpPr/>
          <p:nvPr/>
        </p:nvSpPr>
        <p:spPr>
          <a:xfrm>
            <a:off x="0" y="6234043"/>
            <a:ext cx="12192000" cy="523030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A662E89-20A5-876B-70A9-5B7B853A4583}"/>
              </a:ext>
            </a:extLst>
          </p:cNvPr>
          <p:cNvGrpSpPr/>
          <p:nvPr/>
        </p:nvGrpSpPr>
        <p:grpSpPr>
          <a:xfrm>
            <a:off x="386354" y="1619885"/>
            <a:ext cx="5714155" cy="4230569"/>
            <a:chOff x="175395" y="1510560"/>
            <a:chExt cx="6271191" cy="4642979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72EF976-0546-47B7-90CD-E74A1A1251E8}"/>
                </a:ext>
              </a:extLst>
            </p:cNvPr>
            <p:cNvSpPr txBox="1"/>
            <p:nvPr/>
          </p:nvSpPr>
          <p:spPr>
            <a:xfrm>
              <a:off x="1748986" y="5227733"/>
              <a:ext cx="3870424" cy="337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Mos After Randomization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136F6C0-09F5-4D43-AB59-534F770F171A}"/>
                </a:ext>
              </a:extLst>
            </p:cNvPr>
            <p:cNvSpPr txBox="1"/>
            <p:nvPr/>
          </p:nvSpPr>
          <p:spPr>
            <a:xfrm rot="16200000">
              <a:off x="-454864" y="3414567"/>
              <a:ext cx="2734964" cy="337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IDFS (%)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1E062F7-F941-49A5-8A14-D03C3FDA82B5}"/>
                </a:ext>
              </a:extLst>
            </p:cNvPr>
            <p:cNvSpPr txBox="1"/>
            <p:nvPr/>
          </p:nvSpPr>
          <p:spPr>
            <a:xfrm>
              <a:off x="175395" y="5421157"/>
              <a:ext cx="1311008" cy="2871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Patients at Risk, n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A95A2DB-EF59-4005-A63B-019C0617D46E}"/>
                </a:ext>
              </a:extLst>
            </p:cNvPr>
            <p:cNvSpPr txBox="1"/>
            <p:nvPr/>
          </p:nvSpPr>
          <p:spPr>
            <a:xfrm>
              <a:off x="1691444" y="1510560"/>
              <a:ext cx="3821118" cy="3715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Hormone Receptor Positive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8043FD4-59E1-4D26-B548-305D6A58241F}"/>
                </a:ext>
              </a:extLst>
            </p:cNvPr>
            <p:cNvSpPr txBox="1"/>
            <p:nvPr/>
          </p:nvSpPr>
          <p:spPr>
            <a:xfrm>
              <a:off x="2959492" y="4403966"/>
              <a:ext cx="2440459" cy="33778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HR: 0.60 (95% CI: 0.43-0.83)</a:t>
              </a:r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E61A90CF-C7AB-4375-B0EF-DC391AC735CA}"/>
                </a:ext>
              </a:extLst>
            </p:cNvPr>
            <p:cNvCxnSpPr/>
            <p:nvPr/>
          </p:nvCxnSpPr>
          <p:spPr bwMode="auto">
            <a:xfrm>
              <a:off x="1716095" y="4852086"/>
              <a:ext cx="3911510" cy="0"/>
            </a:xfrm>
            <a:prstGeom prst="line">
              <a:avLst/>
            </a:prstGeom>
            <a:noFill/>
            <a:ln w="28575" cap="flat" cmpd="sng" algn="ctr">
              <a:solidFill>
                <a:srgbClr val="333F7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679799E4-4346-4409-A518-B297B78734FD}"/>
                </a:ext>
              </a:extLst>
            </p:cNvPr>
            <p:cNvCxnSpPr/>
            <p:nvPr/>
          </p:nvCxnSpPr>
          <p:spPr bwMode="auto">
            <a:xfrm flipV="1">
              <a:off x="1716094" y="2215978"/>
              <a:ext cx="0" cy="2636108"/>
            </a:xfrm>
            <a:prstGeom prst="line">
              <a:avLst/>
            </a:prstGeom>
            <a:noFill/>
            <a:ln w="28575" cap="flat" cmpd="sng" algn="ctr">
              <a:solidFill>
                <a:srgbClr val="333F7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1E292E14-03F4-4F0D-8D59-EBDF9D28FE33}"/>
                </a:ext>
              </a:extLst>
            </p:cNvPr>
            <p:cNvCxnSpPr/>
            <p:nvPr/>
          </p:nvCxnSpPr>
          <p:spPr bwMode="auto">
            <a:xfrm flipH="1">
              <a:off x="1658593" y="2207741"/>
              <a:ext cx="63849" cy="0"/>
            </a:xfrm>
            <a:prstGeom prst="line">
              <a:avLst/>
            </a:prstGeom>
            <a:noFill/>
            <a:ln w="28575" cap="flat" cmpd="sng" algn="ctr">
              <a:solidFill>
                <a:srgbClr val="333F7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0D4E72B0-F561-418F-9077-204A1E09C5DD}"/>
                </a:ext>
              </a:extLst>
            </p:cNvPr>
            <p:cNvCxnSpPr/>
            <p:nvPr/>
          </p:nvCxnSpPr>
          <p:spPr bwMode="auto">
            <a:xfrm flipH="1">
              <a:off x="1658593" y="2736611"/>
              <a:ext cx="63849" cy="0"/>
            </a:xfrm>
            <a:prstGeom prst="line">
              <a:avLst/>
            </a:prstGeom>
            <a:noFill/>
            <a:ln w="28575" cap="flat" cmpd="sng" algn="ctr">
              <a:solidFill>
                <a:srgbClr val="333F7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9C149C80-FA57-4267-BA81-2255F0D66FB9}"/>
                </a:ext>
              </a:extLst>
            </p:cNvPr>
            <p:cNvCxnSpPr/>
            <p:nvPr/>
          </p:nvCxnSpPr>
          <p:spPr bwMode="auto">
            <a:xfrm flipH="1">
              <a:off x="1658593" y="3265481"/>
              <a:ext cx="63849" cy="0"/>
            </a:xfrm>
            <a:prstGeom prst="line">
              <a:avLst/>
            </a:prstGeom>
            <a:noFill/>
            <a:ln w="28575" cap="flat" cmpd="sng" algn="ctr">
              <a:solidFill>
                <a:srgbClr val="333F7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59550A7A-BB1E-4F00-AD0A-450C245D9915}"/>
                </a:ext>
              </a:extLst>
            </p:cNvPr>
            <p:cNvCxnSpPr/>
            <p:nvPr/>
          </p:nvCxnSpPr>
          <p:spPr bwMode="auto">
            <a:xfrm flipH="1">
              <a:off x="1658593" y="3794351"/>
              <a:ext cx="63849" cy="0"/>
            </a:xfrm>
            <a:prstGeom prst="line">
              <a:avLst/>
            </a:prstGeom>
            <a:noFill/>
            <a:ln w="28575" cap="flat" cmpd="sng" algn="ctr">
              <a:solidFill>
                <a:srgbClr val="333F7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1F754020-EBCA-47BB-B179-BE63139CDC67}"/>
                </a:ext>
              </a:extLst>
            </p:cNvPr>
            <p:cNvCxnSpPr/>
            <p:nvPr/>
          </p:nvCxnSpPr>
          <p:spPr bwMode="auto">
            <a:xfrm flipH="1">
              <a:off x="1658593" y="4323221"/>
              <a:ext cx="63849" cy="0"/>
            </a:xfrm>
            <a:prstGeom prst="line">
              <a:avLst/>
            </a:prstGeom>
            <a:noFill/>
            <a:ln w="28575" cap="flat" cmpd="sng" algn="ctr">
              <a:solidFill>
                <a:srgbClr val="333F7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E6BE1FD1-EF74-4AE7-A8D3-D0EF4D9262E0}"/>
                </a:ext>
              </a:extLst>
            </p:cNvPr>
            <p:cNvCxnSpPr/>
            <p:nvPr/>
          </p:nvCxnSpPr>
          <p:spPr bwMode="auto">
            <a:xfrm flipH="1">
              <a:off x="1658593" y="4852086"/>
              <a:ext cx="63849" cy="0"/>
            </a:xfrm>
            <a:prstGeom prst="line">
              <a:avLst/>
            </a:prstGeom>
            <a:noFill/>
            <a:ln w="28575" cap="flat" cmpd="sng" algn="ctr">
              <a:solidFill>
                <a:srgbClr val="333F7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692C966-CE22-45C8-85B1-C92D7D2052B2}"/>
                </a:ext>
              </a:extLst>
            </p:cNvPr>
            <p:cNvCxnSpPr/>
            <p:nvPr/>
          </p:nvCxnSpPr>
          <p:spPr bwMode="auto">
            <a:xfrm>
              <a:off x="1716094" y="4852087"/>
              <a:ext cx="0" cy="64008"/>
            </a:xfrm>
            <a:prstGeom prst="line">
              <a:avLst/>
            </a:prstGeom>
            <a:noFill/>
            <a:ln w="28575" cap="flat" cmpd="sng" algn="ctr">
              <a:solidFill>
                <a:srgbClr val="333F7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57AECB5E-F84C-41F3-97D1-20C9D06DF184}"/>
                </a:ext>
              </a:extLst>
            </p:cNvPr>
            <p:cNvCxnSpPr/>
            <p:nvPr/>
          </p:nvCxnSpPr>
          <p:spPr bwMode="auto">
            <a:xfrm>
              <a:off x="2105602" y="4852087"/>
              <a:ext cx="0" cy="64008"/>
            </a:xfrm>
            <a:prstGeom prst="line">
              <a:avLst/>
            </a:prstGeom>
            <a:noFill/>
            <a:ln w="28575" cap="flat" cmpd="sng" algn="ctr">
              <a:solidFill>
                <a:srgbClr val="333F7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DD4496B5-63A2-4EE2-BDB4-3C38B7C30598}"/>
                </a:ext>
              </a:extLst>
            </p:cNvPr>
            <p:cNvCxnSpPr/>
            <p:nvPr/>
          </p:nvCxnSpPr>
          <p:spPr bwMode="auto">
            <a:xfrm>
              <a:off x="2495111" y="4852087"/>
              <a:ext cx="0" cy="64008"/>
            </a:xfrm>
            <a:prstGeom prst="line">
              <a:avLst/>
            </a:prstGeom>
            <a:noFill/>
            <a:ln w="28575" cap="flat" cmpd="sng" algn="ctr">
              <a:solidFill>
                <a:srgbClr val="333F7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F6FE7382-AB38-4BBE-A25D-77DD3C0ADA49}"/>
                </a:ext>
              </a:extLst>
            </p:cNvPr>
            <p:cNvCxnSpPr/>
            <p:nvPr/>
          </p:nvCxnSpPr>
          <p:spPr bwMode="auto">
            <a:xfrm>
              <a:off x="2884619" y="4852087"/>
              <a:ext cx="0" cy="64008"/>
            </a:xfrm>
            <a:prstGeom prst="line">
              <a:avLst/>
            </a:prstGeom>
            <a:noFill/>
            <a:ln w="28575" cap="flat" cmpd="sng" algn="ctr">
              <a:solidFill>
                <a:srgbClr val="333F7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62BDB89C-00F5-4594-A363-2B1EFD3CB064}"/>
                </a:ext>
              </a:extLst>
            </p:cNvPr>
            <p:cNvCxnSpPr/>
            <p:nvPr/>
          </p:nvCxnSpPr>
          <p:spPr bwMode="auto">
            <a:xfrm>
              <a:off x="3274126" y="4852087"/>
              <a:ext cx="0" cy="64008"/>
            </a:xfrm>
            <a:prstGeom prst="line">
              <a:avLst/>
            </a:prstGeom>
            <a:noFill/>
            <a:ln w="28575" cap="flat" cmpd="sng" algn="ctr">
              <a:solidFill>
                <a:srgbClr val="333F7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2EB768DD-15AA-483B-B73F-2D494AB9A31A}"/>
                </a:ext>
              </a:extLst>
            </p:cNvPr>
            <p:cNvCxnSpPr/>
            <p:nvPr/>
          </p:nvCxnSpPr>
          <p:spPr bwMode="auto">
            <a:xfrm>
              <a:off x="3663634" y="4852087"/>
              <a:ext cx="0" cy="64008"/>
            </a:xfrm>
            <a:prstGeom prst="line">
              <a:avLst/>
            </a:prstGeom>
            <a:noFill/>
            <a:ln w="28575" cap="flat" cmpd="sng" algn="ctr">
              <a:solidFill>
                <a:srgbClr val="333F7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CB23A8AA-D70A-4EB5-8E23-51BAAAABD333}"/>
                </a:ext>
              </a:extLst>
            </p:cNvPr>
            <p:cNvCxnSpPr/>
            <p:nvPr/>
          </p:nvCxnSpPr>
          <p:spPr bwMode="auto">
            <a:xfrm>
              <a:off x="4053143" y="4852087"/>
              <a:ext cx="0" cy="64008"/>
            </a:xfrm>
            <a:prstGeom prst="line">
              <a:avLst/>
            </a:prstGeom>
            <a:noFill/>
            <a:ln w="28575" cap="flat" cmpd="sng" algn="ctr">
              <a:solidFill>
                <a:srgbClr val="333F7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51437F76-7B22-4D3D-9765-2EAA64A83A4D}"/>
                </a:ext>
              </a:extLst>
            </p:cNvPr>
            <p:cNvCxnSpPr/>
            <p:nvPr/>
          </p:nvCxnSpPr>
          <p:spPr bwMode="auto">
            <a:xfrm>
              <a:off x="4442650" y="4852087"/>
              <a:ext cx="0" cy="64008"/>
            </a:xfrm>
            <a:prstGeom prst="line">
              <a:avLst/>
            </a:prstGeom>
            <a:noFill/>
            <a:ln w="28575" cap="flat" cmpd="sng" algn="ctr">
              <a:solidFill>
                <a:srgbClr val="333F7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3C7F77A5-C86E-4285-97E8-4788DF630269}"/>
                </a:ext>
              </a:extLst>
            </p:cNvPr>
            <p:cNvCxnSpPr/>
            <p:nvPr/>
          </p:nvCxnSpPr>
          <p:spPr bwMode="auto">
            <a:xfrm>
              <a:off x="4832158" y="4852087"/>
              <a:ext cx="0" cy="64008"/>
            </a:xfrm>
            <a:prstGeom prst="line">
              <a:avLst/>
            </a:prstGeom>
            <a:noFill/>
            <a:ln w="28575" cap="flat" cmpd="sng" algn="ctr">
              <a:solidFill>
                <a:srgbClr val="333F7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46E80360-8680-4998-AF0B-E326001C8605}"/>
                </a:ext>
              </a:extLst>
            </p:cNvPr>
            <p:cNvCxnSpPr/>
            <p:nvPr/>
          </p:nvCxnSpPr>
          <p:spPr bwMode="auto">
            <a:xfrm>
              <a:off x="5221667" y="4852087"/>
              <a:ext cx="0" cy="64008"/>
            </a:xfrm>
            <a:prstGeom prst="line">
              <a:avLst/>
            </a:prstGeom>
            <a:noFill/>
            <a:ln w="28575" cap="flat" cmpd="sng" algn="ctr">
              <a:solidFill>
                <a:srgbClr val="333F7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D70F7629-194B-45DD-BBC9-64C9C88F4DA5}"/>
                </a:ext>
              </a:extLst>
            </p:cNvPr>
            <p:cNvCxnSpPr/>
            <p:nvPr/>
          </p:nvCxnSpPr>
          <p:spPr bwMode="auto">
            <a:xfrm>
              <a:off x="5611170" y="4852087"/>
              <a:ext cx="0" cy="64008"/>
            </a:xfrm>
            <a:prstGeom prst="line">
              <a:avLst/>
            </a:prstGeom>
            <a:noFill/>
            <a:ln w="28575" cap="flat" cmpd="sng" algn="ctr">
              <a:solidFill>
                <a:srgbClr val="333F7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05A75CA7-8D99-415C-A68F-A86B13FD5420}"/>
                </a:ext>
              </a:extLst>
            </p:cNvPr>
            <p:cNvSpPr txBox="1"/>
            <p:nvPr/>
          </p:nvSpPr>
          <p:spPr>
            <a:xfrm>
              <a:off x="796378" y="5680648"/>
              <a:ext cx="792023" cy="4728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Neratinib</a:t>
              </a:r>
              <a:br>
                <a:rPr lang="en-US" sz="105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105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Placebo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BEA5CB26-9D1A-44C3-AEFC-BC56A0414255}"/>
                </a:ext>
              </a:extLst>
            </p:cNvPr>
            <p:cNvSpPr txBox="1"/>
            <p:nvPr/>
          </p:nvSpPr>
          <p:spPr>
            <a:xfrm>
              <a:off x="1482809" y="5680648"/>
              <a:ext cx="440170" cy="4728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816</a:t>
              </a:r>
              <a:br>
                <a:rPr lang="en-US" sz="105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105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815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9164E63C-0D26-48BD-A50A-7E489F43DF5A}"/>
                </a:ext>
              </a:extLst>
            </p:cNvPr>
            <p:cNvSpPr txBox="1"/>
            <p:nvPr/>
          </p:nvSpPr>
          <p:spPr>
            <a:xfrm>
              <a:off x="1872317" y="5680648"/>
              <a:ext cx="440170" cy="4728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757</a:t>
              </a:r>
              <a:br>
                <a:rPr lang="en-US" sz="105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105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779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64E92155-C7EE-4A9E-95EC-3ABF871CEA87}"/>
                </a:ext>
              </a:extLst>
            </p:cNvPr>
            <p:cNvSpPr txBox="1"/>
            <p:nvPr/>
          </p:nvSpPr>
          <p:spPr>
            <a:xfrm>
              <a:off x="2261823" y="5680648"/>
              <a:ext cx="440170" cy="4728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731</a:t>
              </a:r>
              <a:br>
                <a:rPr lang="en-US" sz="105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105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750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F50A2AC8-FAC2-446B-8A39-01AE2F05B7D4}"/>
                </a:ext>
              </a:extLst>
            </p:cNvPr>
            <p:cNvSpPr txBox="1"/>
            <p:nvPr/>
          </p:nvSpPr>
          <p:spPr>
            <a:xfrm>
              <a:off x="2651331" y="5680648"/>
              <a:ext cx="440170" cy="4728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705</a:t>
              </a:r>
              <a:br>
                <a:rPr lang="en-US" sz="105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105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719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BACF373-0023-4E3F-8BAD-532E6CCFE9EA}"/>
                </a:ext>
              </a:extLst>
            </p:cNvPr>
            <p:cNvSpPr txBox="1"/>
            <p:nvPr/>
          </p:nvSpPr>
          <p:spPr>
            <a:xfrm>
              <a:off x="3040841" y="5680648"/>
              <a:ext cx="440170" cy="4728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642</a:t>
              </a:r>
              <a:br>
                <a:rPr lang="en-US" sz="105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105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647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173EEB3D-2703-4F03-9791-741ABC4BFE2E}"/>
                </a:ext>
              </a:extLst>
            </p:cNvPr>
            <p:cNvSpPr txBox="1"/>
            <p:nvPr/>
          </p:nvSpPr>
          <p:spPr>
            <a:xfrm>
              <a:off x="3430349" y="5680648"/>
              <a:ext cx="440170" cy="4728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571</a:t>
              </a:r>
              <a:br>
                <a:rPr lang="en-US" sz="105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105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581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DBA581E5-EE0F-422A-8B23-EAF7E5390879}"/>
                </a:ext>
              </a:extLst>
            </p:cNvPr>
            <p:cNvSpPr txBox="1"/>
            <p:nvPr/>
          </p:nvSpPr>
          <p:spPr>
            <a:xfrm>
              <a:off x="3819856" y="5680648"/>
              <a:ext cx="440170" cy="4728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565</a:t>
              </a:r>
              <a:br>
                <a:rPr lang="en-US" sz="105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105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567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D06A7677-C2E8-4778-A558-15CAF1E5E71D}"/>
                </a:ext>
              </a:extLst>
            </p:cNvPr>
            <p:cNvSpPr txBox="1"/>
            <p:nvPr/>
          </p:nvSpPr>
          <p:spPr>
            <a:xfrm>
              <a:off x="4209366" y="5680648"/>
              <a:ext cx="440170" cy="4728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558</a:t>
              </a:r>
              <a:br>
                <a:rPr lang="en-US" sz="105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105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556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EEDFBD30-55AD-41AD-919B-34F13902E321}"/>
                </a:ext>
              </a:extLst>
            </p:cNvPr>
            <p:cNvSpPr txBox="1"/>
            <p:nvPr/>
          </p:nvSpPr>
          <p:spPr>
            <a:xfrm>
              <a:off x="4598873" y="5680648"/>
              <a:ext cx="440170" cy="4728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554</a:t>
              </a:r>
              <a:br>
                <a:rPr lang="en-US" sz="105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105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551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1285628E-B970-4969-8158-AA72E3ED5457}"/>
                </a:ext>
              </a:extLst>
            </p:cNvPr>
            <p:cNvSpPr txBox="1"/>
            <p:nvPr/>
          </p:nvSpPr>
          <p:spPr>
            <a:xfrm>
              <a:off x="4988379" y="5680648"/>
              <a:ext cx="440170" cy="4728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544</a:t>
              </a:r>
              <a:br>
                <a:rPr lang="en-US" sz="105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105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542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1704C61B-E751-4C75-BD0E-B478D252BB7F}"/>
                </a:ext>
              </a:extLst>
            </p:cNvPr>
            <p:cNvSpPr txBox="1"/>
            <p:nvPr/>
          </p:nvSpPr>
          <p:spPr>
            <a:xfrm>
              <a:off x="5377885" y="5680648"/>
              <a:ext cx="440170" cy="4728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532</a:t>
              </a:r>
              <a:br>
                <a:rPr lang="en-US" sz="105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105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525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BFA41336-3213-41CD-86A6-6C3DB33BE748}"/>
                </a:ext>
              </a:extLst>
            </p:cNvPr>
            <p:cNvSpPr txBox="1"/>
            <p:nvPr/>
          </p:nvSpPr>
          <p:spPr>
            <a:xfrm>
              <a:off x="5298928" y="4917989"/>
              <a:ext cx="624527" cy="337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60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BCA44C27-9FAE-4B88-8B99-02A521908B1A}"/>
                </a:ext>
              </a:extLst>
            </p:cNvPr>
            <p:cNvSpPr txBox="1"/>
            <p:nvPr/>
          </p:nvSpPr>
          <p:spPr>
            <a:xfrm>
              <a:off x="1399727" y="4917989"/>
              <a:ext cx="624527" cy="33778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56EBC08-D425-40C1-986D-B7FE001D2D1D}"/>
                </a:ext>
              </a:extLst>
            </p:cNvPr>
            <p:cNvSpPr txBox="1"/>
            <p:nvPr/>
          </p:nvSpPr>
          <p:spPr>
            <a:xfrm>
              <a:off x="1789645" y="4917989"/>
              <a:ext cx="624527" cy="33778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6CD3992A-C9DB-4994-B201-68046A76E6C1}"/>
                </a:ext>
              </a:extLst>
            </p:cNvPr>
            <p:cNvSpPr txBox="1"/>
            <p:nvPr/>
          </p:nvSpPr>
          <p:spPr>
            <a:xfrm>
              <a:off x="2179563" y="4917989"/>
              <a:ext cx="624527" cy="33778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12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ACE4CA27-6B38-4773-BD4D-B15CFC3C0DDA}"/>
                </a:ext>
              </a:extLst>
            </p:cNvPr>
            <p:cNvSpPr txBox="1"/>
            <p:nvPr/>
          </p:nvSpPr>
          <p:spPr>
            <a:xfrm>
              <a:off x="2569478" y="4917989"/>
              <a:ext cx="624527" cy="33778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18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EB159446-1467-472F-946E-C1D3BB5619C3}"/>
                </a:ext>
              </a:extLst>
            </p:cNvPr>
            <p:cNvSpPr txBox="1"/>
            <p:nvPr/>
          </p:nvSpPr>
          <p:spPr>
            <a:xfrm>
              <a:off x="2959397" y="4917989"/>
              <a:ext cx="624527" cy="33778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24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ED520578-D71F-4D62-950D-19615D016763}"/>
                </a:ext>
              </a:extLst>
            </p:cNvPr>
            <p:cNvSpPr txBox="1"/>
            <p:nvPr/>
          </p:nvSpPr>
          <p:spPr>
            <a:xfrm>
              <a:off x="3349334" y="4917989"/>
              <a:ext cx="624527" cy="33778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30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5FD2C3FF-E12B-492E-80B7-507053E751B9}"/>
                </a:ext>
              </a:extLst>
            </p:cNvPr>
            <p:cNvSpPr txBox="1"/>
            <p:nvPr/>
          </p:nvSpPr>
          <p:spPr>
            <a:xfrm>
              <a:off x="3739252" y="4917989"/>
              <a:ext cx="624527" cy="33778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36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18674DDB-37AE-45AB-84D7-EC8A0FFA46F4}"/>
                </a:ext>
              </a:extLst>
            </p:cNvPr>
            <p:cNvSpPr txBox="1"/>
            <p:nvPr/>
          </p:nvSpPr>
          <p:spPr>
            <a:xfrm>
              <a:off x="4129171" y="4917989"/>
              <a:ext cx="624527" cy="33778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42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6DD9629C-E66B-4491-8F3F-DB4EC3EF0130}"/>
                </a:ext>
              </a:extLst>
            </p:cNvPr>
            <p:cNvSpPr txBox="1"/>
            <p:nvPr/>
          </p:nvSpPr>
          <p:spPr>
            <a:xfrm>
              <a:off x="4519086" y="4917989"/>
              <a:ext cx="624527" cy="33778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48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A21681EE-7D2D-4CC2-A1CA-0E948C0F4C51}"/>
                </a:ext>
              </a:extLst>
            </p:cNvPr>
            <p:cNvSpPr txBox="1"/>
            <p:nvPr/>
          </p:nvSpPr>
          <p:spPr>
            <a:xfrm>
              <a:off x="4909004" y="4917989"/>
              <a:ext cx="624527" cy="33778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54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05EDA273-7F4A-4389-B3CD-9986597B97AC}"/>
                </a:ext>
              </a:extLst>
            </p:cNvPr>
            <p:cNvSpPr txBox="1"/>
            <p:nvPr/>
          </p:nvSpPr>
          <p:spPr>
            <a:xfrm>
              <a:off x="1091979" y="2030626"/>
              <a:ext cx="624527" cy="33778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100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E8826FEB-ECC0-4483-AD93-80CD7FA63E7F}"/>
                </a:ext>
              </a:extLst>
            </p:cNvPr>
            <p:cNvSpPr txBox="1"/>
            <p:nvPr/>
          </p:nvSpPr>
          <p:spPr>
            <a:xfrm>
              <a:off x="1091979" y="2559496"/>
              <a:ext cx="624527" cy="33778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9FF798E4-CD80-49E6-A548-D89F99CBDBEB}"/>
                </a:ext>
              </a:extLst>
            </p:cNvPr>
            <p:cNvSpPr txBox="1"/>
            <p:nvPr/>
          </p:nvSpPr>
          <p:spPr>
            <a:xfrm>
              <a:off x="1091979" y="3088366"/>
              <a:ext cx="624527" cy="33778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60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1DFA4F3A-4027-4800-A332-956937797BEE}"/>
                </a:ext>
              </a:extLst>
            </p:cNvPr>
            <p:cNvSpPr txBox="1"/>
            <p:nvPr/>
          </p:nvSpPr>
          <p:spPr>
            <a:xfrm>
              <a:off x="1091979" y="3617236"/>
              <a:ext cx="624527" cy="33778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40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81272937-5EA5-458D-8B5A-ACF47248BD15}"/>
                </a:ext>
              </a:extLst>
            </p:cNvPr>
            <p:cNvSpPr txBox="1"/>
            <p:nvPr/>
          </p:nvSpPr>
          <p:spPr>
            <a:xfrm>
              <a:off x="1091979" y="4146106"/>
              <a:ext cx="624527" cy="33778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8E3CE673-3407-48D5-9C68-70EA2949ECC4}"/>
                </a:ext>
              </a:extLst>
            </p:cNvPr>
            <p:cNvSpPr txBox="1"/>
            <p:nvPr/>
          </p:nvSpPr>
          <p:spPr>
            <a:xfrm>
              <a:off x="1091979" y="4674973"/>
              <a:ext cx="624527" cy="33778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B98C27D7-82BB-4E49-BE37-0914C48A7D33}"/>
                </a:ext>
              </a:extLst>
            </p:cNvPr>
            <p:cNvSpPr/>
            <p:nvPr/>
          </p:nvSpPr>
          <p:spPr bwMode="auto">
            <a:xfrm>
              <a:off x="1855207" y="2197141"/>
              <a:ext cx="3775237" cy="238125"/>
            </a:xfrm>
            <a:custGeom>
              <a:avLst/>
              <a:gdLst>
                <a:gd name="connsiteX0" fmla="*/ 0 w 3784600"/>
                <a:gd name="connsiteY0" fmla="*/ 0 h 238125"/>
                <a:gd name="connsiteX1" fmla="*/ 180975 w 3784600"/>
                <a:gd name="connsiteY1" fmla="*/ 0 h 238125"/>
                <a:gd name="connsiteX2" fmla="*/ 180975 w 3784600"/>
                <a:gd name="connsiteY2" fmla="*/ 22225 h 238125"/>
                <a:gd name="connsiteX3" fmla="*/ 381000 w 3784600"/>
                <a:gd name="connsiteY3" fmla="*/ 22225 h 238125"/>
                <a:gd name="connsiteX4" fmla="*/ 381000 w 3784600"/>
                <a:gd name="connsiteY4" fmla="*/ 28575 h 238125"/>
                <a:gd name="connsiteX5" fmla="*/ 412750 w 3784600"/>
                <a:gd name="connsiteY5" fmla="*/ 28575 h 238125"/>
                <a:gd name="connsiteX6" fmla="*/ 412750 w 3784600"/>
                <a:gd name="connsiteY6" fmla="*/ 34925 h 238125"/>
                <a:gd name="connsiteX7" fmla="*/ 542925 w 3784600"/>
                <a:gd name="connsiteY7" fmla="*/ 34925 h 238125"/>
                <a:gd name="connsiteX8" fmla="*/ 542925 w 3784600"/>
                <a:gd name="connsiteY8" fmla="*/ 50800 h 238125"/>
                <a:gd name="connsiteX9" fmla="*/ 619125 w 3784600"/>
                <a:gd name="connsiteY9" fmla="*/ 50800 h 238125"/>
                <a:gd name="connsiteX10" fmla="*/ 619125 w 3784600"/>
                <a:gd name="connsiteY10" fmla="*/ 60325 h 238125"/>
                <a:gd name="connsiteX11" fmla="*/ 679450 w 3784600"/>
                <a:gd name="connsiteY11" fmla="*/ 60325 h 238125"/>
                <a:gd name="connsiteX12" fmla="*/ 685800 w 3784600"/>
                <a:gd name="connsiteY12" fmla="*/ 60325 h 238125"/>
                <a:gd name="connsiteX13" fmla="*/ 860425 w 3784600"/>
                <a:gd name="connsiteY13" fmla="*/ 60325 h 238125"/>
                <a:gd name="connsiteX14" fmla="*/ 876300 w 3784600"/>
                <a:gd name="connsiteY14" fmla="*/ 76200 h 238125"/>
                <a:gd name="connsiteX15" fmla="*/ 911225 w 3784600"/>
                <a:gd name="connsiteY15" fmla="*/ 76200 h 238125"/>
                <a:gd name="connsiteX16" fmla="*/ 911225 w 3784600"/>
                <a:gd name="connsiteY16" fmla="*/ 88900 h 238125"/>
                <a:gd name="connsiteX17" fmla="*/ 1069975 w 3784600"/>
                <a:gd name="connsiteY17" fmla="*/ 88900 h 238125"/>
                <a:gd name="connsiteX18" fmla="*/ 1069975 w 3784600"/>
                <a:gd name="connsiteY18" fmla="*/ 101600 h 238125"/>
                <a:gd name="connsiteX19" fmla="*/ 1295400 w 3784600"/>
                <a:gd name="connsiteY19" fmla="*/ 101600 h 238125"/>
                <a:gd name="connsiteX20" fmla="*/ 1304925 w 3784600"/>
                <a:gd name="connsiteY20" fmla="*/ 101600 h 238125"/>
                <a:gd name="connsiteX21" fmla="*/ 1355725 w 3784600"/>
                <a:gd name="connsiteY21" fmla="*/ 101600 h 238125"/>
                <a:gd name="connsiteX22" fmla="*/ 1355725 w 3784600"/>
                <a:gd name="connsiteY22" fmla="*/ 120650 h 238125"/>
                <a:gd name="connsiteX23" fmla="*/ 1431925 w 3784600"/>
                <a:gd name="connsiteY23" fmla="*/ 120650 h 238125"/>
                <a:gd name="connsiteX24" fmla="*/ 1438275 w 3784600"/>
                <a:gd name="connsiteY24" fmla="*/ 127000 h 238125"/>
                <a:gd name="connsiteX25" fmla="*/ 1520825 w 3784600"/>
                <a:gd name="connsiteY25" fmla="*/ 127000 h 238125"/>
                <a:gd name="connsiteX26" fmla="*/ 1533525 w 3784600"/>
                <a:gd name="connsiteY26" fmla="*/ 139700 h 238125"/>
                <a:gd name="connsiteX27" fmla="*/ 1555750 w 3784600"/>
                <a:gd name="connsiteY27" fmla="*/ 139700 h 238125"/>
                <a:gd name="connsiteX28" fmla="*/ 1555750 w 3784600"/>
                <a:gd name="connsiteY28" fmla="*/ 149225 h 238125"/>
                <a:gd name="connsiteX29" fmla="*/ 1635125 w 3784600"/>
                <a:gd name="connsiteY29" fmla="*/ 149225 h 238125"/>
                <a:gd name="connsiteX30" fmla="*/ 1635125 w 3784600"/>
                <a:gd name="connsiteY30" fmla="*/ 158750 h 238125"/>
                <a:gd name="connsiteX31" fmla="*/ 1854200 w 3784600"/>
                <a:gd name="connsiteY31" fmla="*/ 158750 h 238125"/>
                <a:gd name="connsiteX32" fmla="*/ 1863725 w 3784600"/>
                <a:gd name="connsiteY32" fmla="*/ 168275 h 238125"/>
                <a:gd name="connsiteX33" fmla="*/ 1968500 w 3784600"/>
                <a:gd name="connsiteY33" fmla="*/ 168275 h 238125"/>
                <a:gd name="connsiteX34" fmla="*/ 1981200 w 3784600"/>
                <a:gd name="connsiteY34" fmla="*/ 180975 h 238125"/>
                <a:gd name="connsiteX35" fmla="*/ 2336800 w 3784600"/>
                <a:gd name="connsiteY35" fmla="*/ 180975 h 238125"/>
                <a:gd name="connsiteX36" fmla="*/ 2349500 w 3784600"/>
                <a:gd name="connsiteY36" fmla="*/ 193675 h 238125"/>
                <a:gd name="connsiteX37" fmla="*/ 2762250 w 3784600"/>
                <a:gd name="connsiteY37" fmla="*/ 193675 h 238125"/>
                <a:gd name="connsiteX38" fmla="*/ 2774950 w 3784600"/>
                <a:gd name="connsiteY38" fmla="*/ 193675 h 238125"/>
                <a:gd name="connsiteX39" fmla="*/ 3095625 w 3784600"/>
                <a:gd name="connsiteY39" fmla="*/ 193675 h 238125"/>
                <a:gd name="connsiteX40" fmla="*/ 3095625 w 3784600"/>
                <a:gd name="connsiteY40" fmla="*/ 209550 h 238125"/>
                <a:gd name="connsiteX41" fmla="*/ 3238500 w 3784600"/>
                <a:gd name="connsiteY41" fmla="*/ 209550 h 238125"/>
                <a:gd name="connsiteX42" fmla="*/ 3251200 w 3784600"/>
                <a:gd name="connsiteY42" fmla="*/ 222250 h 238125"/>
                <a:gd name="connsiteX43" fmla="*/ 3511550 w 3784600"/>
                <a:gd name="connsiteY43" fmla="*/ 222250 h 238125"/>
                <a:gd name="connsiteX44" fmla="*/ 3521075 w 3784600"/>
                <a:gd name="connsiteY44" fmla="*/ 222250 h 238125"/>
                <a:gd name="connsiteX45" fmla="*/ 3756025 w 3784600"/>
                <a:gd name="connsiteY45" fmla="*/ 222250 h 238125"/>
                <a:gd name="connsiteX46" fmla="*/ 3756025 w 3784600"/>
                <a:gd name="connsiteY46" fmla="*/ 238125 h 238125"/>
                <a:gd name="connsiteX47" fmla="*/ 3784600 w 3784600"/>
                <a:gd name="connsiteY47" fmla="*/ 238125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3784600" h="238125">
                  <a:moveTo>
                    <a:pt x="0" y="0"/>
                  </a:moveTo>
                  <a:lnTo>
                    <a:pt x="180975" y="0"/>
                  </a:lnTo>
                  <a:lnTo>
                    <a:pt x="180975" y="22225"/>
                  </a:lnTo>
                  <a:lnTo>
                    <a:pt x="381000" y="22225"/>
                  </a:lnTo>
                  <a:lnTo>
                    <a:pt x="381000" y="28575"/>
                  </a:lnTo>
                  <a:lnTo>
                    <a:pt x="412750" y="28575"/>
                  </a:lnTo>
                  <a:lnTo>
                    <a:pt x="412750" y="34925"/>
                  </a:lnTo>
                  <a:lnTo>
                    <a:pt x="542925" y="34925"/>
                  </a:lnTo>
                  <a:lnTo>
                    <a:pt x="542925" y="50800"/>
                  </a:lnTo>
                  <a:lnTo>
                    <a:pt x="619125" y="50800"/>
                  </a:lnTo>
                  <a:lnTo>
                    <a:pt x="619125" y="60325"/>
                  </a:lnTo>
                  <a:lnTo>
                    <a:pt x="679450" y="60325"/>
                  </a:lnTo>
                  <a:lnTo>
                    <a:pt x="685800" y="60325"/>
                  </a:lnTo>
                  <a:lnTo>
                    <a:pt x="860425" y="60325"/>
                  </a:lnTo>
                  <a:lnTo>
                    <a:pt x="876300" y="76200"/>
                  </a:lnTo>
                  <a:lnTo>
                    <a:pt x="911225" y="76200"/>
                  </a:lnTo>
                  <a:lnTo>
                    <a:pt x="911225" y="88900"/>
                  </a:lnTo>
                  <a:lnTo>
                    <a:pt x="1069975" y="88900"/>
                  </a:lnTo>
                  <a:lnTo>
                    <a:pt x="1069975" y="101600"/>
                  </a:lnTo>
                  <a:lnTo>
                    <a:pt x="1295400" y="101600"/>
                  </a:lnTo>
                  <a:lnTo>
                    <a:pt x="1304925" y="101600"/>
                  </a:lnTo>
                  <a:lnTo>
                    <a:pt x="1355725" y="101600"/>
                  </a:lnTo>
                  <a:lnTo>
                    <a:pt x="1355725" y="120650"/>
                  </a:lnTo>
                  <a:lnTo>
                    <a:pt x="1431925" y="120650"/>
                  </a:lnTo>
                  <a:lnTo>
                    <a:pt x="1438275" y="127000"/>
                  </a:lnTo>
                  <a:lnTo>
                    <a:pt x="1520825" y="127000"/>
                  </a:lnTo>
                  <a:lnTo>
                    <a:pt x="1533525" y="139700"/>
                  </a:lnTo>
                  <a:lnTo>
                    <a:pt x="1555750" y="139700"/>
                  </a:lnTo>
                  <a:lnTo>
                    <a:pt x="1555750" y="149225"/>
                  </a:lnTo>
                  <a:lnTo>
                    <a:pt x="1635125" y="149225"/>
                  </a:lnTo>
                  <a:lnTo>
                    <a:pt x="1635125" y="158750"/>
                  </a:lnTo>
                  <a:lnTo>
                    <a:pt x="1854200" y="158750"/>
                  </a:lnTo>
                  <a:lnTo>
                    <a:pt x="1863725" y="168275"/>
                  </a:lnTo>
                  <a:lnTo>
                    <a:pt x="1968500" y="168275"/>
                  </a:lnTo>
                  <a:lnTo>
                    <a:pt x="1981200" y="180975"/>
                  </a:lnTo>
                  <a:lnTo>
                    <a:pt x="2336800" y="180975"/>
                  </a:lnTo>
                  <a:lnTo>
                    <a:pt x="2349500" y="193675"/>
                  </a:lnTo>
                  <a:lnTo>
                    <a:pt x="2762250" y="193675"/>
                  </a:lnTo>
                  <a:lnTo>
                    <a:pt x="2774950" y="193675"/>
                  </a:lnTo>
                  <a:lnTo>
                    <a:pt x="3095625" y="193675"/>
                  </a:lnTo>
                  <a:lnTo>
                    <a:pt x="3095625" y="209550"/>
                  </a:lnTo>
                  <a:lnTo>
                    <a:pt x="3238500" y="209550"/>
                  </a:lnTo>
                  <a:lnTo>
                    <a:pt x="3251200" y="222250"/>
                  </a:lnTo>
                  <a:lnTo>
                    <a:pt x="3511550" y="222250"/>
                  </a:lnTo>
                  <a:lnTo>
                    <a:pt x="3521075" y="222250"/>
                  </a:lnTo>
                  <a:lnTo>
                    <a:pt x="3756025" y="222250"/>
                  </a:lnTo>
                  <a:lnTo>
                    <a:pt x="3756025" y="238125"/>
                  </a:lnTo>
                  <a:lnTo>
                    <a:pt x="3784600" y="238125"/>
                  </a:lnTo>
                </a:path>
              </a:pathLst>
            </a:custGeom>
            <a:noFill/>
            <a:ln w="28575">
              <a:solidFill>
                <a:srgbClr val="B7265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tlCol="0" anchor="ctr"/>
            <a:lstStyle/>
            <a:p>
              <a:pPr algn="ctr"/>
              <a:endParaRPr lang="en-US" sz="1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722ABE06-5201-47D2-BCEF-4EBDF0500D13}"/>
                </a:ext>
              </a:extLst>
            </p:cNvPr>
            <p:cNvSpPr txBox="1"/>
            <p:nvPr/>
          </p:nvSpPr>
          <p:spPr>
            <a:xfrm>
              <a:off x="2726679" y="3380791"/>
              <a:ext cx="1374410" cy="5742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B7265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Neratinib</a:t>
              </a:r>
              <a:br>
                <a:rPr lang="en-US" sz="14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1400" dirty="0">
                  <a:solidFill>
                    <a:srgbClr val="333F7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Placebo</a:t>
              </a:r>
            </a:p>
          </p:txBody>
        </p: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E7C3E253-F35F-41EA-BADA-AF394F7D8484}"/>
                </a:ext>
              </a:extLst>
            </p:cNvPr>
            <p:cNvCxnSpPr/>
            <p:nvPr/>
          </p:nvCxnSpPr>
          <p:spPr bwMode="auto">
            <a:xfrm flipH="1">
              <a:off x="2416445" y="3564295"/>
              <a:ext cx="344379" cy="0"/>
            </a:xfrm>
            <a:prstGeom prst="line">
              <a:avLst/>
            </a:prstGeom>
            <a:noFill/>
            <a:ln w="28575" cap="flat" cmpd="sng" algn="ctr">
              <a:solidFill>
                <a:srgbClr val="B7265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56F6D819-C3CF-4307-9EF1-75FA096EC609}"/>
                </a:ext>
              </a:extLst>
            </p:cNvPr>
            <p:cNvCxnSpPr/>
            <p:nvPr/>
          </p:nvCxnSpPr>
          <p:spPr bwMode="auto">
            <a:xfrm flipH="1">
              <a:off x="2416445" y="3819332"/>
              <a:ext cx="344379" cy="0"/>
            </a:xfrm>
            <a:prstGeom prst="line">
              <a:avLst/>
            </a:prstGeom>
            <a:noFill/>
            <a:ln w="28575" cap="flat" cmpd="sng" algn="ctr">
              <a:solidFill>
                <a:srgbClr val="333F7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AC469051-14FB-46E7-9948-FC809AAEC7F1}"/>
                </a:ext>
              </a:extLst>
            </p:cNvPr>
            <p:cNvGrpSpPr/>
            <p:nvPr/>
          </p:nvGrpSpPr>
          <p:grpSpPr>
            <a:xfrm>
              <a:off x="1731694" y="2200316"/>
              <a:ext cx="3895589" cy="365125"/>
              <a:chOff x="1720850" y="2200275"/>
              <a:chExt cx="3905250" cy="365125"/>
            </a:xfrm>
          </p:grpSpPr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95420A9A-154C-4654-8ACA-DB60CB726BA7}"/>
                  </a:ext>
                </a:extLst>
              </p:cNvPr>
              <p:cNvSpPr/>
              <p:nvPr/>
            </p:nvSpPr>
            <p:spPr bwMode="auto">
              <a:xfrm>
                <a:off x="1720850" y="2200275"/>
                <a:ext cx="758825" cy="98425"/>
              </a:xfrm>
              <a:custGeom>
                <a:avLst/>
                <a:gdLst>
                  <a:gd name="connsiteX0" fmla="*/ 0 w 758825"/>
                  <a:gd name="connsiteY0" fmla="*/ 0 h 98425"/>
                  <a:gd name="connsiteX1" fmla="*/ 127000 w 758825"/>
                  <a:gd name="connsiteY1" fmla="*/ 0 h 98425"/>
                  <a:gd name="connsiteX2" fmla="*/ 127000 w 758825"/>
                  <a:gd name="connsiteY2" fmla="*/ 0 h 98425"/>
                  <a:gd name="connsiteX3" fmla="*/ 228600 w 758825"/>
                  <a:gd name="connsiteY3" fmla="*/ 0 h 98425"/>
                  <a:gd name="connsiteX4" fmla="*/ 228600 w 758825"/>
                  <a:gd name="connsiteY4" fmla="*/ 34925 h 98425"/>
                  <a:gd name="connsiteX5" fmla="*/ 314325 w 758825"/>
                  <a:gd name="connsiteY5" fmla="*/ 34925 h 98425"/>
                  <a:gd name="connsiteX6" fmla="*/ 314325 w 758825"/>
                  <a:gd name="connsiteY6" fmla="*/ 57150 h 98425"/>
                  <a:gd name="connsiteX7" fmla="*/ 412750 w 758825"/>
                  <a:gd name="connsiteY7" fmla="*/ 57150 h 98425"/>
                  <a:gd name="connsiteX8" fmla="*/ 422275 w 758825"/>
                  <a:gd name="connsiteY8" fmla="*/ 66675 h 98425"/>
                  <a:gd name="connsiteX9" fmla="*/ 527050 w 758825"/>
                  <a:gd name="connsiteY9" fmla="*/ 66675 h 98425"/>
                  <a:gd name="connsiteX10" fmla="*/ 527050 w 758825"/>
                  <a:gd name="connsiteY10" fmla="*/ 82550 h 98425"/>
                  <a:gd name="connsiteX11" fmla="*/ 615950 w 758825"/>
                  <a:gd name="connsiteY11" fmla="*/ 82550 h 98425"/>
                  <a:gd name="connsiteX12" fmla="*/ 615950 w 758825"/>
                  <a:gd name="connsiteY12" fmla="*/ 98425 h 98425"/>
                  <a:gd name="connsiteX13" fmla="*/ 679450 w 758825"/>
                  <a:gd name="connsiteY13" fmla="*/ 98425 h 98425"/>
                  <a:gd name="connsiteX14" fmla="*/ 758825 w 758825"/>
                  <a:gd name="connsiteY14" fmla="*/ 98425 h 98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58825" h="98425">
                    <a:moveTo>
                      <a:pt x="0" y="0"/>
                    </a:moveTo>
                    <a:lnTo>
                      <a:pt x="127000" y="0"/>
                    </a:lnTo>
                    <a:lnTo>
                      <a:pt x="127000" y="0"/>
                    </a:lnTo>
                    <a:lnTo>
                      <a:pt x="228600" y="0"/>
                    </a:lnTo>
                    <a:lnTo>
                      <a:pt x="228600" y="34925"/>
                    </a:lnTo>
                    <a:lnTo>
                      <a:pt x="314325" y="34925"/>
                    </a:lnTo>
                    <a:lnTo>
                      <a:pt x="314325" y="57150"/>
                    </a:lnTo>
                    <a:lnTo>
                      <a:pt x="412750" y="57150"/>
                    </a:lnTo>
                    <a:lnTo>
                      <a:pt x="422275" y="66675"/>
                    </a:lnTo>
                    <a:lnTo>
                      <a:pt x="527050" y="66675"/>
                    </a:lnTo>
                    <a:lnTo>
                      <a:pt x="527050" y="82550"/>
                    </a:lnTo>
                    <a:lnTo>
                      <a:pt x="615950" y="82550"/>
                    </a:lnTo>
                    <a:lnTo>
                      <a:pt x="615950" y="98425"/>
                    </a:lnTo>
                    <a:lnTo>
                      <a:pt x="679450" y="98425"/>
                    </a:lnTo>
                    <a:lnTo>
                      <a:pt x="758825" y="98425"/>
                    </a:lnTo>
                  </a:path>
                </a:pathLst>
              </a:custGeom>
              <a:noFill/>
              <a:ln w="28575">
                <a:solidFill>
                  <a:srgbClr val="333F7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tlCol="0" anchor="ctr"/>
              <a:lstStyle/>
              <a:p>
                <a:pPr algn="ctr"/>
                <a:endParaRPr lang="en-US" sz="140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999BDC94-7815-4EF0-805E-B8BEB9516F35}"/>
                  </a:ext>
                </a:extLst>
              </p:cNvPr>
              <p:cNvSpPr/>
              <p:nvPr/>
            </p:nvSpPr>
            <p:spPr bwMode="auto">
              <a:xfrm>
                <a:off x="2479675" y="2308225"/>
                <a:ext cx="434975" cy="82550"/>
              </a:xfrm>
              <a:custGeom>
                <a:avLst/>
                <a:gdLst>
                  <a:gd name="connsiteX0" fmla="*/ 0 w 434975"/>
                  <a:gd name="connsiteY0" fmla="*/ 0 h 82550"/>
                  <a:gd name="connsiteX1" fmla="*/ 107950 w 434975"/>
                  <a:gd name="connsiteY1" fmla="*/ 0 h 82550"/>
                  <a:gd name="connsiteX2" fmla="*/ 107950 w 434975"/>
                  <a:gd name="connsiteY2" fmla="*/ 15875 h 82550"/>
                  <a:gd name="connsiteX3" fmla="*/ 187325 w 434975"/>
                  <a:gd name="connsiteY3" fmla="*/ 15875 h 82550"/>
                  <a:gd name="connsiteX4" fmla="*/ 196850 w 434975"/>
                  <a:gd name="connsiteY4" fmla="*/ 25400 h 82550"/>
                  <a:gd name="connsiteX5" fmla="*/ 269875 w 434975"/>
                  <a:gd name="connsiteY5" fmla="*/ 25400 h 82550"/>
                  <a:gd name="connsiteX6" fmla="*/ 276225 w 434975"/>
                  <a:gd name="connsiteY6" fmla="*/ 31750 h 82550"/>
                  <a:gd name="connsiteX7" fmla="*/ 317500 w 434975"/>
                  <a:gd name="connsiteY7" fmla="*/ 31750 h 82550"/>
                  <a:gd name="connsiteX8" fmla="*/ 317500 w 434975"/>
                  <a:gd name="connsiteY8" fmla="*/ 47625 h 82550"/>
                  <a:gd name="connsiteX9" fmla="*/ 342900 w 434975"/>
                  <a:gd name="connsiteY9" fmla="*/ 47625 h 82550"/>
                  <a:gd name="connsiteX10" fmla="*/ 342900 w 434975"/>
                  <a:gd name="connsiteY10" fmla="*/ 47625 h 82550"/>
                  <a:gd name="connsiteX11" fmla="*/ 412750 w 434975"/>
                  <a:gd name="connsiteY11" fmla="*/ 47625 h 82550"/>
                  <a:gd name="connsiteX12" fmla="*/ 412750 w 434975"/>
                  <a:gd name="connsiteY12" fmla="*/ 82550 h 82550"/>
                  <a:gd name="connsiteX13" fmla="*/ 434975 w 434975"/>
                  <a:gd name="connsiteY13" fmla="*/ 82550 h 82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34975" h="82550">
                    <a:moveTo>
                      <a:pt x="0" y="0"/>
                    </a:moveTo>
                    <a:lnTo>
                      <a:pt x="107950" y="0"/>
                    </a:lnTo>
                    <a:lnTo>
                      <a:pt x="107950" y="15875"/>
                    </a:lnTo>
                    <a:lnTo>
                      <a:pt x="187325" y="15875"/>
                    </a:lnTo>
                    <a:lnTo>
                      <a:pt x="196850" y="25400"/>
                    </a:lnTo>
                    <a:lnTo>
                      <a:pt x="269875" y="25400"/>
                    </a:lnTo>
                    <a:lnTo>
                      <a:pt x="276225" y="31750"/>
                    </a:lnTo>
                    <a:lnTo>
                      <a:pt x="317500" y="31750"/>
                    </a:lnTo>
                    <a:lnTo>
                      <a:pt x="317500" y="47625"/>
                    </a:lnTo>
                    <a:lnTo>
                      <a:pt x="342900" y="47625"/>
                    </a:lnTo>
                    <a:lnTo>
                      <a:pt x="342900" y="47625"/>
                    </a:lnTo>
                    <a:lnTo>
                      <a:pt x="412750" y="47625"/>
                    </a:lnTo>
                    <a:lnTo>
                      <a:pt x="412750" y="82550"/>
                    </a:lnTo>
                    <a:lnTo>
                      <a:pt x="434975" y="82550"/>
                    </a:lnTo>
                  </a:path>
                </a:pathLst>
              </a:custGeom>
              <a:noFill/>
              <a:ln w="28575">
                <a:solidFill>
                  <a:srgbClr val="333F7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tlCol="0" anchor="ctr"/>
              <a:lstStyle/>
              <a:p>
                <a:pPr algn="ctr"/>
                <a:endParaRPr lang="en-US" sz="140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80AB6959-1B16-4FDB-B025-BB979B7BC0A3}"/>
                  </a:ext>
                </a:extLst>
              </p:cNvPr>
              <p:cNvSpPr/>
              <p:nvPr/>
            </p:nvSpPr>
            <p:spPr bwMode="auto">
              <a:xfrm>
                <a:off x="2889250" y="2393950"/>
                <a:ext cx="2736850" cy="171450"/>
              </a:xfrm>
              <a:custGeom>
                <a:avLst/>
                <a:gdLst>
                  <a:gd name="connsiteX0" fmla="*/ 0 w 2736850"/>
                  <a:gd name="connsiteY0" fmla="*/ 0 h 171450"/>
                  <a:gd name="connsiteX1" fmla="*/ 88900 w 2736850"/>
                  <a:gd name="connsiteY1" fmla="*/ 0 h 171450"/>
                  <a:gd name="connsiteX2" fmla="*/ 88900 w 2736850"/>
                  <a:gd name="connsiteY2" fmla="*/ 9525 h 171450"/>
                  <a:gd name="connsiteX3" fmla="*/ 200025 w 2736850"/>
                  <a:gd name="connsiteY3" fmla="*/ 9525 h 171450"/>
                  <a:gd name="connsiteX4" fmla="*/ 200025 w 2736850"/>
                  <a:gd name="connsiteY4" fmla="*/ 19050 h 171450"/>
                  <a:gd name="connsiteX5" fmla="*/ 444500 w 2736850"/>
                  <a:gd name="connsiteY5" fmla="*/ 19050 h 171450"/>
                  <a:gd name="connsiteX6" fmla="*/ 444500 w 2736850"/>
                  <a:gd name="connsiteY6" fmla="*/ 41275 h 171450"/>
                  <a:gd name="connsiteX7" fmla="*/ 571500 w 2736850"/>
                  <a:gd name="connsiteY7" fmla="*/ 41275 h 171450"/>
                  <a:gd name="connsiteX8" fmla="*/ 571500 w 2736850"/>
                  <a:gd name="connsiteY8" fmla="*/ 53975 h 171450"/>
                  <a:gd name="connsiteX9" fmla="*/ 717550 w 2736850"/>
                  <a:gd name="connsiteY9" fmla="*/ 53975 h 171450"/>
                  <a:gd name="connsiteX10" fmla="*/ 898525 w 2736850"/>
                  <a:gd name="connsiteY10" fmla="*/ 53975 h 171450"/>
                  <a:gd name="connsiteX11" fmla="*/ 898525 w 2736850"/>
                  <a:gd name="connsiteY11" fmla="*/ 69850 h 171450"/>
                  <a:gd name="connsiteX12" fmla="*/ 1098550 w 2736850"/>
                  <a:gd name="connsiteY12" fmla="*/ 69850 h 171450"/>
                  <a:gd name="connsiteX13" fmla="*/ 1098550 w 2736850"/>
                  <a:gd name="connsiteY13" fmla="*/ 85725 h 171450"/>
                  <a:gd name="connsiteX14" fmla="*/ 1187450 w 2736850"/>
                  <a:gd name="connsiteY14" fmla="*/ 85725 h 171450"/>
                  <a:gd name="connsiteX15" fmla="*/ 1196975 w 2736850"/>
                  <a:gd name="connsiteY15" fmla="*/ 85725 h 171450"/>
                  <a:gd name="connsiteX16" fmla="*/ 1428750 w 2736850"/>
                  <a:gd name="connsiteY16" fmla="*/ 85725 h 171450"/>
                  <a:gd name="connsiteX17" fmla="*/ 1438275 w 2736850"/>
                  <a:gd name="connsiteY17" fmla="*/ 95250 h 171450"/>
                  <a:gd name="connsiteX18" fmla="*/ 1638300 w 2736850"/>
                  <a:gd name="connsiteY18" fmla="*/ 95250 h 171450"/>
                  <a:gd name="connsiteX19" fmla="*/ 1638300 w 2736850"/>
                  <a:gd name="connsiteY19" fmla="*/ 114300 h 171450"/>
                  <a:gd name="connsiteX20" fmla="*/ 1987550 w 2736850"/>
                  <a:gd name="connsiteY20" fmla="*/ 114300 h 171450"/>
                  <a:gd name="connsiteX21" fmla="*/ 2006600 w 2736850"/>
                  <a:gd name="connsiteY21" fmla="*/ 114300 h 171450"/>
                  <a:gd name="connsiteX22" fmla="*/ 2127250 w 2736850"/>
                  <a:gd name="connsiteY22" fmla="*/ 114300 h 171450"/>
                  <a:gd name="connsiteX23" fmla="*/ 2127250 w 2736850"/>
                  <a:gd name="connsiteY23" fmla="*/ 130175 h 171450"/>
                  <a:gd name="connsiteX24" fmla="*/ 2308225 w 2736850"/>
                  <a:gd name="connsiteY24" fmla="*/ 130175 h 171450"/>
                  <a:gd name="connsiteX25" fmla="*/ 2308225 w 2736850"/>
                  <a:gd name="connsiteY25" fmla="*/ 149225 h 171450"/>
                  <a:gd name="connsiteX26" fmla="*/ 2419350 w 2736850"/>
                  <a:gd name="connsiteY26" fmla="*/ 149225 h 171450"/>
                  <a:gd name="connsiteX27" fmla="*/ 2419350 w 2736850"/>
                  <a:gd name="connsiteY27" fmla="*/ 155575 h 171450"/>
                  <a:gd name="connsiteX28" fmla="*/ 2635250 w 2736850"/>
                  <a:gd name="connsiteY28" fmla="*/ 155575 h 171450"/>
                  <a:gd name="connsiteX29" fmla="*/ 2635250 w 2736850"/>
                  <a:gd name="connsiteY29" fmla="*/ 171450 h 171450"/>
                  <a:gd name="connsiteX30" fmla="*/ 2736850 w 2736850"/>
                  <a:gd name="connsiteY30" fmla="*/ 171450 h 17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2736850" h="171450">
                    <a:moveTo>
                      <a:pt x="0" y="0"/>
                    </a:moveTo>
                    <a:lnTo>
                      <a:pt x="88900" y="0"/>
                    </a:lnTo>
                    <a:lnTo>
                      <a:pt x="88900" y="9525"/>
                    </a:lnTo>
                    <a:lnTo>
                      <a:pt x="200025" y="9525"/>
                    </a:lnTo>
                    <a:lnTo>
                      <a:pt x="200025" y="19050"/>
                    </a:lnTo>
                    <a:lnTo>
                      <a:pt x="444500" y="19050"/>
                    </a:lnTo>
                    <a:lnTo>
                      <a:pt x="444500" y="41275"/>
                    </a:lnTo>
                    <a:lnTo>
                      <a:pt x="571500" y="41275"/>
                    </a:lnTo>
                    <a:lnTo>
                      <a:pt x="571500" y="53975"/>
                    </a:lnTo>
                    <a:lnTo>
                      <a:pt x="717550" y="53975"/>
                    </a:lnTo>
                    <a:lnTo>
                      <a:pt x="898525" y="53975"/>
                    </a:lnTo>
                    <a:lnTo>
                      <a:pt x="898525" y="69850"/>
                    </a:lnTo>
                    <a:lnTo>
                      <a:pt x="1098550" y="69850"/>
                    </a:lnTo>
                    <a:lnTo>
                      <a:pt x="1098550" y="85725"/>
                    </a:lnTo>
                    <a:lnTo>
                      <a:pt x="1187450" y="85725"/>
                    </a:lnTo>
                    <a:lnTo>
                      <a:pt x="1196975" y="85725"/>
                    </a:lnTo>
                    <a:lnTo>
                      <a:pt x="1428750" y="85725"/>
                    </a:lnTo>
                    <a:lnTo>
                      <a:pt x="1438275" y="95250"/>
                    </a:lnTo>
                    <a:lnTo>
                      <a:pt x="1638300" y="95250"/>
                    </a:lnTo>
                    <a:lnTo>
                      <a:pt x="1638300" y="114300"/>
                    </a:lnTo>
                    <a:lnTo>
                      <a:pt x="1987550" y="114300"/>
                    </a:lnTo>
                    <a:lnTo>
                      <a:pt x="2006600" y="114300"/>
                    </a:lnTo>
                    <a:lnTo>
                      <a:pt x="2127250" y="114300"/>
                    </a:lnTo>
                    <a:lnTo>
                      <a:pt x="2127250" y="130175"/>
                    </a:lnTo>
                    <a:lnTo>
                      <a:pt x="2308225" y="130175"/>
                    </a:lnTo>
                    <a:lnTo>
                      <a:pt x="2308225" y="149225"/>
                    </a:lnTo>
                    <a:lnTo>
                      <a:pt x="2419350" y="149225"/>
                    </a:lnTo>
                    <a:lnTo>
                      <a:pt x="2419350" y="155575"/>
                    </a:lnTo>
                    <a:lnTo>
                      <a:pt x="2635250" y="155575"/>
                    </a:lnTo>
                    <a:lnTo>
                      <a:pt x="2635250" y="171450"/>
                    </a:lnTo>
                    <a:lnTo>
                      <a:pt x="2736850" y="171450"/>
                    </a:lnTo>
                  </a:path>
                </a:pathLst>
              </a:custGeom>
              <a:noFill/>
              <a:ln w="28575">
                <a:solidFill>
                  <a:srgbClr val="333F7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tlCol="0" anchor="ctr"/>
              <a:lstStyle/>
              <a:p>
                <a:pPr algn="ctr"/>
                <a:endParaRPr lang="en-US" sz="1400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0057ECCC-32D0-4817-B6A6-13A4DADF3C7F}"/>
                </a:ext>
              </a:extLst>
            </p:cNvPr>
            <p:cNvSpPr txBox="1"/>
            <p:nvPr/>
          </p:nvSpPr>
          <p:spPr>
            <a:xfrm>
              <a:off x="2258536" y="1921972"/>
              <a:ext cx="874584" cy="33778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B7265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98.1%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366865FA-DD76-4503-A7CE-B21D05BB6C80}"/>
                </a:ext>
              </a:extLst>
            </p:cNvPr>
            <p:cNvSpPr txBox="1"/>
            <p:nvPr/>
          </p:nvSpPr>
          <p:spPr>
            <a:xfrm>
              <a:off x="2252315" y="2372953"/>
              <a:ext cx="874584" cy="33778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333F7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96.1%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8FF90442-B8CD-47D3-AE16-EFF5E38DFC6B}"/>
                </a:ext>
              </a:extLst>
            </p:cNvPr>
            <p:cNvSpPr txBox="1"/>
            <p:nvPr/>
          </p:nvSpPr>
          <p:spPr>
            <a:xfrm>
              <a:off x="3102421" y="1993508"/>
              <a:ext cx="874584" cy="33778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B7265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95.4%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64C39E05-3E82-47E0-87C7-D1ECB169331E}"/>
                </a:ext>
              </a:extLst>
            </p:cNvPr>
            <p:cNvSpPr txBox="1"/>
            <p:nvPr/>
          </p:nvSpPr>
          <p:spPr>
            <a:xfrm>
              <a:off x="3124139" y="2435158"/>
              <a:ext cx="874584" cy="33778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333F7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91.7%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4724CC8C-1C27-4EDF-A5C3-32204AE204DE}"/>
                </a:ext>
              </a:extLst>
            </p:cNvPr>
            <p:cNvSpPr txBox="1"/>
            <p:nvPr/>
          </p:nvSpPr>
          <p:spPr>
            <a:xfrm>
              <a:off x="3909057" y="2037052"/>
              <a:ext cx="874584" cy="33778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B7265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93.6%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755B11BB-5877-49C9-ADF9-488BA09D080D}"/>
                </a:ext>
              </a:extLst>
            </p:cNvPr>
            <p:cNvSpPr txBox="1"/>
            <p:nvPr/>
          </p:nvSpPr>
          <p:spPr>
            <a:xfrm>
              <a:off x="3921466" y="2478701"/>
              <a:ext cx="874584" cy="33778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333F7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89.8%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9AF9F95E-1DC2-45BA-8CF5-3036C3094E28}"/>
                </a:ext>
              </a:extLst>
            </p:cNvPr>
            <p:cNvSpPr txBox="1"/>
            <p:nvPr/>
          </p:nvSpPr>
          <p:spPr>
            <a:xfrm>
              <a:off x="4706421" y="2537795"/>
              <a:ext cx="874584" cy="33778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333F7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88.5%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464F2052-8A71-4E16-A1E6-67499F33CC83}"/>
                </a:ext>
              </a:extLst>
            </p:cNvPr>
            <p:cNvSpPr txBox="1"/>
            <p:nvPr/>
          </p:nvSpPr>
          <p:spPr>
            <a:xfrm>
              <a:off x="4700194" y="2065043"/>
              <a:ext cx="874584" cy="33778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B7265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92.6%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98BD304D-4504-4836-9A55-53B74A21F83B}"/>
                </a:ext>
              </a:extLst>
            </p:cNvPr>
            <p:cNvSpPr txBox="1"/>
            <p:nvPr/>
          </p:nvSpPr>
          <p:spPr>
            <a:xfrm>
              <a:off x="5559607" y="2170791"/>
              <a:ext cx="874584" cy="337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B7265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91.2%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91CEF67C-1F96-485C-9BC6-4DE590991D42}"/>
                </a:ext>
              </a:extLst>
            </p:cNvPr>
            <p:cNvSpPr txBox="1"/>
            <p:nvPr/>
          </p:nvSpPr>
          <p:spPr>
            <a:xfrm>
              <a:off x="5572002" y="2481812"/>
              <a:ext cx="874584" cy="337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333F7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86.8%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719EFAB-4EF2-7E92-F0D8-474E6797FDF9}"/>
              </a:ext>
            </a:extLst>
          </p:cNvPr>
          <p:cNvGrpSpPr/>
          <p:nvPr/>
        </p:nvGrpSpPr>
        <p:grpSpPr>
          <a:xfrm>
            <a:off x="5972103" y="1604286"/>
            <a:ext cx="5690347" cy="4209787"/>
            <a:chOff x="5858368" y="1510560"/>
            <a:chExt cx="6312184" cy="4669830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977D3D2-C820-4C78-8569-2986FC0CC007}"/>
                </a:ext>
              </a:extLst>
            </p:cNvPr>
            <p:cNvSpPr txBox="1"/>
            <p:nvPr/>
          </p:nvSpPr>
          <p:spPr>
            <a:xfrm>
              <a:off x="7394360" y="1510560"/>
              <a:ext cx="3944380" cy="375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Hormone Receptor Negative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6EC9C52-F94E-45F5-A03C-EAA8C79D7468}"/>
                </a:ext>
              </a:extLst>
            </p:cNvPr>
            <p:cNvSpPr txBox="1"/>
            <p:nvPr/>
          </p:nvSpPr>
          <p:spPr>
            <a:xfrm>
              <a:off x="8619540" y="4403966"/>
              <a:ext cx="2466689" cy="3414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HR: 0.95 (95% CI: 0.66-1.35)</a:t>
              </a:r>
            </a:p>
          </p:txBody>
        </p: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C8E8768A-E114-4853-AF7B-7F11B0B57DE5}"/>
                </a:ext>
              </a:extLst>
            </p:cNvPr>
            <p:cNvSpPr txBox="1"/>
            <p:nvPr/>
          </p:nvSpPr>
          <p:spPr>
            <a:xfrm>
              <a:off x="7438971" y="5249500"/>
              <a:ext cx="3870423" cy="3414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Mos After Randomization</a:t>
              </a:r>
            </a:p>
          </p:txBody>
        </p:sp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id="{590167C4-3150-4010-8FA9-EEFD53809EE6}"/>
                </a:ext>
              </a:extLst>
            </p:cNvPr>
            <p:cNvSpPr txBox="1"/>
            <p:nvPr/>
          </p:nvSpPr>
          <p:spPr>
            <a:xfrm rot="16200000">
              <a:off x="5260229" y="3434521"/>
              <a:ext cx="2734964" cy="3414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IDFS (%)</a:t>
              </a:r>
            </a:p>
          </p:txBody>
        </p:sp>
        <p:sp>
          <p:nvSpPr>
            <p:cNvPr id="176" name="TextBox 175">
              <a:extLst>
                <a:ext uri="{FF2B5EF4-FFF2-40B4-BE49-F238E27FC236}">
                  <a16:creationId xmlns:a16="http://schemas.microsoft.com/office/drawing/2014/main" id="{F5099D7B-3443-4F38-900E-F222CC561502}"/>
                </a:ext>
              </a:extLst>
            </p:cNvPr>
            <p:cNvSpPr txBox="1"/>
            <p:nvPr/>
          </p:nvSpPr>
          <p:spPr>
            <a:xfrm>
              <a:off x="5858368" y="5442924"/>
              <a:ext cx="1325098" cy="2901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Patients at Risk, n</a:t>
              </a:r>
            </a:p>
          </p:txBody>
        </p: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DDB3886C-8138-4591-B2C9-49B1A38A2A3A}"/>
                </a:ext>
              </a:extLst>
            </p:cNvPr>
            <p:cNvCxnSpPr/>
            <p:nvPr/>
          </p:nvCxnSpPr>
          <p:spPr bwMode="auto">
            <a:xfrm>
              <a:off x="7406103" y="4873854"/>
              <a:ext cx="3911510" cy="0"/>
            </a:xfrm>
            <a:prstGeom prst="line">
              <a:avLst/>
            </a:prstGeom>
            <a:noFill/>
            <a:ln w="2857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91636807-F4A8-465D-9896-0A368CBB3F25}"/>
                </a:ext>
              </a:extLst>
            </p:cNvPr>
            <p:cNvCxnSpPr/>
            <p:nvPr/>
          </p:nvCxnSpPr>
          <p:spPr bwMode="auto">
            <a:xfrm flipV="1">
              <a:off x="7406096" y="2237746"/>
              <a:ext cx="0" cy="2636108"/>
            </a:xfrm>
            <a:prstGeom prst="line">
              <a:avLst/>
            </a:prstGeom>
            <a:noFill/>
            <a:ln w="2857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C45A55E7-304F-433C-BE42-5B6CFDDA105E}"/>
                </a:ext>
              </a:extLst>
            </p:cNvPr>
            <p:cNvCxnSpPr/>
            <p:nvPr/>
          </p:nvCxnSpPr>
          <p:spPr bwMode="auto">
            <a:xfrm flipH="1">
              <a:off x="7348597" y="2229509"/>
              <a:ext cx="63849" cy="0"/>
            </a:xfrm>
            <a:prstGeom prst="line">
              <a:avLst/>
            </a:prstGeom>
            <a:noFill/>
            <a:ln w="2857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BA0B1BC6-81F9-4F75-8FB2-1F3B1539350C}"/>
                </a:ext>
              </a:extLst>
            </p:cNvPr>
            <p:cNvCxnSpPr/>
            <p:nvPr/>
          </p:nvCxnSpPr>
          <p:spPr bwMode="auto">
            <a:xfrm flipH="1">
              <a:off x="7348597" y="2758379"/>
              <a:ext cx="63849" cy="0"/>
            </a:xfrm>
            <a:prstGeom prst="line">
              <a:avLst/>
            </a:prstGeom>
            <a:noFill/>
            <a:ln w="2857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4" name="Straight Connector 183">
              <a:extLst>
                <a:ext uri="{FF2B5EF4-FFF2-40B4-BE49-F238E27FC236}">
                  <a16:creationId xmlns:a16="http://schemas.microsoft.com/office/drawing/2014/main" id="{E4CA4E78-43E6-4255-B5FD-9A77EE6B5C02}"/>
                </a:ext>
              </a:extLst>
            </p:cNvPr>
            <p:cNvCxnSpPr/>
            <p:nvPr/>
          </p:nvCxnSpPr>
          <p:spPr bwMode="auto">
            <a:xfrm flipH="1">
              <a:off x="7348597" y="3287249"/>
              <a:ext cx="63849" cy="0"/>
            </a:xfrm>
            <a:prstGeom prst="line">
              <a:avLst/>
            </a:prstGeom>
            <a:noFill/>
            <a:ln w="2857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id="{80443689-5224-41FD-94E1-5657C5923855}"/>
                </a:ext>
              </a:extLst>
            </p:cNvPr>
            <p:cNvCxnSpPr/>
            <p:nvPr/>
          </p:nvCxnSpPr>
          <p:spPr bwMode="auto">
            <a:xfrm flipH="1">
              <a:off x="7348597" y="3816119"/>
              <a:ext cx="63849" cy="0"/>
            </a:xfrm>
            <a:prstGeom prst="line">
              <a:avLst/>
            </a:prstGeom>
            <a:noFill/>
            <a:ln w="2857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8" name="Straight Connector 187">
              <a:extLst>
                <a:ext uri="{FF2B5EF4-FFF2-40B4-BE49-F238E27FC236}">
                  <a16:creationId xmlns:a16="http://schemas.microsoft.com/office/drawing/2014/main" id="{8DBF6AEC-0A45-4E8B-B031-959DA1D9CF37}"/>
                </a:ext>
              </a:extLst>
            </p:cNvPr>
            <p:cNvCxnSpPr/>
            <p:nvPr/>
          </p:nvCxnSpPr>
          <p:spPr bwMode="auto">
            <a:xfrm flipH="1">
              <a:off x="7348597" y="4344989"/>
              <a:ext cx="63849" cy="0"/>
            </a:xfrm>
            <a:prstGeom prst="line">
              <a:avLst/>
            </a:prstGeom>
            <a:noFill/>
            <a:ln w="2857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0" name="Straight Connector 189">
              <a:extLst>
                <a:ext uri="{FF2B5EF4-FFF2-40B4-BE49-F238E27FC236}">
                  <a16:creationId xmlns:a16="http://schemas.microsoft.com/office/drawing/2014/main" id="{67D828EA-0736-41E8-BC87-B9EB8890DE0D}"/>
                </a:ext>
              </a:extLst>
            </p:cNvPr>
            <p:cNvCxnSpPr/>
            <p:nvPr/>
          </p:nvCxnSpPr>
          <p:spPr bwMode="auto">
            <a:xfrm flipH="1">
              <a:off x="7348597" y="4873854"/>
              <a:ext cx="63849" cy="0"/>
            </a:xfrm>
            <a:prstGeom prst="line">
              <a:avLst/>
            </a:prstGeom>
            <a:noFill/>
            <a:ln w="2857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1" name="Straight Connector 190">
              <a:extLst>
                <a:ext uri="{FF2B5EF4-FFF2-40B4-BE49-F238E27FC236}">
                  <a16:creationId xmlns:a16="http://schemas.microsoft.com/office/drawing/2014/main" id="{7987B4D4-D390-44D8-A219-7A841E0DFAC7}"/>
                </a:ext>
              </a:extLst>
            </p:cNvPr>
            <p:cNvCxnSpPr/>
            <p:nvPr/>
          </p:nvCxnSpPr>
          <p:spPr bwMode="auto">
            <a:xfrm>
              <a:off x="7406096" y="4873855"/>
              <a:ext cx="0" cy="64008"/>
            </a:xfrm>
            <a:prstGeom prst="line">
              <a:avLst/>
            </a:prstGeom>
            <a:noFill/>
            <a:ln w="2857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id="{548EB287-0F98-4114-837D-F746F2DB3E35}"/>
                </a:ext>
              </a:extLst>
            </p:cNvPr>
            <p:cNvCxnSpPr/>
            <p:nvPr/>
          </p:nvCxnSpPr>
          <p:spPr bwMode="auto">
            <a:xfrm>
              <a:off x="7795605" y="4873855"/>
              <a:ext cx="0" cy="64008"/>
            </a:xfrm>
            <a:prstGeom prst="line">
              <a:avLst/>
            </a:prstGeom>
            <a:noFill/>
            <a:ln w="2857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3" name="Straight Connector 192">
              <a:extLst>
                <a:ext uri="{FF2B5EF4-FFF2-40B4-BE49-F238E27FC236}">
                  <a16:creationId xmlns:a16="http://schemas.microsoft.com/office/drawing/2014/main" id="{3F0CA0B4-5144-4CA4-8629-5E52FC5321F9}"/>
                </a:ext>
              </a:extLst>
            </p:cNvPr>
            <p:cNvCxnSpPr/>
            <p:nvPr/>
          </p:nvCxnSpPr>
          <p:spPr bwMode="auto">
            <a:xfrm>
              <a:off x="8185113" y="4873855"/>
              <a:ext cx="0" cy="64008"/>
            </a:xfrm>
            <a:prstGeom prst="line">
              <a:avLst/>
            </a:prstGeom>
            <a:noFill/>
            <a:ln w="2857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3DF87774-A9C8-4AEC-BF69-531DDBF68C30}"/>
                </a:ext>
              </a:extLst>
            </p:cNvPr>
            <p:cNvCxnSpPr/>
            <p:nvPr/>
          </p:nvCxnSpPr>
          <p:spPr bwMode="auto">
            <a:xfrm>
              <a:off x="8574620" y="4873855"/>
              <a:ext cx="0" cy="64008"/>
            </a:xfrm>
            <a:prstGeom prst="line">
              <a:avLst/>
            </a:prstGeom>
            <a:noFill/>
            <a:ln w="2857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4A98E6EB-3D34-4DE4-A42B-CD0823185827}"/>
                </a:ext>
              </a:extLst>
            </p:cNvPr>
            <p:cNvCxnSpPr/>
            <p:nvPr/>
          </p:nvCxnSpPr>
          <p:spPr bwMode="auto">
            <a:xfrm>
              <a:off x="8964129" y="4873855"/>
              <a:ext cx="0" cy="64008"/>
            </a:xfrm>
            <a:prstGeom prst="line">
              <a:avLst/>
            </a:prstGeom>
            <a:noFill/>
            <a:ln w="2857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id="{E898D1DA-2735-4B83-82A9-BCFE369F93A8}"/>
                </a:ext>
              </a:extLst>
            </p:cNvPr>
            <p:cNvCxnSpPr/>
            <p:nvPr/>
          </p:nvCxnSpPr>
          <p:spPr bwMode="auto">
            <a:xfrm>
              <a:off x="9353637" y="4873855"/>
              <a:ext cx="0" cy="64008"/>
            </a:xfrm>
            <a:prstGeom prst="line">
              <a:avLst/>
            </a:prstGeom>
            <a:noFill/>
            <a:ln w="2857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id="{827DAEBE-EE29-4F13-BFF8-726238159635}"/>
                </a:ext>
              </a:extLst>
            </p:cNvPr>
            <p:cNvCxnSpPr/>
            <p:nvPr/>
          </p:nvCxnSpPr>
          <p:spPr bwMode="auto">
            <a:xfrm>
              <a:off x="9743145" y="4873855"/>
              <a:ext cx="0" cy="64008"/>
            </a:xfrm>
            <a:prstGeom prst="line">
              <a:avLst/>
            </a:prstGeom>
            <a:noFill/>
            <a:ln w="2857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id="{44C99CC9-80ED-445D-889F-811C7C2666D8}"/>
                </a:ext>
              </a:extLst>
            </p:cNvPr>
            <p:cNvCxnSpPr/>
            <p:nvPr/>
          </p:nvCxnSpPr>
          <p:spPr bwMode="auto">
            <a:xfrm>
              <a:off x="10132653" y="4873855"/>
              <a:ext cx="0" cy="64008"/>
            </a:xfrm>
            <a:prstGeom prst="line">
              <a:avLst/>
            </a:prstGeom>
            <a:noFill/>
            <a:ln w="2857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id="{03AA57B7-51C1-42FE-A40E-374D060FF8AC}"/>
                </a:ext>
              </a:extLst>
            </p:cNvPr>
            <p:cNvCxnSpPr/>
            <p:nvPr/>
          </p:nvCxnSpPr>
          <p:spPr bwMode="auto">
            <a:xfrm>
              <a:off x="10522161" y="4873855"/>
              <a:ext cx="0" cy="64008"/>
            </a:xfrm>
            <a:prstGeom prst="line">
              <a:avLst/>
            </a:prstGeom>
            <a:noFill/>
            <a:ln w="2857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id="{D96AA0CE-6488-443C-B342-E1917F810063}"/>
                </a:ext>
              </a:extLst>
            </p:cNvPr>
            <p:cNvCxnSpPr/>
            <p:nvPr/>
          </p:nvCxnSpPr>
          <p:spPr bwMode="auto">
            <a:xfrm>
              <a:off x="10911669" y="4873855"/>
              <a:ext cx="0" cy="64008"/>
            </a:xfrm>
            <a:prstGeom prst="line">
              <a:avLst/>
            </a:prstGeom>
            <a:noFill/>
            <a:ln w="2857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id="{15E4194E-BD26-4038-B52E-BB3BCABB4020}"/>
                </a:ext>
              </a:extLst>
            </p:cNvPr>
            <p:cNvCxnSpPr/>
            <p:nvPr/>
          </p:nvCxnSpPr>
          <p:spPr bwMode="auto">
            <a:xfrm>
              <a:off x="11301173" y="4873855"/>
              <a:ext cx="0" cy="64008"/>
            </a:xfrm>
            <a:prstGeom prst="line">
              <a:avLst/>
            </a:prstGeom>
            <a:noFill/>
            <a:ln w="2857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02" name="TextBox 201">
              <a:extLst>
                <a:ext uri="{FF2B5EF4-FFF2-40B4-BE49-F238E27FC236}">
                  <a16:creationId xmlns:a16="http://schemas.microsoft.com/office/drawing/2014/main" id="{15575A2D-3131-4837-B602-461842B4AD94}"/>
                </a:ext>
              </a:extLst>
            </p:cNvPr>
            <p:cNvSpPr txBox="1"/>
            <p:nvPr/>
          </p:nvSpPr>
          <p:spPr>
            <a:xfrm>
              <a:off x="6486381" y="5702416"/>
              <a:ext cx="800536" cy="4779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Neratinib</a:t>
              </a:r>
              <a:br>
                <a:rPr lang="en-US" sz="105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105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Placebo</a:t>
              </a:r>
            </a:p>
          </p:txBody>
        </p:sp>
        <p:sp>
          <p:nvSpPr>
            <p:cNvPr id="203" name="TextBox 202">
              <a:extLst>
                <a:ext uri="{FF2B5EF4-FFF2-40B4-BE49-F238E27FC236}">
                  <a16:creationId xmlns:a16="http://schemas.microsoft.com/office/drawing/2014/main" id="{EAAFA976-F302-4831-A66A-DDA76F5FE9C9}"/>
                </a:ext>
              </a:extLst>
            </p:cNvPr>
            <p:cNvSpPr txBox="1"/>
            <p:nvPr/>
          </p:nvSpPr>
          <p:spPr>
            <a:xfrm>
              <a:off x="7170446" y="5702416"/>
              <a:ext cx="444901" cy="4779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604</a:t>
              </a:r>
              <a:br>
                <a:rPr lang="en-US" sz="105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105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605</a:t>
              </a:r>
            </a:p>
          </p:txBody>
        </p:sp>
        <p:sp>
          <p:nvSpPr>
            <p:cNvPr id="204" name="TextBox 203">
              <a:extLst>
                <a:ext uri="{FF2B5EF4-FFF2-40B4-BE49-F238E27FC236}">
                  <a16:creationId xmlns:a16="http://schemas.microsoft.com/office/drawing/2014/main" id="{63AB45C7-0C51-4383-B9B4-BF23C14AED96}"/>
                </a:ext>
              </a:extLst>
            </p:cNvPr>
            <p:cNvSpPr txBox="1"/>
            <p:nvPr/>
          </p:nvSpPr>
          <p:spPr>
            <a:xfrm>
              <a:off x="7559950" y="5702416"/>
              <a:ext cx="444901" cy="4779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559</a:t>
              </a:r>
              <a:br>
                <a:rPr lang="en-US" sz="105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105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575</a:t>
              </a:r>
            </a:p>
          </p:txBody>
        </p:sp>
        <p:sp>
          <p:nvSpPr>
            <p:cNvPr id="205" name="TextBox 204">
              <a:extLst>
                <a:ext uri="{FF2B5EF4-FFF2-40B4-BE49-F238E27FC236}">
                  <a16:creationId xmlns:a16="http://schemas.microsoft.com/office/drawing/2014/main" id="{A4D274A6-AB85-4F48-A774-08B919DB7CD4}"/>
                </a:ext>
              </a:extLst>
            </p:cNvPr>
            <p:cNvSpPr txBox="1"/>
            <p:nvPr/>
          </p:nvSpPr>
          <p:spPr>
            <a:xfrm>
              <a:off x="7949460" y="5702416"/>
              <a:ext cx="444901" cy="4779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541</a:t>
              </a:r>
              <a:br>
                <a:rPr lang="en-US" sz="105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105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548</a:t>
              </a:r>
            </a:p>
          </p:txBody>
        </p:sp>
        <p:sp>
          <p:nvSpPr>
            <p:cNvPr id="206" name="TextBox 205">
              <a:extLst>
                <a:ext uri="{FF2B5EF4-FFF2-40B4-BE49-F238E27FC236}">
                  <a16:creationId xmlns:a16="http://schemas.microsoft.com/office/drawing/2014/main" id="{A49D9C82-6668-452F-9EDD-95C3741B6B0D}"/>
                </a:ext>
              </a:extLst>
            </p:cNvPr>
            <p:cNvSpPr txBox="1"/>
            <p:nvPr/>
          </p:nvSpPr>
          <p:spPr>
            <a:xfrm>
              <a:off x="8338968" y="5702416"/>
              <a:ext cx="444901" cy="4779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520</a:t>
              </a:r>
              <a:br>
                <a:rPr lang="en-US" sz="105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105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529</a:t>
              </a:r>
            </a:p>
          </p:txBody>
        </p:sp>
        <p:sp>
          <p:nvSpPr>
            <p:cNvPr id="207" name="TextBox 206">
              <a:extLst>
                <a:ext uri="{FF2B5EF4-FFF2-40B4-BE49-F238E27FC236}">
                  <a16:creationId xmlns:a16="http://schemas.microsoft.com/office/drawing/2014/main" id="{B109264F-B636-46D8-9BBC-A59A6812ACF7}"/>
                </a:ext>
              </a:extLst>
            </p:cNvPr>
            <p:cNvSpPr txBox="1"/>
            <p:nvPr/>
          </p:nvSpPr>
          <p:spPr>
            <a:xfrm>
              <a:off x="8728474" y="5702416"/>
              <a:ext cx="444901" cy="4779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464</a:t>
              </a:r>
              <a:br>
                <a:rPr lang="en-US" sz="105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105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495</a:t>
              </a:r>
            </a:p>
          </p:txBody>
        </p: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13151537-0888-4FC1-9FAF-E6400211629F}"/>
                </a:ext>
              </a:extLst>
            </p:cNvPr>
            <p:cNvSpPr txBox="1"/>
            <p:nvPr/>
          </p:nvSpPr>
          <p:spPr>
            <a:xfrm>
              <a:off x="9117983" y="5702416"/>
              <a:ext cx="444901" cy="4779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407</a:t>
              </a:r>
              <a:br>
                <a:rPr lang="en-US" sz="105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105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448</a:t>
              </a:r>
            </a:p>
          </p:txBody>
        </p:sp>
        <p:sp>
          <p:nvSpPr>
            <p:cNvPr id="209" name="TextBox 208">
              <a:extLst>
                <a:ext uri="{FF2B5EF4-FFF2-40B4-BE49-F238E27FC236}">
                  <a16:creationId xmlns:a16="http://schemas.microsoft.com/office/drawing/2014/main" id="{53611581-4B2D-4F0D-BC40-198EDE335554}"/>
                </a:ext>
              </a:extLst>
            </p:cNvPr>
            <p:cNvSpPr txBox="1"/>
            <p:nvPr/>
          </p:nvSpPr>
          <p:spPr>
            <a:xfrm>
              <a:off x="9507492" y="5702416"/>
              <a:ext cx="444901" cy="4779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400</a:t>
              </a:r>
              <a:br>
                <a:rPr lang="en-US" sz="105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105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444</a:t>
              </a:r>
            </a:p>
          </p:txBody>
        </p:sp>
        <p:sp>
          <p:nvSpPr>
            <p:cNvPr id="210" name="TextBox 209">
              <a:extLst>
                <a:ext uri="{FF2B5EF4-FFF2-40B4-BE49-F238E27FC236}">
                  <a16:creationId xmlns:a16="http://schemas.microsoft.com/office/drawing/2014/main" id="{F326A43B-D4BF-41E8-9BF3-3A9DE1025F0C}"/>
                </a:ext>
              </a:extLst>
            </p:cNvPr>
            <p:cNvSpPr txBox="1"/>
            <p:nvPr/>
          </p:nvSpPr>
          <p:spPr>
            <a:xfrm>
              <a:off x="9897000" y="5702416"/>
              <a:ext cx="444901" cy="4779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391</a:t>
              </a:r>
              <a:br>
                <a:rPr lang="en-US" sz="105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105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435</a:t>
              </a:r>
            </a:p>
          </p:txBody>
        </p:sp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id="{9921E5B8-D73D-4E80-85AD-2DF732B99410}"/>
                </a:ext>
              </a:extLst>
            </p:cNvPr>
            <p:cNvSpPr txBox="1"/>
            <p:nvPr/>
          </p:nvSpPr>
          <p:spPr>
            <a:xfrm>
              <a:off x="10286507" y="5702416"/>
              <a:ext cx="444901" cy="4779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384</a:t>
              </a:r>
              <a:br>
                <a:rPr lang="en-US" sz="105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105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427</a:t>
              </a:r>
            </a:p>
          </p:txBody>
        </p:sp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id="{01736131-FF29-40F0-AA78-F6E8B2AEB910}"/>
                </a:ext>
              </a:extLst>
            </p:cNvPr>
            <p:cNvSpPr txBox="1"/>
            <p:nvPr/>
          </p:nvSpPr>
          <p:spPr>
            <a:xfrm>
              <a:off x="10676017" y="5702416"/>
              <a:ext cx="444901" cy="4779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376</a:t>
              </a:r>
              <a:br>
                <a:rPr lang="en-US" sz="105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105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416</a:t>
              </a:r>
            </a:p>
          </p:txBody>
        </p:sp>
        <p:sp>
          <p:nvSpPr>
            <p:cNvPr id="213" name="TextBox 212">
              <a:extLst>
                <a:ext uri="{FF2B5EF4-FFF2-40B4-BE49-F238E27FC236}">
                  <a16:creationId xmlns:a16="http://schemas.microsoft.com/office/drawing/2014/main" id="{2336A2C3-BE85-4E8F-8981-D943D18AD16A}"/>
                </a:ext>
              </a:extLst>
            </p:cNvPr>
            <p:cNvSpPr txBox="1"/>
            <p:nvPr/>
          </p:nvSpPr>
          <p:spPr>
            <a:xfrm>
              <a:off x="11065518" y="5702416"/>
              <a:ext cx="444901" cy="4779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362</a:t>
              </a:r>
              <a:br>
                <a:rPr lang="en-US" sz="105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105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402</a:t>
              </a:r>
            </a:p>
          </p:txBody>
        </p:sp>
        <p:sp>
          <p:nvSpPr>
            <p:cNvPr id="214" name="TextBox 213">
              <a:extLst>
                <a:ext uri="{FF2B5EF4-FFF2-40B4-BE49-F238E27FC236}">
                  <a16:creationId xmlns:a16="http://schemas.microsoft.com/office/drawing/2014/main" id="{19D16FC6-0917-41A2-A28D-B390A79A9BB2}"/>
                </a:ext>
              </a:extLst>
            </p:cNvPr>
            <p:cNvSpPr txBox="1"/>
            <p:nvPr/>
          </p:nvSpPr>
          <p:spPr>
            <a:xfrm>
              <a:off x="10988912" y="4939757"/>
              <a:ext cx="624526" cy="3414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60</a:t>
              </a:r>
            </a:p>
          </p:txBody>
        </p:sp>
        <p:sp>
          <p:nvSpPr>
            <p:cNvPr id="215" name="TextBox 214">
              <a:extLst>
                <a:ext uri="{FF2B5EF4-FFF2-40B4-BE49-F238E27FC236}">
                  <a16:creationId xmlns:a16="http://schemas.microsoft.com/office/drawing/2014/main" id="{B90639F5-042C-4251-B0E6-C75E0D482F43}"/>
                </a:ext>
              </a:extLst>
            </p:cNvPr>
            <p:cNvSpPr txBox="1"/>
            <p:nvPr/>
          </p:nvSpPr>
          <p:spPr>
            <a:xfrm>
              <a:off x="7089745" y="4939757"/>
              <a:ext cx="624526" cy="3414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</a:p>
          </p:txBody>
        </p:sp>
        <p:sp>
          <p:nvSpPr>
            <p:cNvPr id="216" name="TextBox 215">
              <a:extLst>
                <a:ext uri="{FF2B5EF4-FFF2-40B4-BE49-F238E27FC236}">
                  <a16:creationId xmlns:a16="http://schemas.microsoft.com/office/drawing/2014/main" id="{FE0C54E7-C29D-4F3B-856A-82CBBBD85C4B}"/>
                </a:ext>
              </a:extLst>
            </p:cNvPr>
            <p:cNvSpPr txBox="1"/>
            <p:nvPr/>
          </p:nvSpPr>
          <p:spPr>
            <a:xfrm>
              <a:off x="7479663" y="4939757"/>
              <a:ext cx="624526" cy="3414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217" name="TextBox 216">
              <a:extLst>
                <a:ext uri="{FF2B5EF4-FFF2-40B4-BE49-F238E27FC236}">
                  <a16:creationId xmlns:a16="http://schemas.microsoft.com/office/drawing/2014/main" id="{55DE3B2B-52CF-4FD9-85D2-D5DB78F54068}"/>
                </a:ext>
              </a:extLst>
            </p:cNvPr>
            <p:cNvSpPr txBox="1"/>
            <p:nvPr/>
          </p:nvSpPr>
          <p:spPr>
            <a:xfrm>
              <a:off x="7869580" y="4939757"/>
              <a:ext cx="624526" cy="3414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12</a:t>
              </a:r>
            </a:p>
          </p:txBody>
        </p:sp>
        <p:sp>
          <p:nvSpPr>
            <p:cNvPr id="218" name="TextBox 217">
              <a:extLst>
                <a:ext uri="{FF2B5EF4-FFF2-40B4-BE49-F238E27FC236}">
                  <a16:creationId xmlns:a16="http://schemas.microsoft.com/office/drawing/2014/main" id="{286491A3-3344-4D30-BA4D-CFBE6701DD73}"/>
                </a:ext>
              </a:extLst>
            </p:cNvPr>
            <p:cNvSpPr txBox="1"/>
            <p:nvPr/>
          </p:nvSpPr>
          <p:spPr>
            <a:xfrm>
              <a:off x="8259491" y="4939757"/>
              <a:ext cx="624526" cy="3414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18</a:t>
              </a:r>
            </a:p>
          </p:txBody>
        </p:sp>
        <p:sp>
          <p:nvSpPr>
            <p:cNvPr id="219" name="TextBox 218">
              <a:extLst>
                <a:ext uri="{FF2B5EF4-FFF2-40B4-BE49-F238E27FC236}">
                  <a16:creationId xmlns:a16="http://schemas.microsoft.com/office/drawing/2014/main" id="{DC992DF5-31D2-4C28-BBBD-BC78E808B81A}"/>
                </a:ext>
              </a:extLst>
            </p:cNvPr>
            <p:cNvSpPr txBox="1"/>
            <p:nvPr/>
          </p:nvSpPr>
          <p:spPr>
            <a:xfrm>
              <a:off x="8649402" y="4939757"/>
              <a:ext cx="624526" cy="3414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24</a:t>
              </a:r>
            </a:p>
          </p:txBody>
        </p:sp>
        <p:sp>
          <p:nvSpPr>
            <p:cNvPr id="220" name="TextBox 219">
              <a:extLst>
                <a:ext uri="{FF2B5EF4-FFF2-40B4-BE49-F238E27FC236}">
                  <a16:creationId xmlns:a16="http://schemas.microsoft.com/office/drawing/2014/main" id="{3A9A836F-48F4-479D-A60D-E61E4E8E675E}"/>
                </a:ext>
              </a:extLst>
            </p:cNvPr>
            <p:cNvSpPr txBox="1"/>
            <p:nvPr/>
          </p:nvSpPr>
          <p:spPr>
            <a:xfrm>
              <a:off x="9039318" y="4939757"/>
              <a:ext cx="624526" cy="3414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30</a:t>
              </a:r>
            </a:p>
          </p:txBody>
        </p:sp>
        <p:sp>
          <p:nvSpPr>
            <p:cNvPr id="221" name="TextBox 220">
              <a:extLst>
                <a:ext uri="{FF2B5EF4-FFF2-40B4-BE49-F238E27FC236}">
                  <a16:creationId xmlns:a16="http://schemas.microsoft.com/office/drawing/2014/main" id="{E3DB154D-BFAD-441B-B77B-B1F64B94816B}"/>
                </a:ext>
              </a:extLst>
            </p:cNvPr>
            <p:cNvSpPr txBox="1"/>
            <p:nvPr/>
          </p:nvSpPr>
          <p:spPr>
            <a:xfrm>
              <a:off x="9429236" y="4939757"/>
              <a:ext cx="624526" cy="3414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36</a:t>
              </a:r>
            </a:p>
          </p:txBody>
        </p:sp>
        <p:sp>
          <p:nvSpPr>
            <p:cNvPr id="222" name="TextBox 221">
              <a:extLst>
                <a:ext uri="{FF2B5EF4-FFF2-40B4-BE49-F238E27FC236}">
                  <a16:creationId xmlns:a16="http://schemas.microsoft.com/office/drawing/2014/main" id="{74ECBD35-36A5-46DA-B604-C93E3931BA08}"/>
                </a:ext>
              </a:extLst>
            </p:cNvPr>
            <p:cNvSpPr txBox="1"/>
            <p:nvPr/>
          </p:nvSpPr>
          <p:spPr>
            <a:xfrm>
              <a:off x="9819155" y="4939757"/>
              <a:ext cx="624526" cy="3414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42</a:t>
              </a:r>
            </a:p>
          </p:txBody>
        </p:sp>
        <p:sp>
          <p:nvSpPr>
            <p:cNvPr id="223" name="TextBox 222">
              <a:extLst>
                <a:ext uri="{FF2B5EF4-FFF2-40B4-BE49-F238E27FC236}">
                  <a16:creationId xmlns:a16="http://schemas.microsoft.com/office/drawing/2014/main" id="{7BB16C01-A626-4EB5-B4DC-3A9CE815E2AF}"/>
                </a:ext>
              </a:extLst>
            </p:cNvPr>
            <p:cNvSpPr txBox="1"/>
            <p:nvPr/>
          </p:nvSpPr>
          <p:spPr>
            <a:xfrm>
              <a:off x="10209073" y="4939757"/>
              <a:ext cx="624526" cy="3414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48</a:t>
              </a:r>
            </a:p>
          </p:txBody>
        </p:sp>
        <p:sp>
          <p:nvSpPr>
            <p:cNvPr id="224" name="TextBox 223">
              <a:extLst>
                <a:ext uri="{FF2B5EF4-FFF2-40B4-BE49-F238E27FC236}">
                  <a16:creationId xmlns:a16="http://schemas.microsoft.com/office/drawing/2014/main" id="{A5AB1C47-94F7-4E04-BCBF-F44D770A5070}"/>
                </a:ext>
              </a:extLst>
            </p:cNvPr>
            <p:cNvSpPr txBox="1"/>
            <p:nvPr/>
          </p:nvSpPr>
          <p:spPr>
            <a:xfrm>
              <a:off x="10598991" y="4939757"/>
              <a:ext cx="624526" cy="3414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54</a:t>
              </a:r>
            </a:p>
          </p:txBody>
        </p:sp>
        <p:sp>
          <p:nvSpPr>
            <p:cNvPr id="225" name="TextBox 224">
              <a:extLst>
                <a:ext uri="{FF2B5EF4-FFF2-40B4-BE49-F238E27FC236}">
                  <a16:creationId xmlns:a16="http://schemas.microsoft.com/office/drawing/2014/main" id="{C6BA7AC6-F1B8-4AF1-970B-F54A1F659C29}"/>
                </a:ext>
              </a:extLst>
            </p:cNvPr>
            <p:cNvSpPr txBox="1"/>
            <p:nvPr/>
          </p:nvSpPr>
          <p:spPr>
            <a:xfrm>
              <a:off x="6781997" y="2052394"/>
              <a:ext cx="697665" cy="3414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100</a:t>
              </a:r>
            </a:p>
          </p:txBody>
        </p:sp>
        <p:sp>
          <p:nvSpPr>
            <p:cNvPr id="227" name="TextBox 226">
              <a:extLst>
                <a:ext uri="{FF2B5EF4-FFF2-40B4-BE49-F238E27FC236}">
                  <a16:creationId xmlns:a16="http://schemas.microsoft.com/office/drawing/2014/main" id="{8644A080-8165-4DC5-B7D9-1BA0F811E6F0}"/>
                </a:ext>
              </a:extLst>
            </p:cNvPr>
            <p:cNvSpPr txBox="1"/>
            <p:nvPr/>
          </p:nvSpPr>
          <p:spPr>
            <a:xfrm>
              <a:off x="6781997" y="2581264"/>
              <a:ext cx="513861" cy="3414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</a:t>
              </a:r>
            </a:p>
          </p:txBody>
        </p:sp>
        <p:sp>
          <p:nvSpPr>
            <p:cNvPr id="229" name="TextBox 228">
              <a:extLst>
                <a:ext uri="{FF2B5EF4-FFF2-40B4-BE49-F238E27FC236}">
                  <a16:creationId xmlns:a16="http://schemas.microsoft.com/office/drawing/2014/main" id="{72545927-D804-4D85-9990-45061CD11049}"/>
                </a:ext>
              </a:extLst>
            </p:cNvPr>
            <p:cNvSpPr txBox="1"/>
            <p:nvPr/>
          </p:nvSpPr>
          <p:spPr>
            <a:xfrm>
              <a:off x="6781998" y="3110134"/>
              <a:ext cx="549970" cy="3414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60</a:t>
              </a:r>
            </a:p>
          </p:txBody>
        </p:sp>
        <p:sp>
          <p:nvSpPr>
            <p:cNvPr id="231" name="TextBox 230">
              <a:extLst>
                <a:ext uri="{FF2B5EF4-FFF2-40B4-BE49-F238E27FC236}">
                  <a16:creationId xmlns:a16="http://schemas.microsoft.com/office/drawing/2014/main" id="{501120CB-659C-4631-820E-2119C258C029}"/>
                </a:ext>
              </a:extLst>
            </p:cNvPr>
            <p:cNvSpPr txBox="1"/>
            <p:nvPr/>
          </p:nvSpPr>
          <p:spPr>
            <a:xfrm>
              <a:off x="6781998" y="3639004"/>
              <a:ext cx="548514" cy="3414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40</a:t>
              </a:r>
            </a:p>
          </p:txBody>
        </p:sp>
        <p:sp>
          <p:nvSpPr>
            <p:cNvPr id="233" name="TextBox 232">
              <a:extLst>
                <a:ext uri="{FF2B5EF4-FFF2-40B4-BE49-F238E27FC236}">
                  <a16:creationId xmlns:a16="http://schemas.microsoft.com/office/drawing/2014/main" id="{19BF1BE2-BE75-46BD-AE06-E461BA54C2FE}"/>
                </a:ext>
              </a:extLst>
            </p:cNvPr>
            <p:cNvSpPr txBox="1"/>
            <p:nvPr/>
          </p:nvSpPr>
          <p:spPr>
            <a:xfrm>
              <a:off x="6781997" y="4167874"/>
              <a:ext cx="511608" cy="3414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</a:t>
              </a:r>
            </a:p>
          </p:txBody>
        </p:sp>
        <p:sp>
          <p:nvSpPr>
            <p:cNvPr id="235" name="TextBox 234">
              <a:extLst>
                <a:ext uri="{FF2B5EF4-FFF2-40B4-BE49-F238E27FC236}">
                  <a16:creationId xmlns:a16="http://schemas.microsoft.com/office/drawing/2014/main" id="{40662B18-77B6-4AE5-9BAF-AA07DF350617}"/>
                </a:ext>
              </a:extLst>
            </p:cNvPr>
            <p:cNvSpPr txBox="1"/>
            <p:nvPr/>
          </p:nvSpPr>
          <p:spPr>
            <a:xfrm>
              <a:off x="6781997" y="4696741"/>
              <a:ext cx="535413" cy="3414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</a:p>
          </p:txBody>
        </p:sp>
        <p:sp>
          <p:nvSpPr>
            <p:cNvPr id="236" name="TextBox 235">
              <a:extLst>
                <a:ext uri="{FF2B5EF4-FFF2-40B4-BE49-F238E27FC236}">
                  <a16:creationId xmlns:a16="http://schemas.microsoft.com/office/drawing/2014/main" id="{7E7A0CEC-732F-4ED7-90C5-336FFF3EA5AC}"/>
                </a:ext>
              </a:extLst>
            </p:cNvPr>
            <p:cNvSpPr txBox="1"/>
            <p:nvPr/>
          </p:nvSpPr>
          <p:spPr>
            <a:xfrm>
              <a:off x="8416700" y="3402566"/>
              <a:ext cx="1374411" cy="580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Neratinib</a:t>
              </a:r>
              <a:br>
                <a:rPr lang="en-US" sz="14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14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Placebo</a:t>
              </a:r>
            </a:p>
          </p:txBody>
        </p:sp>
        <p:cxnSp>
          <p:nvCxnSpPr>
            <p:cNvPr id="237" name="Straight Connector 236">
              <a:extLst>
                <a:ext uri="{FF2B5EF4-FFF2-40B4-BE49-F238E27FC236}">
                  <a16:creationId xmlns:a16="http://schemas.microsoft.com/office/drawing/2014/main" id="{AB1F4093-2765-4217-9A2E-7CCCED580FB3}"/>
                </a:ext>
              </a:extLst>
            </p:cNvPr>
            <p:cNvCxnSpPr/>
            <p:nvPr/>
          </p:nvCxnSpPr>
          <p:spPr bwMode="auto">
            <a:xfrm flipH="1">
              <a:off x="8106447" y="3586063"/>
              <a:ext cx="344379" cy="0"/>
            </a:xfrm>
            <a:prstGeom prst="line">
              <a:avLst/>
            </a:prstGeom>
            <a:noFill/>
            <a:ln w="28575" cap="flat" cmpd="sng" algn="ctr">
              <a:solidFill>
                <a:srgbClr val="B7265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8" name="Straight Connector 237">
              <a:extLst>
                <a:ext uri="{FF2B5EF4-FFF2-40B4-BE49-F238E27FC236}">
                  <a16:creationId xmlns:a16="http://schemas.microsoft.com/office/drawing/2014/main" id="{E9920797-73C2-41A9-A2BD-D441FE101C39}"/>
                </a:ext>
              </a:extLst>
            </p:cNvPr>
            <p:cNvCxnSpPr/>
            <p:nvPr/>
          </p:nvCxnSpPr>
          <p:spPr bwMode="auto">
            <a:xfrm flipH="1">
              <a:off x="8106447" y="3841100"/>
              <a:ext cx="344379" cy="0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39" name="TextBox 238">
              <a:extLst>
                <a:ext uri="{FF2B5EF4-FFF2-40B4-BE49-F238E27FC236}">
                  <a16:creationId xmlns:a16="http://schemas.microsoft.com/office/drawing/2014/main" id="{4E8E55D7-DF9F-4736-B593-095742D07032}"/>
                </a:ext>
              </a:extLst>
            </p:cNvPr>
            <p:cNvSpPr txBox="1"/>
            <p:nvPr/>
          </p:nvSpPr>
          <p:spPr>
            <a:xfrm>
              <a:off x="7948521" y="1943741"/>
              <a:ext cx="874584" cy="3414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B7265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97.5%</a:t>
              </a:r>
            </a:p>
          </p:txBody>
        </p:sp>
        <p:sp>
          <p:nvSpPr>
            <p:cNvPr id="240" name="TextBox 239">
              <a:extLst>
                <a:ext uri="{FF2B5EF4-FFF2-40B4-BE49-F238E27FC236}">
                  <a16:creationId xmlns:a16="http://schemas.microsoft.com/office/drawing/2014/main" id="{33098BD3-8524-4805-916E-B9B1E1FB5FC4}"/>
                </a:ext>
              </a:extLst>
            </p:cNvPr>
            <p:cNvSpPr txBox="1"/>
            <p:nvPr/>
          </p:nvSpPr>
          <p:spPr>
            <a:xfrm>
              <a:off x="7942329" y="2394721"/>
              <a:ext cx="874584" cy="3414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94.7%</a:t>
              </a:r>
            </a:p>
          </p:txBody>
        </p:sp>
        <p:sp>
          <p:nvSpPr>
            <p:cNvPr id="241" name="TextBox 240">
              <a:extLst>
                <a:ext uri="{FF2B5EF4-FFF2-40B4-BE49-F238E27FC236}">
                  <a16:creationId xmlns:a16="http://schemas.microsoft.com/office/drawing/2014/main" id="{8B39FDBA-79F7-4E03-9E68-098E5220435E}"/>
                </a:ext>
              </a:extLst>
            </p:cNvPr>
            <p:cNvSpPr txBox="1"/>
            <p:nvPr/>
          </p:nvSpPr>
          <p:spPr>
            <a:xfrm>
              <a:off x="8792407" y="2015275"/>
              <a:ext cx="874584" cy="3414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B7265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92.8%</a:t>
              </a:r>
            </a:p>
          </p:txBody>
        </p:sp>
        <p:sp>
          <p:nvSpPr>
            <p:cNvPr id="242" name="TextBox 241">
              <a:extLst>
                <a:ext uri="{FF2B5EF4-FFF2-40B4-BE49-F238E27FC236}">
                  <a16:creationId xmlns:a16="http://schemas.microsoft.com/office/drawing/2014/main" id="{67E33CED-7730-4E26-BD3D-D2ABC7C9575A}"/>
                </a:ext>
              </a:extLst>
            </p:cNvPr>
            <p:cNvSpPr txBox="1"/>
            <p:nvPr/>
          </p:nvSpPr>
          <p:spPr>
            <a:xfrm>
              <a:off x="8814124" y="2456926"/>
              <a:ext cx="874584" cy="3414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91.8%</a:t>
              </a:r>
            </a:p>
          </p:txBody>
        </p:sp>
        <p:sp>
          <p:nvSpPr>
            <p:cNvPr id="243" name="TextBox 242">
              <a:extLst>
                <a:ext uri="{FF2B5EF4-FFF2-40B4-BE49-F238E27FC236}">
                  <a16:creationId xmlns:a16="http://schemas.microsoft.com/office/drawing/2014/main" id="{6010F036-11A8-4DB2-B0A7-DAC6895C2EA4}"/>
                </a:ext>
              </a:extLst>
            </p:cNvPr>
            <p:cNvSpPr txBox="1"/>
            <p:nvPr/>
          </p:nvSpPr>
          <p:spPr>
            <a:xfrm>
              <a:off x="9599076" y="2058820"/>
              <a:ext cx="874584" cy="3414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B7265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90.8%</a:t>
              </a:r>
            </a:p>
          </p:txBody>
        </p:sp>
        <p:sp>
          <p:nvSpPr>
            <p:cNvPr id="244" name="TextBox 243">
              <a:extLst>
                <a:ext uri="{FF2B5EF4-FFF2-40B4-BE49-F238E27FC236}">
                  <a16:creationId xmlns:a16="http://schemas.microsoft.com/office/drawing/2014/main" id="{15C76D16-935F-4D34-812D-ECE90851CA42}"/>
                </a:ext>
              </a:extLst>
            </p:cNvPr>
            <p:cNvSpPr txBox="1"/>
            <p:nvPr/>
          </p:nvSpPr>
          <p:spPr>
            <a:xfrm>
              <a:off x="9611485" y="2500469"/>
              <a:ext cx="874584" cy="3414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90.4%</a:t>
              </a:r>
            </a:p>
          </p:txBody>
        </p:sp>
        <p:sp>
          <p:nvSpPr>
            <p:cNvPr id="245" name="TextBox 244">
              <a:extLst>
                <a:ext uri="{FF2B5EF4-FFF2-40B4-BE49-F238E27FC236}">
                  <a16:creationId xmlns:a16="http://schemas.microsoft.com/office/drawing/2014/main" id="{124F6970-A96C-4C60-9C02-7FFE76692765}"/>
                </a:ext>
              </a:extLst>
            </p:cNvPr>
            <p:cNvSpPr txBox="1"/>
            <p:nvPr/>
          </p:nvSpPr>
          <p:spPr>
            <a:xfrm>
              <a:off x="10396405" y="2559563"/>
              <a:ext cx="874584" cy="3414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89.3%</a:t>
              </a:r>
            </a:p>
          </p:txBody>
        </p:sp>
        <p:sp>
          <p:nvSpPr>
            <p:cNvPr id="246" name="TextBox 245">
              <a:extLst>
                <a:ext uri="{FF2B5EF4-FFF2-40B4-BE49-F238E27FC236}">
                  <a16:creationId xmlns:a16="http://schemas.microsoft.com/office/drawing/2014/main" id="{A19C2638-722C-47CA-8E76-6469034C75E2}"/>
                </a:ext>
              </a:extLst>
            </p:cNvPr>
            <p:cNvSpPr txBox="1"/>
            <p:nvPr/>
          </p:nvSpPr>
          <p:spPr>
            <a:xfrm>
              <a:off x="10390215" y="2086811"/>
              <a:ext cx="874584" cy="3414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B7265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89.9%</a:t>
              </a:r>
            </a:p>
          </p:txBody>
        </p:sp>
        <p:sp>
          <p:nvSpPr>
            <p:cNvPr id="247" name="TextBox 246">
              <a:extLst>
                <a:ext uri="{FF2B5EF4-FFF2-40B4-BE49-F238E27FC236}">
                  <a16:creationId xmlns:a16="http://schemas.microsoft.com/office/drawing/2014/main" id="{EC45D92F-4343-4E72-86C9-21CEF4D3E785}"/>
                </a:ext>
              </a:extLst>
            </p:cNvPr>
            <p:cNvSpPr txBox="1"/>
            <p:nvPr/>
          </p:nvSpPr>
          <p:spPr>
            <a:xfrm>
              <a:off x="11283560" y="2211224"/>
              <a:ext cx="874584" cy="3414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B7265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88.9%</a:t>
              </a:r>
            </a:p>
          </p:txBody>
        </p:sp>
        <p:sp>
          <p:nvSpPr>
            <p:cNvPr id="248" name="TextBox 247">
              <a:extLst>
                <a:ext uri="{FF2B5EF4-FFF2-40B4-BE49-F238E27FC236}">
                  <a16:creationId xmlns:a16="http://schemas.microsoft.com/office/drawing/2014/main" id="{41EE4A01-606C-4361-928C-85C798CD95E1}"/>
                </a:ext>
              </a:extLst>
            </p:cNvPr>
            <p:cNvSpPr txBox="1"/>
            <p:nvPr/>
          </p:nvSpPr>
          <p:spPr>
            <a:xfrm>
              <a:off x="11295968" y="2522245"/>
              <a:ext cx="874584" cy="3414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88.8%</a:t>
              </a:r>
            </a:p>
          </p:txBody>
        </p:sp>
        <p:sp>
          <p:nvSpPr>
            <p:cNvPr id="252" name="Freeform: Shape 251">
              <a:extLst>
                <a:ext uri="{FF2B5EF4-FFF2-40B4-BE49-F238E27FC236}">
                  <a16:creationId xmlns:a16="http://schemas.microsoft.com/office/drawing/2014/main" id="{617B1074-808E-42F9-BE55-A4DE5AAD44E2}"/>
                </a:ext>
              </a:extLst>
            </p:cNvPr>
            <p:cNvSpPr/>
            <p:nvPr/>
          </p:nvSpPr>
          <p:spPr bwMode="auto">
            <a:xfrm>
              <a:off x="7419868" y="2263775"/>
              <a:ext cx="3423684" cy="254000"/>
            </a:xfrm>
            <a:custGeom>
              <a:avLst/>
              <a:gdLst>
                <a:gd name="connsiteX0" fmla="*/ 3432175 w 3432175"/>
                <a:gd name="connsiteY0" fmla="*/ 254000 h 254000"/>
                <a:gd name="connsiteX1" fmla="*/ 3330575 w 3432175"/>
                <a:gd name="connsiteY1" fmla="*/ 254000 h 254000"/>
                <a:gd name="connsiteX2" fmla="*/ 3330575 w 3432175"/>
                <a:gd name="connsiteY2" fmla="*/ 238125 h 254000"/>
                <a:gd name="connsiteX3" fmla="*/ 3209925 w 3432175"/>
                <a:gd name="connsiteY3" fmla="*/ 238125 h 254000"/>
                <a:gd name="connsiteX4" fmla="*/ 3206750 w 3432175"/>
                <a:gd name="connsiteY4" fmla="*/ 234950 h 254000"/>
                <a:gd name="connsiteX5" fmla="*/ 2701925 w 3432175"/>
                <a:gd name="connsiteY5" fmla="*/ 234950 h 254000"/>
                <a:gd name="connsiteX6" fmla="*/ 2701925 w 3432175"/>
                <a:gd name="connsiteY6" fmla="*/ 209550 h 254000"/>
                <a:gd name="connsiteX7" fmla="*/ 2000250 w 3432175"/>
                <a:gd name="connsiteY7" fmla="*/ 209550 h 254000"/>
                <a:gd name="connsiteX8" fmla="*/ 2000250 w 3432175"/>
                <a:gd name="connsiteY8" fmla="*/ 196850 h 254000"/>
                <a:gd name="connsiteX9" fmla="*/ 1577975 w 3432175"/>
                <a:gd name="connsiteY9" fmla="*/ 196850 h 254000"/>
                <a:gd name="connsiteX10" fmla="*/ 1571625 w 3432175"/>
                <a:gd name="connsiteY10" fmla="*/ 196850 h 254000"/>
                <a:gd name="connsiteX11" fmla="*/ 1508125 w 3432175"/>
                <a:gd name="connsiteY11" fmla="*/ 196850 h 254000"/>
                <a:gd name="connsiteX12" fmla="*/ 1508125 w 3432175"/>
                <a:gd name="connsiteY12" fmla="*/ 174625 h 254000"/>
                <a:gd name="connsiteX13" fmla="*/ 1371600 w 3432175"/>
                <a:gd name="connsiteY13" fmla="*/ 174625 h 254000"/>
                <a:gd name="connsiteX14" fmla="*/ 1336675 w 3432175"/>
                <a:gd name="connsiteY14" fmla="*/ 174625 h 254000"/>
                <a:gd name="connsiteX15" fmla="*/ 1336675 w 3432175"/>
                <a:gd name="connsiteY15" fmla="*/ 158750 h 254000"/>
                <a:gd name="connsiteX16" fmla="*/ 1108075 w 3432175"/>
                <a:gd name="connsiteY16" fmla="*/ 158750 h 254000"/>
                <a:gd name="connsiteX17" fmla="*/ 1101725 w 3432175"/>
                <a:gd name="connsiteY17" fmla="*/ 152400 h 254000"/>
                <a:gd name="connsiteX18" fmla="*/ 993775 w 3432175"/>
                <a:gd name="connsiteY18" fmla="*/ 152400 h 254000"/>
                <a:gd name="connsiteX19" fmla="*/ 993775 w 3432175"/>
                <a:gd name="connsiteY19" fmla="*/ 136525 h 254000"/>
                <a:gd name="connsiteX20" fmla="*/ 869950 w 3432175"/>
                <a:gd name="connsiteY20" fmla="*/ 136525 h 254000"/>
                <a:gd name="connsiteX21" fmla="*/ 869950 w 3432175"/>
                <a:gd name="connsiteY21" fmla="*/ 136525 h 254000"/>
                <a:gd name="connsiteX22" fmla="*/ 869950 w 3432175"/>
                <a:gd name="connsiteY22" fmla="*/ 117475 h 254000"/>
                <a:gd name="connsiteX23" fmla="*/ 730250 w 3432175"/>
                <a:gd name="connsiteY23" fmla="*/ 117475 h 254000"/>
                <a:gd name="connsiteX24" fmla="*/ 730250 w 3432175"/>
                <a:gd name="connsiteY24" fmla="*/ 95250 h 254000"/>
                <a:gd name="connsiteX25" fmla="*/ 644525 w 3432175"/>
                <a:gd name="connsiteY25" fmla="*/ 95250 h 254000"/>
                <a:gd name="connsiteX26" fmla="*/ 644525 w 3432175"/>
                <a:gd name="connsiteY26" fmla="*/ 79375 h 254000"/>
                <a:gd name="connsiteX27" fmla="*/ 606425 w 3432175"/>
                <a:gd name="connsiteY27" fmla="*/ 79375 h 254000"/>
                <a:gd name="connsiteX28" fmla="*/ 606425 w 3432175"/>
                <a:gd name="connsiteY28" fmla="*/ 66675 h 254000"/>
                <a:gd name="connsiteX29" fmla="*/ 511175 w 3432175"/>
                <a:gd name="connsiteY29" fmla="*/ 66675 h 254000"/>
                <a:gd name="connsiteX30" fmla="*/ 419100 w 3432175"/>
                <a:gd name="connsiteY30" fmla="*/ 66675 h 254000"/>
                <a:gd name="connsiteX31" fmla="*/ 419100 w 3432175"/>
                <a:gd name="connsiteY31" fmla="*/ 66675 h 254000"/>
                <a:gd name="connsiteX32" fmla="*/ 327025 w 3432175"/>
                <a:gd name="connsiteY32" fmla="*/ 66675 h 254000"/>
                <a:gd name="connsiteX33" fmla="*/ 327025 w 3432175"/>
                <a:gd name="connsiteY33" fmla="*/ 28575 h 254000"/>
                <a:gd name="connsiteX34" fmla="*/ 260350 w 3432175"/>
                <a:gd name="connsiteY34" fmla="*/ 28575 h 254000"/>
                <a:gd name="connsiteX35" fmla="*/ 260350 w 3432175"/>
                <a:gd name="connsiteY35" fmla="*/ 9525 h 254000"/>
                <a:gd name="connsiteX36" fmla="*/ 184150 w 3432175"/>
                <a:gd name="connsiteY36" fmla="*/ 9525 h 254000"/>
                <a:gd name="connsiteX37" fmla="*/ 174625 w 3432175"/>
                <a:gd name="connsiteY37" fmla="*/ 0 h 254000"/>
                <a:gd name="connsiteX38" fmla="*/ 0 w 3432175"/>
                <a:gd name="connsiteY38" fmla="*/ 0 h 254000"/>
                <a:gd name="connsiteX0" fmla="*/ 3432175 w 3432175"/>
                <a:gd name="connsiteY0" fmla="*/ 254000 h 254000"/>
                <a:gd name="connsiteX1" fmla="*/ 3330575 w 3432175"/>
                <a:gd name="connsiteY1" fmla="*/ 254000 h 254000"/>
                <a:gd name="connsiteX2" fmla="*/ 3330575 w 3432175"/>
                <a:gd name="connsiteY2" fmla="*/ 238125 h 254000"/>
                <a:gd name="connsiteX3" fmla="*/ 3209925 w 3432175"/>
                <a:gd name="connsiteY3" fmla="*/ 238125 h 254000"/>
                <a:gd name="connsiteX4" fmla="*/ 3206750 w 3432175"/>
                <a:gd name="connsiteY4" fmla="*/ 234950 h 254000"/>
                <a:gd name="connsiteX5" fmla="*/ 2701925 w 3432175"/>
                <a:gd name="connsiteY5" fmla="*/ 234950 h 254000"/>
                <a:gd name="connsiteX6" fmla="*/ 2701925 w 3432175"/>
                <a:gd name="connsiteY6" fmla="*/ 209550 h 254000"/>
                <a:gd name="connsiteX7" fmla="*/ 2000250 w 3432175"/>
                <a:gd name="connsiteY7" fmla="*/ 209550 h 254000"/>
                <a:gd name="connsiteX8" fmla="*/ 2000250 w 3432175"/>
                <a:gd name="connsiteY8" fmla="*/ 196850 h 254000"/>
                <a:gd name="connsiteX9" fmla="*/ 1577975 w 3432175"/>
                <a:gd name="connsiteY9" fmla="*/ 196850 h 254000"/>
                <a:gd name="connsiteX10" fmla="*/ 1571625 w 3432175"/>
                <a:gd name="connsiteY10" fmla="*/ 196850 h 254000"/>
                <a:gd name="connsiteX11" fmla="*/ 1508125 w 3432175"/>
                <a:gd name="connsiteY11" fmla="*/ 196850 h 254000"/>
                <a:gd name="connsiteX12" fmla="*/ 1508125 w 3432175"/>
                <a:gd name="connsiteY12" fmla="*/ 174625 h 254000"/>
                <a:gd name="connsiteX13" fmla="*/ 1371600 w 3432175"/>
                <a:gd name="connsiteY13" fmla="*/ 174625 h 254000"/>
                <a:gd name="connsiteX14" fmla="*/ 1336675 w 3432175"/>
                <a:gd name="connsiteY14" fmla="*/ 174625 h 254000"/>
                <a:gd name="connsiteX15" fmla="*/ 1336675 w 3432175"/>
                <a:gd name="connsiteY15" fmla="*/ 158750 h 254000"/>
                <a:gd name="connsiteX16" fmla="*/ 1108075 w 3432175"/>
                <a:gd name="connsiteY16" fmla="*/ 158750 h 254000"/>
                <a:gd name="connsiteX17" fmla="*/ 1101725 w 3432175"/>
                <a:gd name="connsiteY17" fmla="*/ 152400 h 254000"/>
                <a:gd name="connsiteX18" fmla="*/ 993775 w 3432175"/>
                <a:gd name="connsiteY18" fmla="*/ 152400 h 254000"/>
                <a:gd name="connsiteX19" fmla="*/ 993775 w 3432175"/>
                <a:gd name="connsiteY19" fmla="*/ 136525 h 254000"/>
                <a:gd name="connsiteX20" fmla="*/ 869950 w 3432175"/>
                <a:gd name="connsiteY20" fmla="*/ 136525 h 254000"/>
                <a:gd name="connsiteX21" fmla="*/ 869950 w 3432175"/>
                <a:gd name="connsiteY21" fmla="*/ 136525 h 254000"/>
                <a:gd name="connsiteX22" fmla="*/ 869950 w 3432175"/>
                <a:gd name="connsiteY22" fmla="*/ 117475 h 254000"/>
                <a:gd name="connsiteX23" fmla="*/ 730250 w 3432175"/>
                <a:gd name="connsiteY23" fmla="*/ 117475 h 254000"/>
                <a:gd name="connsiteX24" fmla="*/ 730250 w 3432175"/>
                <a:gd name="connsiteY24" fmla="*/ 95250 h 254000"/>
                <a:gd name="connsiteX25" fmla="*/ 644525 w 3432175"/>
                <a:gd name="connsiteY25" fmla="*/ 95250 h 254000"/>
                <a:gd name="connsiteX26" fmla="*/ 644525 w 3432175"/>
                <a:gd name="connsiteY26" fmla="*/ 79375 h 254000"/>
                <a:gd name="connsiteX27" fmla="*/ 606425 w 3432175"/>
                <a:gd name="connsiteY27" fmla="*/ 79375 h 254000"/>
                <a:gd name="connsiteX28" fmla="*/ 606425 w 3432175"/>
                <a:gd name="connsiteY28" fmla="*/ 66675 h 254000"/>
                <a:gd name="connsiteX29" fmla="*/ 511175 w 3432175"/>
                <a:gd name="connsiteY29" fmla="*/ 66675 h 254000"/>
                <a:gd name="connsiteX30" fmla="*/ 419100 w 3432175"/>
                <a:gd name="connsiteY30" fmla="*/ 66675 h 254000"/>
                <a:gd name="connsiteX31" fmla="*/ 419100 w 3432175"/>
                <a:gd name="connsiteY31" fmla="*/ 66675 h 254000"/>
                <a:gd name="connsiteX32" fmla="*/ 327025 w 3432175"/>
                <a:gd name="connsiteY32" fmla="*/ 38100 h 254000"/>
                <a:gd name="connsiteX33" fmla="*/ 327025 w 3432175"/>
                <a:gd name="connsiteY33" fmla="*/ 28575 h 254000"/>
                <a:gd name="connsiteX34" fmla="*/ 260350 w 3432175"/>
                <a:gd name="connsiteY34" fmla="*/ 28575 h 254000"/>
                <a:gd name="connsiteX35" fmla="*/ 260350 w 3432175"/>
                <a:gd name="connsiteY35" fmla="*/ 9525 h 254000"/>
                <a:gd name="connsiteX36" fmla="*/ 184150 w 3432175"/>
                <a:gd name="connsiteY36" fmla="*/ 9525 h 254000"/>
                <a:gd name="connsiteX37" fmla="*/ 174625 w 3432175"/>
                <a:gd name="connsiteY37" fmla="*/ 0 h 254000"/>
                <a:gd name="connsiteX38" fmla="*/ 0 w 3432175"/>
                <a:gd name="connsiteY38" fmla="*/ 0 h 254000"/>
                <a:gd name="connsiteX0" fmla="*/ 3432175 w 3432175"/>
                <a:gd name="connsiteY0" fmla="*/ 254000 h 254000"/>
                <a:gd name="connsiteX1" fmla="*/ 3330575 w 3432175"/>
                <a:gd name="connsiteY1" fmla="*/ 254000 h 254000"/>
                <a:gd name="connsiteX2" fmla="*/ 3330575 w 3432175"/>
                <a:gd name="connsiteY2" fmla="*/ 238125 h 254000"/>
                <a:gd name="connsiteX3" fmla="*/ 3209925 w 3432175"/>
                <a:gd name="connsiteY3" fmla="*/ 238125 h 254000"/>
                <a:gd name="connsiteX4" fmla="*/ 3206750 w 3432175"/>
                <a:gd name="connsiteY4" fmla="*/ 234950 h 254000"/>
                <a:gd name="connsiteX5" fmla="*/ 2701925 w 3432175"/>
                <a:gd name="connsiteY5" fmla="*/ 234950 h 254000"/>
                <a:gd name="connsiteX6" fmla="*/ 2701925 w 3432175"/>
                <a:gd name="connsiteY6" fmla="*/ 209550 h 254000"/>
                <a:gd name="connsiteX7" fmla="*/ 2000250 w 3432175"/>
                <a:gd name="connsiteY7" fmla="*/ 209550 h 254000"/>
                <a:gd name="connsiteX8" fmla="*/ 2000250 w 3432175"/>
                <a:gd name="connsiteY8" fmla="*/ 196850 h 254000"/>
                <a:gd name="connsiteX9" fmla="*/ 1577975 w 3432175"/>
                <a:gd name="connsiteY9" fmla="*/ 196850 h 254000"/>
                <a:gd name="connsiteX10" fmla="*/ 1571625 w 3432175"/>
                <a:gd name="connsiteY10" fmla="*/ 196850 h 254000"/>
                <a:gd name="connsiteX11" fmla="*/ 1508125 w 3432175"/>
                <a:gd name="connsiteY11" fmla="*/ 196850 h 254000"/>
                <a:gd name="connsiteX12" fmla="*/ 1508125 w 3432175"/>
                <a:gd name="connsiteY12" fmla="*/ 174625 h 254000"/>
                <a:gd name="connsiteX13" fmla="*/ 1371600 w 3432175"/>
                <a:gd name="connsiteY13" fmla="*/ 174625 h 254000"/>
                <a:gd name="connsiteX14" fmla="*/ 1336675 w 3432175"/>
                <a:gd name="connsiteY14" fmla="*/ 174625 h 254000"/>
                <a:gd name="connsiteX15" fmla="*/ 1336675 w 3432175"/>
                <a:gd name="connsiteY15" fmla="*/ 158750 h 254000"/>
                <a:gd name="connsiteX16" fmla="*/ 1108075 w 3432175"/>
                <a:gd name="connsiteY16" fmla="*/ 158750 h 254000"/>
                <a:gd name="connsiteX17" fmla="*/ 1101725 w 3432175"/>
                <a:gd name="connsiteY17" fmla="*/ 152400 h 254000"/>
                <a:gd name="connsiteX18" fmla="*/ 993775 w 3432175"/>
                <a:gd name="connsiteY18" fmla="*/ 152400 h 254000"/>
                <a:gd name="connsiteX19" fmla="*/ 993775 w 3432175"/>
                <a:gd name="connsiteY19" fmla="*/ 136525 h 254000"/>
                <a:gd name="connsiteX20" fmla="*/ 869950 w 3432175"/>
                <a:gd name="connsiteY20" fmla="*/ 136525 h 254000"/>
                <a:gd name="connsiteX21" fmla="*/ 869950 w 3432175"/>
                <a:gd name="connsiteY21" fmla="*/ 136525 h 254000"/>
                <a:gd name="connsiteX22" fmla="*/ 869950 w 3432175"/>
                <a:gd name="connsiteY22" fmla="*/ 117475 h 254000"/>
                <a:gd name="connsiteX23" fmla="*/ 730250 w 3432175"/>
                <a:gd name="connsiteY23" fmla="*/ 117475 h 254000"/>
                <a:gd name="connsiteX24" fmla="*/ 730250 w 3432175"/>
                <a:gd name="connsiteY24" fmla="*/ 95250 h 254000"/>
                <a:gd name="connsiteX25" fmla="*/ 644525 w 3432175"/>
                <a:gd name="connsiteY25" fmla="*/ 95250 h 254000"/>
                <a:gd name="connsiteX26" fmla="*/ 644525 w 3432175"/>
                <a:gd name="connsiteY26" fmla="*/ 79375 h 254000"/>
                <a:gd name="connsiteX27" fmla="*/ 606425 w 3432175"/>
                <a:gd name="connsiteY27" fmla="*/ 79375 h 254000"/>
                <a:gd name="connsiteX28" fmla="*/ 606425 w 3432175"/>
                <a:gd name="connsiteY28" fmla="*/ 66675 h 254000"/>
                <a:gd name="connsiteX29" fmla="*/ 511175 w 3432175"/>
                <a:gd name="connsiteY29" fmla="*/ 66675 h 254000"/>
                <a:gd name="connsiteX30" fmla="*/ 419100 w 3432175"/>
                <a:gd name="connsiteY30" fmla="*/ 66675 h 254000"/>
                <a:gd name="connsiteX31" fmla="*/ 425450 w 3432175"/>
                <a:gd name="connsiteY31" fmla="*/ 41275 h 254000"/>
                <a:gd name="connsiteX32" fmla="*/ 327025 w 3432175"/>
                <a:gd name="connsiteY32" fmla="*/ 38100 h 254000"/>
                <a:gd name="connsiteX33" fmla="*/ 327025 w 3432175"/>
                <a:gd name="connsiteY33" fmla="*/ 28575 h 254000"/>
                <a:gd name="connsiteX34" fmla="*/ 260350 w 3432175"/>
                <a:gd name="connsiteY34" fmla="*/ 28575 h 254000"/>
                <a:gd name="connsiteX35" fmla="*/ 260350 w 3432175"/>
                <a:gd name="connsiteY35" fmla="*/ 9525 h 254000"/>
                <a:gd name="connsiteX36" fmla="*/ 184150 w 3432175"/>
                <a:gd name="connsiteY36" fmla="*/ 9525 h 254000"/>
                <a:gd name="connsiteX37" fmla="*/ 174625 w 3432175"/>
                <a:gd name="connsiteY37" fmla="*/ 0 h 254000"/>
                <a:gd name="connsiteX38" fmla="*/ 0 w 3432175"/>
                <a:gd name="connsiteY38" fmla="*/ 0 h 254000"/>
                <a:gd name="connsiteX0" fmla="*/ 3432175 w 3432175"/>
                <a:gd name="connsiteY0" fmla="*/ 254000 h 254000"/>
                <a:gd name="connsiteX1" fmla="*/ 3330575 w 3432175"/>
                <a:gd name="connsiteY1" fmla="*/ 254000 h 254000"/>
                <a:gd name="connsiteX2" fmla="*/ 3330575 w 3432175"/>
                <a:gd name="connsiteY2" fmla="*/ 238125 h 254000"/>
                <a:gd name="connsiteX3" fmla="*/ 3209925 w 3432175"/>
                <a:gd name="connsiteY3" fmla="*/ 238125 h 254000"/>
                <a:gd name="connsiteX4" fmla="*/ 3206750 w 3432175"/>
                <a:gd name="connsiteY4" fmla="*/ 234950 h 254000"/>
                <a:gd name="connsiteX5" fmla="*/ 2701925 w 3432175"/>
                <a:gd name="connsiteY5" fmla="*/ 234950 h 254000"/>
                <a:gd name="connsiteX6" fmla="*/ 2701925 w 3432175"/>
                <a:gd name="connsiteY6" fmla="*/ 209550 h 254000"/>
                <a:gd name="connsiteX7" fmla="*/ 2000250 w 3432175"/>
                <a:gd name="connsiteY7" fmla="*/ 209550 h 254000"/>
                <a:gd name="connsiteX8" fmla="*/ 2000250 w 3432175"/>
                <a:gd name="connsiteY8" fmla="*/ 196850 h 254000"/>
                <a:gd name="connsiteX9" fmla="*/ 1577975 w 3432175"/>
                <a:gd name="connsiteY9" fmla="*/ 196850 h 254000"/>
                <a:gd name="connsiteX10" fmla="*/ 1571625 w 3432175"/>
                <a:gd name="connsiteY10" fmla="*/ 196850 h 254000"/>
                <a:gd name="connsiteX11" fmla="*/ 1508125 w 3432175"/>
                <a:gd name="connsiteY11" fmla="*/ 196850 h 254000"/>
                <a:gd name="connsiteX12" fmla="*/ 1508125 w 3432175"/>
                <a:gd name="connsiteY12" fmla="*/ 174625 h 254000"/>
                <a:gd name="connsiteX13" fmla="*/ 1371600 w 3432175"/>
                <a:gd name="connsiteY13" fmla="*/ 174625 h 254000"/>
                <a:gd name="connsiteX14" fmla="*/ 1336675 w 3432175"/>
                <a:gd name="connsiteY14" fmla="*/ 174625 h 254000"/>
                <a:gd name="connsiteX15" fmla="*/ 1336675 w 3432175"/>
                <a:gd name="connsiteY15" fmla="*/ 158750 h 254000"/>
                <a:gd name="connsiteX16" fmla="*/ 1108075 w 3432175"/>
                <a:gd name="connsiteY16" fmla="*/ 158750 h 254000"/>
                <a:gd name="connsiteX17" fmla="*/ 1101725 w 3432175"/>
                <a:gd name="connsiteY17" fmla="*/ 152400 h 254000"/>
                <a:gd name="connsiteX18" fmla="*/ 993775 w 3432175"/>
                <a:gd name="connsiteY18" fmla="*/ 152400 h 254000"/>
                <a:gd name="connsiteX19" fmla="*/ 993775 w 3432175"/>
                <a:gd name="connsiteY19" fmla="*/ 136525 h 254000"/>
                <a:gd name="connsiteX20" fmla="*/ 869950 w 3432175"/>
                <a:gd name="connsiteY20" fmla="*/ 136525 h 254000"/>
                <a:gd name="connsiteX21" fmla="*/ 869950 w 3432175"/>
                <a:gd name="connsiteY21" fmla="*/ 136525 h 254000"/>
                <a:gd name="connsiteX22" fmla="*/ 869950 w 3432175"/>
                <a:gd name="connsiteY22" fmla="*/ 117475 h 254000"/>
                <a:gd name="connsiteX23" fmla="*/ 730250 w 3432175"/>
                <a:gd name="connsiteY23" fmla="*/ 117475 h 254000"/>
                <a:gd name="connsiteX24" fmla="*/ 730250 w 3432175"/>
                <a:gd name="connsiteY24" fmla="*/ 95250 h 254000"/>
                <a:gd name="connsiteX25" fmla="*/ 644525 w 3432175"/>
                <a:gd name="connsiteY25" fmla="*/ 95250 h 254000"/>
                <a:gd name="connsiteX26" fmla="*/ 644525 w 3432175"/>
                <a:gd name="connsiteY26" fmla="*/ 79375 h 254000"/>
                <a:gd name="connsiteX27" fmla="*/ 606425 w 3432175"/>
                <a:gd name="connsiteY27" fmla="*/ 79375 h 254000"/>
                <a:gd name="connsiteX28" fmla="*/ 606425 w 3432175"/>
                <a:gd name="connsiteY28" fmla="*/ 66675 h 254000"/>
                <a:gd name="connsiteX29" fmla="*/ 511175 w 3432175"/>
                <a:gd name="connsiteY29" fmla="*/ 66675 h 254000"/>
                <a:gd name="connsiteX30" fmla="*/ 419100 w 3432175"/>
                <a:gd name="connsiteY30" fmla="*/ 66675 h 254000"/>
                <a:gd name="connsiteX31" fmla="*/ 425450 w 3432175"/>
                <a:gd name="connsiteY31" fmla="*/ 41275 h 254000"/>
                <a:gd name="connsiteX32" fmla="*/ 327025 w 3432175"/>
                <a:gd name="connsiteY32" fmla="*/ 38100 h 254000"/>
                <a:gd name="connsiteX33" fmla="*/ 327025 w 3432175"/>
                <a:gd name="connsiteY33" fmla="*/ 28575 h 254000"/>
                <a:gd name="connsiteX34" fmla="*/ 260350 w 3432175"/>
                <a:gd name="connsiteY34" fmla="*/ 28575 h 254000"/>
                <a:gd name="connsiteX35" fmla="*/ 260350 w 3432175"/>
                <a:gd name="connsiteY35" fmla="*/ 9525 h 254000"/>
                <a:gd name="connsiteX36" fmla="*/ 184150 w 3432175"/>
                <a:gd name="connsiteY36" fmla="*/ 9525 h 254000"/>
                <a:gd name="connsiteX37" fmla="*/ 174625 w 3432175"/>
                <a:gd name="connsiteY37" fmla="*/ 0 h 254000"/>
                <a:gd name="connsiteX38" fmla="*/ 0 w 3432175"/>
                <a:gd name="connsiteY38" fmla="*/ 0 h 25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3432175" h="254000">
                  <a:moveTo>
                    <a:pt x="3432175" y="254000"/>
                  </a:moveTo>
                  <a:lnTo>
                    <a:pt x="3330575" y="254000"/>
                  </a:lnTo>
                  <a:lnTo>
                    <a:pt x="3330575" y="238125"/>
                  </a:lnTo>
                  <a:lnTo>
                    <a:pt x="3209925" y="238125"/>
                  </a:lnTo>
                  <a:lnTo>
                    <a:pt x="3206750" y="234950"/>
                  </a:lnTo>
                  <a:lnTo>
                    <a:pt x="2701925" y="234950"/>
                  </a:lnTo>
                  <a:lnTo>
                    <a:pt x="2701925" y="209550"/>
                  </a:lnTo>
                  <a:lnTo>
                    <a:pt x="2000250" y="209550"/>
                  </a:lnTo>
                  <a:lnTo>
                    <a:pt x="2000250" y="196850"/>
                  </a:lnTo>
                  <a:lnTo>
                    <a:pt x="1577975" y="196850"/>
                  </a:lnTo>
                  <a:lnTo>
                    <a:pt x="1571625" y="196850"/>
                  </a:lnTo>
                  <a:lnTo>
                    <a:pt x="1508125" y="196850"/>
                  </a:lnTo>
                  <a:lnTo>
                    <a:pt x="1508125" y="174625"/>
                  </a:lnTo>
                  <a:lnTo>
                    <a:pt x="1371600" y="174625"/>
                  </a:lnTo>
                  <a:lnTo>
                    <a:pt x="1336675" y="174625"/>
                  </a:lnTo>
                  <a:lnTo>
                    <a:pt x="1336675" y="158750"/>
                  </a:lnTo>
                  <a:lnTo>
                    <a:pt x="1108075" y="158750"/>
                  </a:lnTo>
                  <a:lnTo>
                    <a:pt x="1101725" y="152400"/>
                  </a:lnTo>
                  <a:lnTo>
                    <a:pt x="993775" y="152400"/>
                  </a:lnTo>
                  <a:lnTo>
                    <a:pt x="993775" y="136525"/>
                  </a:lnTo>
                  <a:lnTo>
                    <a:pt x="869950" y="136525"/>
                  </a:lnTo>
                  <a:lnTo>
                    <a:pt x="869950" y="136525"/>
                  </a:lnTo>
                  <a:lnTo>
                    <a:pt x="869950" y="117475"/>
                  </a:lnTo>
                  <a:lnTo>
                    <a:pt x="730250" y="117475"/>
                  </a:lnTo>
                  <a:lnTo>
                    <a:pt x="730250" y="95250"/>
                  </a:lnTo>
                  <a:lnTo>
                    <a:pt x="644525" y="95250"/>
                  </a:lnTo>
                  <a:lnTo>
                    <a:pt x="644525" y="79375"/>
                  </a:lnTo>
                  <a:lnTo>
                    <a:pt x="606425" y="79375"/>
                  </a:lnTo>
                  <a:lnTo>
                    <a:pt x="606425" y="66675"/>
                  </a:lnTo>
                  <a:lnTo>
                    <a:pt x="511175" y="66675"/>
                  </a:lnTo>
                  <a:lnTo>
                    <a:pt x="419100" y="66675"/>
                  </a:lnTo>
                  <a:cubicBezTo>
                    <a:pt x="404813" y="62442"/>
                    <a:pt x="423333" y="49742"/>
                    <a:pt x="425450" y="41275"/>
                  </a:cubicBezTo>
                  <a:lnTo>
                    <a:pt x="327025" y="38100"/>
                  </a:lnTo>
                  <a:lnTo>
                    <a:pt x="327025" y="28575"/>
                  </a:lnTo>
                  <a:lnTo>
                    <a:pt x="260350" y="28575"/>
                  </a:lnTo>
                  <a:lnTo>
                    <a:pt x="260350" y="9525"/>
                  </a:lnTo>
                  <a:lnTo>
                    <a:pt x="184150" y="9525"/>
                  </a:lnTo>
                  <a:lnTo>
                    <a:pt x="174625" y="0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chemeClr val="accent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tlCol="0" anchor="ctr"/>
            <a:lstStyle/>
            <a:p>
              <a:pPr algn="ctr"/>
              <a:endParaRPr lang="en-US" sz="1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1" name="Freeform: Shape 250">
              <a:extLst>
                <a:ext uri="{FF2B5EF4-FFF2-40B4-BE49-F238E27FC236}">
                  <a16:creationId xmlns:a16="http://schemas.microsoft.com/office/drawing/2014/main" id="{6A0D9733-E8AA-4C40-B111-9AB0AB1F0816}"/>
                </a:ext>
              </a:extLst>
            </p:cNvPr>
            <p:cNvSpPr/>
            <p:nvPr/>
          </p:nvSpPr>
          <p:spPr bwMode="auto">
            <a:xfrm>
              <a:off x="7435706" y="2247900"/>
              <a:ext cx="3895589" cy="285750"/>
            </a:xfrm>
            <a:custGeom>
              <a:avLst/>
              <a:gdLst>
                <a:gd name="connsiteX0" fmla="*/ 3905250 w 3905250"/>
                <a:gd name="connsiteY0" fmla="*/ 285750 h 285750"/>
                <a:gd name="connsiteX1" fmla="*/ 2765425 w 3905250"/>
                <a:gd name="connsiteY1" fmla="*/ 285750 h 285750"/>
                <a:gd name="connsiteX2" fmla="*/ 2765425 w 3905250"/>
                <a:gd name="connsiteY2" fmla="*/ 266700 h 285750"/>
                <a:gd name="connsiteX3" fmla="*/ 2508250 w 3905250"/>
                <a:gd name="connsiteY3" fmla="*/ 266700 h 285750"/>
                <a:gd name="connsiteX4" fmla="*/ 2508250 w 3905250"/>
                <a:gd name="connsiteY4" fmla="*/ 254000 h 285750"/>
                <a:gd name="connsiteX5" fmla="*/ 2295525 w 3905250"/>
                <a:gd name="connsiteY5" fmla="*/ 254000 h 285750"/>
                <a:gd name="connsiteX6" fmla="*/ 2289175 w 3905250"/>
                <a:gd name="connsiteY6" fmla="*/ 247650 h 285750"/>
                <a:gd name="connsiteX7" fmla="*/ 1990725 w 3905250"/>
                <a:gd name="connsiteY7" fmla="*/ 247650 h 285750"/>
                <a:gd name="connsiteX8" fmla="*/ 1990725 w 3905250"/>
                <a:gd name="connsiteY8" fmla="*/ 219075 h 285750"/>
                <a:gd name="connsiteX9" fmla="*/ 1685925 w 3905250"/>
                <a:gd name="connsiteY9" fmla="*/ 219075 h 285750"/>
                <a:gd name="connsiteX10" fmla="*/ 1685925 w 3905250"/>
                <a:gd name="connsiteY10" fmla="*/ 206375 h 285750"/>
                <a:gd name="connsiteX11" fmla="*/ 1625600 w 3905250"/>
                <a:gd name="connsiteY11" fmla="*/ 206375 h 285750"/>
                <a:gd name="connsiteX12" fmla="*/ 1625600 w 3905250"/>
                <a:gd name="connsiteY12" fmla="*/ 187325 h 285750"/>
                <a:gd name="connsiteX13" fmla="*/ 1508125 w 3905250"/>
                <a:gd name="connsiteY13" fmla="*/ 187325 h 285750"/>
                <a:gd name="connsiteX14" fmla="*/ 1508125 w 3905250"/>
                <a:gd name="connsiteY14" fmla="*/ 158750 h 285750"/>
                <a:gd name="connsiteX15" fmla="*/ 1412875 w 3905250"/>
                <a:gd name="connsiteY15" fmla="*/ 158750 h 285750"/>
                <a:gd name="connsiteX16" fmla="*/ 1412875 w 3905250"/>
                <a:gd name="connsiteY16" fmla="*/ 146050 h 285750"/>
                <a:gd name="connsiteX17" fmla="*/ 1365250 w 3905250"/>
                <a:gd name="connsiteY17" fmla="*/ 146050 h 285750"/>
                <a:gd name="connsiteX18" fmla="*/ 1365250 w 3905250"/>
                <a:gd name="connsiteY18" fmla="*/ 136525 h 285750"/>
                <a:gd name="connsiteX19" fmla="*/ 1279525 w 3905250"/>
                <a:gd name="connsiteY19" fmla="*/ 136525 h 285750"/>
                <a:gd name="connsiteX20" fmla="*/ 1279525 w 3905250"/>
                <a:gd name="connsiteY20" fmla="*/ 130175 h 285750"/>
                <a:gd name="connsiteX21" fmla="*/ 1235075 w 3905250"/>
                <a:gd name="connsiteY21" fmla="*/ 130175 h 285750"/>
                <a:gd name="connsiteX22" fmla="*/ 1235075 w 3905250"/>
                <a:gd name="connsiteY22" fmla="*/ 120650 h 285750"/>
                <a:gd name="connsiteX23" fmla="*/ 1174750 w 3905250"/>
                <a:gd name="connsiteY23" fmla="*/ 120650 h 285750"/>
                <a:gd name="connsiteX24" fmla="*/ 1165225 w 3905250"/>
                <a:gd name="connsiteY24" fmla="*/ 111125 h 285750"/>
                <a:gd name="connsiteX25" fmla="*/ 1095375 w 3905250"/>
                <a:gd name="connsiteY25" fmla="*/ 111125 h 285750"/>
                <a:gd name="connsiteX26" fmla="*/ 1095375 w 3905250"/>
                <a:gd name="connsiteY26" fmla="*/ 95250 h 285750"/>
                <a:gd name="connsiteX27" fmla="*/ 990600 w 3905250"/>
                <a:gd name="connsiteY27" fmla="*/ 95250 h 285750"/>
                <a:gd name="connsiteX28" fmla="*/ 987425 w 3905250"/>
                <a:gd name="connsiteY28" fmla="*/ 92075 h 285750"/>
                <a:gd name="connsiteX29" fmla="*/ 914400 w 3905250"/>
                <a:gd name="connsiteY29" fmla="*/ 92075 h 285750"/>
                <a:gd name="connsiteX30" fmla="*/ 914400 w 3905250"/>
                <a:gd name="connsiteY30" fmla="*/ 60325 h 285750"/>
                <a:gd name="connsiteX31" fmla="*/ 730250 w 3905250"/>
                <a:gd name="connsiteY31" fmla="*/ 60325 h 285750"/>
                <a:gd name="connsiteX32" fmla="*/ 730250 w 3905250"/>
                <a:gd name="connsiteY32" fmla="*/ 53975 h 285750"/>
                <a:gd name="connsiteX33" fmla="*/ 679450 w 3905250"/>
                <a:gd name="connsiteY33" fmla="*/ 53975 h 285750"/>
                <a:gd name="connsiteX34" fmla="*/ 679450 w 3905250"/>
                <a:gd name="connsiteY34" fmla="*/ 38100 h 285750"/>
                <a:gd name="connsiteX35" fmla="*/ 476250 w 3905250"/>
                <a:gd name="connsiteY35" fmla="*/ 38100 h 285750"/>
                <a:gd name="connsiteX36" fmla="*/ 476250 w 3905250"/>
                <a:gd name="connsiteY36" fmla="*/ 25400 h 285750"/>
                <a:gd name="connsiteX37" fmla="*/ 434975 w 3905250"/>
                <a:gd name="connsiteY37" fmla="*/ 25400 h 285750"/>
                <a:gd name="connsiteX38" fmla="*/ 434975 w 3905250"/>
                <a:gd name="connsiteY38" fmla="*/ 25400 h 285750"/>
                <a:gd name="connsiteX39" fmla="*/ 155575 w 3905250"/>
                <a:gd name="connsiteY39" fmla="*/ 25400 h 285750"/>
                <a:gd name="connsiteX40" fmla="*/ 155575 w 3905250"/>
                <a:gd name="connsiteY40" fmla="*/ 0 h 285750"/>
                <a:gd name="connsiteX41" fmla="*/ 0 w 3905250"/>
                <a:gd name="connsiteY41" fmla="*/ 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3905250" h="285750">
                  <a:moveTo>
                    <a:pt x="3905250" y="285750"/>
                  </a:moveTo>
                  <a:lnTo>
                    <a:pt x="2765425" y="285750"/>
                  </a:lnTo>
                  <a:lnTo>
                    <a:pt x="2765425" y="266700"/>
                  </a:lnTo>
                  <a:lnTo>
                    <a:pt x="2508250" y="266700"/>
                  </a:lnTo>
                  <a:lnTo>
                    <a:pt x="2508250" y="254000"/>
                  </a:lnTo>
                  <a:lnTo>
                    <a:pt x="2295525" y="254000"/>
                  </a:lnTo>
                  <a:lnTo>
                    <a:pt x="2289175" y="247650"/>
                  </a:lnTo>
                  <a:lnTo>
                    <a:pt x="1990725" y="247650"/>
                  </a:lnTo>
                  <a:lnTo>
                    <a:pt x="1990725" y="219075"/>
                  </a:lnTo>
                  <a:lnTo>
                    <a:pt x="1685925" y="219075"/>
                  </a:lnTo>
                  <a:lnTo>
                    <a:pt x="1685925" y="206375"/>
                  </a:lnTo>
                  <a:lnTo>
                    <a:pt x="1625600" y="206375"/>
                  </a:lnTo>
                  <a:lnTo>
                    <a:pt x="1625600" y="187325"/>
                  </a:lnTo>
                  <a:lnTo>
                    <a:pt x="1508125" y="187325"/>
                  </a:lnTo>
                  <a:lnTo>
                    <a:pt x="1508125" y="158750"/>
                  </a:lnTo>
                  <a:lnTo>
                    <a:pt x="1412875" y="158750"/>
                  </a:lnTo>
                  <a:lnTo>
                    <a:pt x="1412875" y="146050"/>
                  </a:lnTo>
                  <a:lnTo>
                    <a:pt x="1365250" y="146050"/>
                  </a:lnTo>
                  <a:lnTo>
                    <a:pt x="1365250" y="136525"/>
                  </a:lnTo>
                  <a:lnTo>
                    <a:pt x="1279525" y="136525"/>
                  </a:lnTo>
                  <a:lnTo>
                    <a:pt x="1279525" y="130175"/>
                  </a:lnTo>
                  <a:lnTo>
                    <a:pt x="1235075" y="130175"/>
                  </a:lnTo>
                  <a:lnTo>
                    <a:pt x="1235075" y="120650"/>
                  </a:lnTo>
                  <a:lnTo>
                    <a:pt x="1174750" y="120650"/>
                  </a:lnTo>
                  <a:lnTo>
                    <a:pt x="1165225" y="111125"/>
                  </a:lnTo>
                  <a:lnTo>
                    <a:pt x="1095375" y="111125"/>
                  </a:lnTo>
                  <a:lnTo>
                    <a:pt x="1095375" y="95250"/>
                  </a:lnTo>
                  <a:lnTo>
                    <a:pt x="990600" y="95250"/>
                  </a:lnTo>
                  <a:lnTo>
                    <a:pt x="987425" y="92075"/>
                  </a:lnTo>
                  <a:lnTo>
                    <a:pt x="914400" y="92075"/>
                  </a:lnTo>
                  <a:lnTo>
                    <a:pt x="914400" y="60325"/>
                  </a:lnTo>
                  <a:lnTo>
                    <a:pt x="730250" y="60325"/>
                  </a:lnTo>
                  <a:lnTo>
                    <a:pt x="730250" y="53975"/>
                  </a:lnTo>
                  <a:lnTo>
                    <a:pt x="679450" y="53975"/>
                  </a:lnTo>
                  <a:lnTo>
                    <a:pt x="679450" y="38100"/>
                  </a:lnTo>
                  <a:lnTo>
                    <a:pt x="476250" y="38100"/>
                  </a:lnTo>
                  <a:lnTo>
                    <a:pt x="476250" y="25400"/>
                  </a:lnTo>
                  <a:lnTo>
                    <a:pt x="434975" y="25400"/>
                  </a:lnTo>
                  <a:lnTo>
                    <a:pt x="434975" y="25400"/>
                  </a:lnTo>
                  <a:lnTo>
                    <a:pt x="155575" y="25400"/>
                  </a:lnTo>
                  <a:lnTo>
                    <a:pt x="155575" y="0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B7265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tlCol="0" anchor="ctr"/>
            <a:lstStyle/>
            <a:p>
              <a:pPr algn="ctr"/>
              <a:endParaRPr lang="en-US" sz="1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EE104BA-7D86-2FA9-3BDE-E4DF62A5DD81}"/>
              </a:ext>
            </a:extLst>
          </p:cNvPr>
          <p:cNvSpPr txBox="1"/>
          <p:nvPr/>
        </p:nvSpPr>
        <p:spPr>
          <a:xfrm>
            <a:off x="548640" y="366632"/>
            <a:ext cx="10324069" cy="95410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en-US"/>
            </a:defPPr>
            <a:lvl1pPr indent="0" algn="ctr">
              <a:buNone/>
              <a:defRPr sz="2800" b="1">
                <a:solidFill>
                  <a:srgbClr val="333F70"/>
                </a:solidFill>
                <a:ea typeface="Unbounded Bold" pitchFamily="34" charset="-122"/>
                <a:cs typeface="Unbounded Bold" pitchFamily="34" charset="-120"/>
              </a:defRPr>
            </a:lvl1pPr>
          </a:lstStyle>
          <a:p>
            <a:pPr algn="l"/>
            <a:r>
              <a:rPr lang="en-US" sz="3600" dirty="0"/>
              <a:t>ExteNET: </a:t>
            </a:r>
          </a:p>
          <a:p>
            <a:pPr algn="l"/>
            <a:r>
              <a:rPr lang="en-US" sz="2000" dirty="0"/>
              <a:t>5-Yr IDFS Analysis by Hormone Receptor Status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F2823D1-3648-5F23-8BED-8E9A675DAF86}"/>
              </a:ext>
            </a:extLst>
          </p:cNvPr>
          <p:cNvCxnSpPr>
            <a:cxnSpLocks/>
          </p:cNvCxnSpPr>
          <p:nvPr/>
        </p:nvCxnSpPr>
        <p:spPr>
          <a:xfrm>
            <a:off x="548640" y="1457406"/>
            <a:ext cx="10042994" cy="0"/>
          </a:xfrm>
          <a:prstGeom prst="line">
            <a:avLst/>
          </a:prstGeom>
          <a:ln w="19050">
            <a:solidFill>
              <a:srgbClr val="333F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Box 11">
            <a:extLst>
              <a:ext uri="{FF2B5EF4-FFF2-40B4-BE49-F238E27FC236}">
                <a16:creationId xmlns:a16="http://schemas.microsoft.com/office/drawing/2014/main" id="{24B70EA4-CBCC-730D-C200-7D08609E90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102" y="6029949"/>
            <a:ext cx="405491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Martin. Lancet Oncol. 2017;18:1688.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9C92408-66FD-64B4-2FC4-C55FF3385ACF}"/>
              </a:ext>
            </a:extLst>
          </p:cNvPr>
          <p:cNvCxnSpPr>
            <a:cxnSpLocks/>
          </p:cNvCxnSpPr>
          <p:nvPr/>
        </p:nvCxnSpPr>
        <p:spPr>
          <a:xfrm>
            <a:off x="652339" y="6013844"/>
            <a:ext cx="2652740" cy="0"/>
          </a:xfrm>
          <a:prstGeom prst="line">
            <a:avLst/>
          </a:prstGeom>
          <a:ln w="952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4807FC9-65B1-8871-293D-8C349AA123DC}"/>
              </a:ext>
            </a:extLst>
          </p:cNvPr>
          <p:cNvSpPr/>
          <p:nvPr/>
        </p:nvSpPr>
        <p:spPr>
          <a:xfrm>
            <a:off x="81279" y="6318551"/>
            <a:ext cx="5669347" cy="353439"/>
          </a:xfrm>
          <a:prstGeom prst="roundRect">
            <a:avLst/>
          </a:prstGeom>
          <a:solidFill>
            <a:srgbClr val="B7265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7E2F0FB-58E0-4077-63CE-88D5EC4ECA20}"/>
              </a:ext>
            </a:extLst>
          </p:cNvPr>
          <p:cNvSpPr/>
          <p:nvPr/>
        </p:nvSpPr>
        <p:spPr>
          <a:xfrm>
            <a:off x="5659442" y="6234043"/>
            <a:ext cx="523030" cy="523030"/>
          </a:xfrm>
          <a:custGeom>
            <a:avLst/>
            <a:gdLst>
              <a:gd name="connsiteX0" fmla="*/ 697589 w 936379"/>
              <a:gd name="connsiteY0" fmla="*/ 0 h 936379"/>
              <a:gd name="connsiteX1" fmla="*/ 936379 w 936379"/>
              <a:gd name="connsiteY1" fmla="*/ 238790 h 936379"/>
              <a:gd name="connsiteX2" fmla="*/ 936379 w 936379"/>
              <a:gd name="connsiteY2" fmla="*/ 697590 h 936379"/>
              <a:gd name="connsiteX3" fmla="*/ 697589 w 936379"/>
              <a:gd name="connsiteY3" fmla="*/ 936380 h 936379"/>
              <a:gd name="connsiteX4" fmla="*/ 238790 w 936379"/>
              <a:gd name="connsiteY4" fmla="*/ 936380 h 936379"/>
              <a:gd name="connsiteX5" fmla="*/ 0 w 936379"/>
              <a:gd name="connsiteY5" fmla="*/ 697590 h 936379"/>
              <a:gd name="connsiteX6" fmla="*/ 0 w 936379"/>
              <a:gd name="connsiteY6" fmla="*/ 238790 h 936379"/>
              <a:gd name="connsiteX7" fmla="*/ 238790 w 936379"/>
              <a:gd name="connsiteY7" fmla="*/ 0 h 936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36379" h="936379">
                <a:moveTo>
                  <a:pt x="697589" y="0"/>
                </a:moveTo>
                <a:cubicBezTo>
                  <a:pt x="829470" y="0"/>
                  <a:pt x="936379" y="106910"/>
                  <a:pt x="936379" y="238790"/>
                </a:cubicBezTo>
                <a:lnTo>
                  <a:pt x="936379" y="697590"/>
                </a:lnTo>
                <a:cubicBezTo>
                  <a:pt x="936379" y="829470"/>
                  <a:pt x="829469" y="936380"/>
                  <a:pt x="697589" y="936380"/>
                </a:cubicBezTo>
                <a:lnTo>
                  <a:pt x="238790" y="936380"/>
                </a:lnTo>
                <a:cubicBezTo>
                  <a:pt x="106910" y="936380"/>
                  <a:pt x="0" y="829470"/>
                  <a:pt x="0" y="697590"/>
                </a:cubicBezTo>
                <a:lnTo>
                  <a:pt x="0" y="238790"/>
                </a:lnTo>
                <a:cubicBezTo>
                  <a:pt x="0" y="106910"/>
                  <a:pt x="106910" y="0"/>
                  <a:pt x="238790" y="0"/>
                </a:cubicBezTo>
                <a:close/>
              </a:path>
            </a:pathLst>
          </a:custGeom>
          <a:solidFill>
            <a:srgbClr val="FFFFFF"/>
          </a:solidFill>
          <a:ln w="89433" cap="rnd">
            <a:solidFill>
              <a:srgbClr val="999999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3518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3D Model 6" descr="Pc Monitor">
                <a:extLst>
                  <a:ext uri="{FF2B5EF4-FFF2-40B4-BE49-F238E27FC236}">
                    <a16:creationId xmlns:a16="http://schemas.microsoft.com/office/drawing/2014/main" id="{93EB7B26-8063-7126-C254-25CF11D0395F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564582327"/>
                  </p:ext>
                </p:extLst>
              </p:nvPr>
            </p:nvGraphicFramePr>
            <p:xfrm>
              <a:off x="1795976" y="100927"/>
              <a:ext cx="8600047" cy="5958027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8600047" cy="5958027"/>
                    </a:xfrm>
                    <a:prstGeom prst="rect">
                      <a:avLst/>
                    </a:prstGeom>
                  </am3d:spPr>
                  <am3d:camera>
                    <am3d:pos x="0" y="0" z="5909559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000000" d="1000000"/>
                    <am3d:preTrans dx="0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1059796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 Model 6" descr="Pc Monitor">
                <a:extLst>
                  <a:ext uri="{FF2B5EF4-FFF2-40B4-BE49-F238E27FC236}">
                    <a16:creationId xmlns:a16="http://schemas.microsoft.com/office/drawing/2014/main" id="{93EB7B26-8063-7126-C254-25CF11D0395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95976" y="100927"/>
                <a:ext cx="8600047" cy="5958027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171A42F-C024-FCB2-6E57-63A4788154FA}"/>
              </a:ext>
            </a:extLst>
          </p:cNvPr>
          <p:cNvSpPr/>
          <p:nvPr/>
        </p:nvSpPr>
        <p:spPr>
          <a:xfrm>
            <a:off x="0" y="6234043"/>
            <a:ext cx="12192000" cy="523030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290B06C-90E0-B975-DB96-DB8CA70F6C98}"/>
              </a:ext>
            </a:extLst>
          </p:cNvPr>
          <p:cNvGrpSpPr/>
          <p:nvPr/>
        </p:nvGrpSpPr>
        <p:grpSpPr>
          <a:xfrm>
            <a:off x="2377440" y="650240"/>
            <a:ext cx="7345680" cy="4246880"/>
            <a:chOff x="2377440" y="650240"/>
            <a:chExt cx="7345680" cy="424688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26CD498-1622-BCFE-0E3F-377BDDF2C71F}"/>
                </a:ext>
              </a:extLst>
            </p:cNvPr>
            <p:cNvSpPr/>
            <p:nvPr/>
          </p:nvSpPr>
          <p:spPr>
            <a:xfrm>
              <a:off x="2377440" y="650240"/>
              <a:ext cx="7345680" cy="424688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صورة 3">
              <a:extLst>
                <a:ext uri="{FF2B5EF4-FFF2-40B4-BE49-F238E27FC236}">
                  <a16:creationId xmlns:a16="http://schemas.microsoft.com/office/drawing/2014/main" id="{37E167D0-D839-BD5D-7025-3A092A83A9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01755" y="742142"/>
              <a:ext cx="5897049" cy="4063075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38F867A-DE16-14DB-53F9-C148ABC1445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557"/>
          <a:stretch/>
        </p:blipFill>
        <p:spPr>
          <a:xfrm>
            <a:off x="571319" y="-4780875"/>
            <a:ext cx="10973162" cy="392253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CCA25C2-5F0D-3754-58C2-741F0B90AC29}"/>
              </a:ext>
            </a:extLst>
          </p:cNvPr>
          <p:cNvSpPr/>
          <p:nvPr/>
        </p:nvSpPr>
        <p:spPr>
          <a:xfrm>
            <a:off x="81279" y="6318551"/>
            <a:ext cx="5669347" cy="353439"/>
          </a:xfrm>
          <a:prstGeom prst="roundRect">
            <a:avLst/>
          </a:prstGeom>
          <a:solidFill>
            <a:srgbClr val="B7265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AA66F51-AB2A-B435-31BD-BCA38B32289E}"/>
              </a:ext>
            </a:extLst>
          </p:cNvPr>
          <p:cNvSpPr/>
          <p:nvPr/>
        </p:nvSpPr>
        <p:spPr>
          <a:xfrm>
            <a:off x="5750301" y="6234043"/>
            <a:ext cx="523030" cy="523030"/>
          </a:xfrm>
          <a:custGeom>
            <a:avLst/>
            <a:gdLst>
              <a:gd name="connsiteX0" fmla="*/ 697589 w 936379"/>
              <a:gd name="connsiteY0" fmla="*/ 0 h 936379"/>
              <a:gd name="connsiteX1" fmla="*/ 936379 w 936379"/>
              <a:gd name="connsiteY1" fmla="*/ 238790 h 936379"/>
              <a:gd name="connsiteX2" fmla="*/ 936379 w 936379"/>
              <a:gd name="connsiteY2" fmla="*/ 697590 h 936379"/>
              <a:gd name="connsiteX3" fmla="*/ 697589 w 936379"/>
              <a:gd name="connsiteY3" fmla="*/ 936380 h 936379"/>
              <a:gd name="connsiteX4" fmla="*/ 238790 w 936379"/>
              <a:gd name="connsiteY4" fmla="*/ 936380 h 936379"/>
              <a:gd name="connsiteX5" fmla="*/ 0 w 936379"/>
              <a:gd name="connsiteY5" fmla="*/ 697590 h 936379"/>
              <a:gd name="connsiteX6" fmla="*/ 0 w 936379"/>
              <a:gd name="connsiteY6" fmla="*/ 238790 h 936379"/>
              <a:gd name="connsiteX7" fmla="*/ 238790 w 936379"/>
              <a:gd name="connsiteY7" fmla="*/ 0 h 936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36379" h="936379">
                <a:moveTo>
                  <a:pt x="697589" y="0"/>
                </a:moveTo>
                <a:cubicBezTo>
                  <a:pt x="829470" y="0"/>
                  <a:pt x="936379" y="106910"/>
                  <a:pt x="936379" y="238790"/>
                </a:cubicBezTo>
                <a:lnTo>
                  <a:pt x="936379" y="697590"/>
                </a:lnTo>
                <a:cubicBezTo>
                  <a:pt x="936379" y="829470"/>
                  <a:pt x="829469" y="936380"/>
                  <a:pt x="697589" y="936380"/>
                </a:cubicBezTo>
                <a:lnTo>
                  <a:pt x="238790" y="936380"/>
                </a:lnTo>
                <a:cubicBezTo>
                  <a:pt x="106910" y="936380"/>
                  <a:pt x="0" y="829470"/>
                  <a:pt x="0" y="697590"/>
                </a:cubicBezTo>
                <a:lnTo>
                  <a:pt x="0" y="238790"/>
                </a:lnTo>
                <a:cubicBezTo>
                  <a:pt x="0" y="106910"/>
                  <a:pt x="106910" y="0"/>
                  <a:pt x="238790" y="0"/>
                </a:cubicBezTo>
                <a:close/>
              </a:path>
            </a:pathLst>
          </a:custGeom>
          <a:solidFill>
            <a:srgbClr val="FFFFFF"/>
          </a:solidFill>
          <a:ln w="89433" cap="rnd">
            <a:solidFill>
              <a:srgbClr val="999999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1192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3D Model 7" descr="Pc Monitor">
                <a:extLst>
                  <a:ext uri="{FF2B5EF4-FFF2-40B4-BE49-F238E27FC236}">
                    <a16:creationId xmlns:a16="http://schemas.microsoft.com/office/drawing/2014/main" id="{815D69F1-1705-0E88-31F2-CE641A7FC9B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85843467"/>
                  </p:ext>
                </p:extLst>
              </p:nvPr>
            </p:nvGraphicFramePr>
            <p:xfrm rot="8354664">
              <a:off x="12921444" y="5893952"/>
              <a:ext cx="959298" cy="1928095"/>
            </p:xfrm>
            <a:graphic>
              <a:graphicData uri="http://schemas.microsoft.com/office/drawing/2017/model3d">
                <am3d:model3d r:embed="rId2">
                  <am3d:spPr>
                    <a:xfrm rot="8354664">
                      <a:off x="0" y="0"/>
                      <a:ext cx="959298" cy="1928095"/>
                    </a:xfrm>
                    <a:prstGeom prst="rect">
                      <a:avLst/>
                    </a:prstGeom>
                  </am3d:spPr>
                  <am3d:camera>
                    <am3d:pos x="0" y="0" z="5909559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000000" d="1000000"/>
                    <am3d:preTrans dx="0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8908028" ay="4286246" az="8988895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245998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3D Model 7" descr="Pc Monitor">
                <a:extLst>
                  <a:ext uri="{FF2B5EF4-FFF2-40B4-BE49-F238E27FC236}">
                    <a16:creationId xmlns:a16="http://schemas.microsoft.com/office/drawing/2014/main" id="{815D69F1-1705-0E88-31F2-CE641A7FC9B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8354664">
                <a:off x="12921444" y="5893952"/>
                <a:ext cx="959298" cy="1928095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3DC4FEE4-7D2C-FEFC-A65E-DE838896FC28}"/>
              </a:ext>
            </a:extLst>
          </p:cNvPr>
          <p:cNvSpPr txBox="1"/>
          <p:nvPr/>
        </p:nvSpPr>
        <p:spPr>
          <a:xfrm>
            <a:off x="548640" y="212744"/>
            <a:ext cx="11023250" cy="126188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en-US"/>
            </a:defPPr>
            <a:lvl1pPr indent="0" algn="ctr">
              <a:buNone/>
              <a:defRPr sz="2800" b="1">
                <a:solidFill>
                  <a:srgbClr val="333F70"/>
                </a:solidFill>
                <a:ea typeface="Unbounded Bold" pitchFamily="34" charset="-122"/>
                <a:cs typeface="Unbounded Bold" pitchFamily="34" charset="-120"/>
              </a:defRPr>
            </a:lvl1pPr>
          </a:lstStyle>
          <a:p>
            <a:pPr algn="l"/>
            <a:r>
              <a:rPr lang="en-US" sz="3600" dirty="0"/>
              <a:t>ExteNET: </a:t>
            </a:r>
          </a:p>
          <a:p>
            <a:pPr algn="l"/>
            <a:r>
              <a:rPr lang="en-US" sz="2000" dirty="0"/>
              <a:t>Invasive Disease-free Survival at 2 years (A) and 5 years (B), Distant Disease-free Survival at 5 years (C), and Overall Survival (D) in the HR+/ ≤1-Year Population (n = 1334)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D388657-0EFD-0DC9-1272-98621DAAAA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557"/>
          <a:stretch/>
        </p:blipFill>
        <p:spPr>
          <a:xfrm>
            <a:off x="571319" y="2026325"/>
            <a:ext cx="10973162" cy="392253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D5D564A-1973-0ED9-A33C-2FB51EC9D74D}"/>
              </a:ext>
            </a:extLst>
          </p:cNvPr>
          <p:cNvCxnSpPr>
            <a:cxnSpLocks/>
          </p:cNvCxnSpPr>
          <p:nvPr/>
        </p:nvCxnSpPr>
        <p:spPr>
          <a:xfrm>
            <a:off x="548640" y="1457406"/>
            <a:ext cx="10042994" cy="0"/>
          </a:xfrm>
          <a:prstGeom prst="line">
            <a:avLst/>
          </a:prstGeom>
          <a:ln w="19050">
            <a:solidFill>
              <a:srgbClr val="333F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BD760D6-F62E-2AD8-5B4C-8CF57E48BE8D}"/>
              </a:ext>
            </a:extLst>
          </p:cNvPr>
          <p:cNvSpPr/>
          <p:nvPr/>
        </p:nvSpPr>
        <p:spPr>
          <a:xfrm>
            <a:off x="0" y="6234043"/>
            <a:ext cx="12192000" cy="523030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4961E50-241F-F902-7558-3517A8C00BAC}"/>
              </a:ext>
            </a:extLst>
          </p:cNvPr>
          <p:cNvSpPr/>
          <p:nvPr/>
        </p:nvSpPr>
        <p:spPr>
          <a:xfrm>
            <a:off x="81279" y="6318551"/>
            <a:ext cx="6085841" cy="326705"/>
          </a:xfrm>
          <a:prstGeom prst="roundRect">
            <a:avLst/>
          </a:prstGeom>
          <a:solidFill>
            <a:srgbClr val="B7265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E2EB72C3-5A0A-0059-E380-43A8D7A5EA30}"/>
              </a:ext>
            </a:extLst>
          </p:cNvPr>
          <p:cNvSpPr/>
          <p:nvPr/>
        </p:nvSpPr>
        <p:spPr>
          <a:xfrm>
            <a:off x="5918346" y="6234043"/>
            <a:ext cx="523030" cy="523030"/>
          </a:xfrm>
          <a:custGeom>
            <a:avLst/>
            <a:gdLst>
              <a:gd name="connsiteX0" fmla="*/ 697589 w 936379"/>
              <a:gd name="connsiteY0" fmla="*/ 0 h 936379"/>
              <a:gd name="connsiteX1" fmla="*/ 936379 w 936379"/>
              <a:gd name="connsiteY1" fmla="*/ 238790 h 936379"/>
              <a:gd name="connsiteX2" fmla="*/ 936379 w 936379"/>
              <a:gd name="connsiteY2" fmla="*/ 697590 h 936379"/>
              <a:gd name="connsiteX3" fmla="*/ 697589 w 936379"/>
              <a:gd name="connsiteY3" fmla="*/ 936380 h 936379"/>
              <a:gd name="connsiteX4" fmla="*/ 238790 w 936379"/>
              <a:gd name="connsiteY4" fmla="*/ 936380 h 936379"/>
              <a:gd name="connsiteX5" fmla="*/ 0 w 936379"/>
              <a:gd name="connsiteY5" fmla="*/ 697590 h 936379"/>
              <a:gd name="connsiteX6" fmla="*/ 0 w 936379"/>
              <a:gd name="connsiteY6" fmla="*/ 238790 h 936379"/>
              <a:gd name="connsiteX7" fmla="*/ 238790 w 936379"/>
              <a:gd name="connsiteY7" fmla="*/ 0 h 936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36379" h="936379">
                <a:moveTo>
                  <a:pt x="697589" y="0"/>
                </a:moveTo>
                <a:cubicBezTo>
                  <a:pt x="829470" y="0"/>
                  <a:pt x="936379" y="106910"/>
                  <a:pt x="936379" y="238790"/>
                </a:cubicBezTo>
                <a:lnTo>
                  <a:pt x="936379" y="697590"/>
                </a:lnTo>
                <a:cubicBezTo>
                  <a:pt x="936379" y="829470"/>
                  <a:pt x="829469" y="936380"/>
                  <a:pt x="697589" y="936380"/>
                </a:cubicBezTo>
                <a:lnTo>
                  <a:pt x="238790" y="936380"/>
                </a:lnTo>
                <a:cubicBezTo>
                  <a:pt x="106910" y="936380"/>
                  <a:pt x="0" y="829470"/>
                  <a:pt x="0" y="697590"/>
                </a:cubicBezTo>
                <a:lnTo>
                  <a:pt x="0" y="238790"/>
                </a:lnTo>
                <a:cubicBezTo>
                  <a:pt x="0" y="106910"/>
                  <a:pt x="106910" y="0"/>
                  <a:pt x="238790" y="0"/>
                </a:cubicBezTo>
                <a:close/>
              </a:path>
            </a:pathLst>
          </a:custGeom>
          <a:solidFill>
            <a:srgbClr val="FFFFFF"/>
          </a:solidFill>
          <a:ln w="89433" cap="rnd">
            <a:solidFill>
              <a:srgbClr val="999999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4404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3D Model 7" descr="Pc Monitor">
                <a:extLst>
                  <a:ext uri="{FF2B5EF4-FFF2-40B4-BE49-F238E27FC236}">
                    <a16:creationId xmlns:a16="http://schemas.microsoft.com/office/drawing/2014/main" id="{815D69F1-1705-0E88-31F2-CE641A7FC9B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8354664">
              <a:off x="12921444" y="5893952"/>
              <a:ext cx="959298" cy="1928095"/>
            </p:xfrm>
            <a:graphic>
              <a:graphicData uri="http://schemas.microsoft.com/office/drawing/2017/model3d">
                <am3d:model3d r:embed="rId2">
                  <am3d:spPr>
                    <a:xfrm rot="8354664">
                      <a:off x="0" y="0"/>
                      <a:ext cx="959298" cy="1928095"/>
                    </a:xfrm>
                    <a:prstGeom prst="rect">
                      <a:avLst/>
                    </a:prstGeom>
                  </am3d:spPr>
                  <am3d:camera>
                    <am3d:pos x="0" y="0" z="5909559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000000" d="1000000"/>
                    <am3d:preTrans dx="0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8908028" ay="4286246" az="8988895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245998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3D Model 7" descr="Pc Monitor">
                <a:extLst>
                  <a:ext uri="{FF2B5EF4-FFF2-40B4-BE49-F238E27FC236}">
                    <a16:creationId xmlns:a16="http://schemas.microsoft.com/office/drawing/2014/main" id="{815D69F1-1705-0E88-31F2-CE641A7FC9B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8354664">
                <a:off x="12921444" y="5893952"/>
                <a:ext cx="959298" cy="1928095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3DC4FEE4-7D2C-FEFC-A65E-DE838896FC28}"/>
              </a:ext>
            </a:extLst>
          </p:cNvPr>
          <p:cNvSpPr txBox="1"/>
          <p:nvPr/>
        </p:nvSpPr>
        <p:spPr>
          <a:xfrm>
            <a:off x="548640" y="212744"/>
            <a:ext cx="11023250" cy="126188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en-US"/>
            </a:defPPr>
            <a:lvl1pPr indent="0" algn="ctr">
              <a:buNone/>
              <a:defRPr sz="2800" b="1">
                <a:solidFill>
                  <a:srgbClr val="333F70"/>
                </a:solidFill>
                <a:ea typeface="Unbounded Bold" pitchFamily="34" charset="-122"/>
                <a:cs typeface="Unbounded Bold" pitchFamily="34" charset="-120"/>
              </a:defRPr>
            </a:lvl1pPr>
          </a:lstStyle>
          <a:p>
            <a:pPr algn="l"/>
            <a:r>
              <a:rPr lang="en-US" sz="3600" dirty="0"/>
              <a:t>ExteNET: </a:t>
            </a:r>
          </a:p>
          <a:p>
            <a:pPr algn="l"/>
            <a:r>
              <a:rPr lang="en-US" sz="2000" dirty="0"/>
              <a:t>Invasive Disease-free Survival at 2 years (A) and 5 years (B), Distant Disease-free Survival at 5 years (C), and Overall Survival (D) in the HR+/ ≤1-Year Population (n = 1334)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D388657-0EFD-0DC9-1272-98621DAAAA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3" b="26"/>
          <a:stretch/>
        </p:blipFill>
        <p:spPr>
          <a:xfrm>
            <a:off x="571319" y="2026324"/>
            <a:ext cx="10973162" cy="4017123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5791448-2E03-542C-57D0-6F6B31ACB800}"/>
              </a:ext>
            </a:extLst>
          </p:cNvPr>
          <p:cNvCxnSpPr>
            <a:cxnSpLocks/>
          </p:cNvCxnSpPr>
          <p:nvPr/>
        </p:nvCxnSpPr>
        <p:spPr>
          <a:xfrm>
            <a:off x="548640" y="1457406"/>
            <a:ext cx="10042994" cy="0"/>
          </a:xfrm>
          <a:prstGeom prst="line">
            <a:avLst/>
          </a:prstGeom>
          <a:ln w="19050">
            <a:solidFill>
              <a:srgbClr val="333F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5C2ECB5-5CAF-EB34-01F3-9844F09C2EC0}"/>
              </a:ext>
            </a:extLst>
          </p:cNvPr>
          <p:cNvSpPr/>
          <p:nvPr/>
        </p:nvSpPr>
        <p:spPr>
          <a:xfrm>
            <a:off x="0" y="6234043"/>
            <a:ext cx="12192000" cy="523030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98CBE19-BD46-B700-AF46-3A90CDA13D2F}"/>
              </a:ext>
            </a:extLst>
          </p:cNvPr>
          <p:cNvSpPr/>
          <p:nvPr/>
        </p:nvSpPr>
        <p:spPr>
          <a:xfrm>
            <a:off x="81279" y="6318551"/>
            <a:ext cx="6085841" cy="326705"/>
          </a:xfrm>
          <a:prstGeom prst="roundRect">
            <a:avLst/>
          </a:prstGeom>
          <a:solidFill>
            <a:srgbClr val="B7265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1640ED74-3BEC-B892-E5F5-DF5520BABCD0}"/>
              </a:ext>
            </a:extLst>
          </p:cNvPr>
          <p:cNvSpPr/>
          <p:nvPr/>
        </p:nvSpPr>
        <p:spPr>
          <a:xfrm>
            <a:off x="5918346" y="6234043"/>
            <a:ext cx="523030" cy="523030"/>
          </a:xfrm>
          <a:custGeom>
            <a:avLst/>
            <a:gdLst>
              <a:gd name="connsiteX0" fmla="*/ 697589 w 936379"/>
              <a:gd name="connsiteY0" fmla="*/ 0 h 936379"/>
              <a:gd name="connsiteX1" fmla="*/ 936379 w 936379"/>
              <a:gd name="connsiteY1" fmla="*/ 238790 h 936379"/>
              <a:gd name="connsiteX2" fmla="*/ 936379 w 936379"/>
              <a:gd name="connsiteY2" fmla="*/ 697590 h 936379"/>
              <a:gd name="connsiteX3" fmla="*/ 697589 w 936379"/>
              <a:gd name="connsiteY3" fmla="*/ 936380 h 936379"/>
              <a:gd name="connsiteX4" fmla="*/ 238790 w 936379"/>
              <a:gd name="connsiteY4" fmla="*/ 936380 h 936379"/>
              <a:gd name="connsiteX5" fmla="*/ 0 w 936379"/>
              <a:gd name="connsiteY5" fmla="*/ 697590 h 936379"/>
              <a:gd name="connsiteX6" fmla="*/ 0 w 936379"/>
              <a:gd name="connsiteY6" fmla="*/ 238790 h 936379"/>
              <a:gd name="connsiteX7" fmla="*/ 238790 w 936379"/>
              <a:gd name="connsiteY7" fmla="*/ 0 h 936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36379" h="936379">
                <a:moveTo>
                  <a:pt x="697589" y="0"/>
                </a:moveTo>
                <a:cubicBezTo>
                  <a:pt x="829470" y="0"/>
                  <a:pt x="936379" y="106910"/>
                  <a:pt x="936379" y="238790"/>
                </a:cubicBezTo>
                <a:lnTo>
                  <a:pt x="936379" y="697590"/>
                </a:lnTo>
                <a:cubicBezTo>
                  <a:pt x="936379" y="829470"/>
                  <a:pt x="829469" y="936380"/>
                  <a:pt x="697589" y="936380"/>
                </a:cubicBezTo>
                <a:lnTo>
                  <a:pt x="238790" y="936380"/>
                </a:lnTo>
                <a:cubicBezTo>
                  <a:pt x="106910" y="936380"/>
                  <a:pt x="0" y="829470"/>
                  <a:pt x="0" y="697590"/>
                </a:cubicBezTo>
                <a:lnTo>
                  <a:pt x="0" y="238790"/>
                </a:lnTo>
                <a:cubicBezTo>
                  <a:pt x="0" y="106910"/>
                  <a:pt x="106910" y="0"/>
                  <a:pt x="238790" y="0"/>
                </a:cubicBezTo>
                <a:close/>
              </a:path>
            </a:pathLst>
          </a:custGeom>
          <a:solidFill>
            <a:srgbClr val="FFFFFF"/>
          </a:solidFill>
          <a:ln w="89433" cap="rnd">
            <a:solidFill>
              <a:srgbClr val="999999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4" name="صورة 6">
            <a:extLst>
              <a:ext uri="{FF2B5EF4-FFF2-40B4-BE49-F238E27FC236}">
                <a16:creationId xmlns:a16="http://schemas.microsoft.com/office/drawing/2014/main" id="{4AFFD882-53E1-F998-61F2-6E31372215A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05" t="9028" r="2515" b="8956"/>
          <a:stretch/>
        </p:blipFill>
        <p:spPr>
          <a:xfrm rot="9549820">
            <a:off x="-2913439" y="3803310"/>
            <a:ext cx="2273294" cy="917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265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3D Model 7" descr="Pc Monitor">
                <a:extLst>
                  <a:ext uri="{FF2B5EF4-FFF2-40B4-BE49-F238E27FC236}">
                    <a16:creationId xmlns:a16="http://schemas.microsoft.com/office/drawing/2014/main" id="{815D69F1-1705-0E88-31F2-CE641A7FC9B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8354664">
              <a:off x="12921444" y="5893952"/>
              <a:ext cx="959298" cy="1928095"/>
            </p:xfrm>
            <a:graphic>
              <a:graphicData uri="http://schemas.microsoft.com/office/drawing/2017/model3d">
                <am3d:model3d r:embed="rId2">
                  <am3d:spPr>
                    <a:xfrm rot="8354664">
                      <a:off x="0" y="0"/>
                      <a:ext cx="959298" cy="1928095"/>
                    </a:xfrm>
                    <a:prstGeom prst="rect">
                      <a:avLst/>
                    </a:prstGeom>
                  </am3d:spPr>
                  <am3d:camera>
                    <am3d:pos x="0" y="0" z="5909559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000000" d="1000000"/>
                    <am3d:preTrans dx="0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8908028" ay="4286246" az="8988895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245998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3D Model 7" descr="Pc Monitor">
                <a:extLst>
                  <a:ext uri="{FF2B5EF4-FFF2-40B4-BE49-F238E27FC236}">
                    <a16:creationId xmlns:a16="http://schemas.microsoft.com/office/drawing/2014/main" id="{815D69F1-1705-0E88-31F2-CE641A7FC9B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8354664">
                <a:off x="12921444" y="5893952"/>
                <a:ext cx="959298" cy="1928095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3DC4FEE4-7D2C-FEFC-A65E-DE838896FC28}"/>
              </a:ext>
            </a:extLst>
          </p:cNvPr>
          <p:cNvSpPr txBox="1"/>
          <p:nvPr/>
        </p:nvSpPr>
        <p:spPr>
          <a:xfrm>
            <a:off x="548640" y="366632"/>
            <a:ext cx="11023250" cy="95410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en-US"/>
            </a:defPPr>
            <a:lvl1pPr indent="0" algn="ctr">
              <a:buNone/>
              <a:defRPr sz="2800" b="1">
                <a:solidFill>
                  <a:srgbClr val="333F70"/>
                </a:solidFill>
                <a:ea typeface="Unbounded Bold" pitchFamily="34" charset="-122"/>
                <a:cs typeface="Unbounded Bold" pitchFamily="34" charset="-120"/>
              </a:defRPr>
            </a:lvl1pPr>
          </a:lstStyle>
          <a:p>
            <a:pPr algn="l"/>
            <a:r>
              <a:rPr lang="en-US" sz="3600" dirty="0"/>
              <a:t>ExteNET: </a:t>
            </a:r>
          </a:p>
          <a:p>
            <a:pPr algn="l"/>
            <a:r>
              <a:rPr lang="en-US" sz="2000" dirty="0"/>
              <a:t>Two-year, 5-Year, and Overall Survival Analyses in the HR+/ ≤ 1-Year Population (n = 1334)</a:t>
            </a:r>
          </a:p>
        </p:txBody>
      </p:sp>
      <p:pic>
        <p:nvPicPr>
          <p:cNvPr id="2" name="صورة 6">
            <a:extLst>
              <a:ext uri="{FF2B5EF4-FFF2-40B4-BE49-F238E27FC236}">
                <a16:creationId xmlns:a16="http://schemas.microsoft.com/office/drawing/2014/main" id="{9A9B4796-7A7A-EEF4-7683-48D24CF1D9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05" t="9028" r="2515" b="8956"/>
          <a:stretch/>
        </p:blipFill>
        <p:spPr>
          <a:xfrm>
            <a:off x="769561" y="1790700"/>
            <a:ext cx="10802329" cy="435864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D9D357F-7B64-DCA8-C40E-E242C3ADD74A}"/>
              </a:ext>
            </a:extLst>
          </p:cNvPr>
          <p:cNvCxnSpPr>
            <a:cxnSpLocks/>
          </p:cNvCxnSpPr>
          <p:nvPr/>
        </p:nvCxnSpPr>
        <p:spPr>
          <a:xfrm>
            <a:off x="548640" y="1457406"/>
            <a:ext cx="10042994" cy="0"/>
          </a:xfrm>
          <a:prstGeom prst="line">
            <a:avLst/>
          </a:prstGeom>
          <a:ln w="19050">
            <a:solidFill>
              <a:srgbClr val="333F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005FCB2-E05F-91E0-5F3A-ADF9AEA4D349}"/>
              </a:ext>
            </a:extLst>
          </p:cNvPr>
          <p:cNvSpPr/>
          <p:nvPr/>
        </p:nvSpPr>
        <p:spPr>
          <a:xfrm>
            <a:off x="0" y="6234043"/>
            <a:ext cx="12192000" cy="523030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6A2FABF-BE82-CF0B-B39F-837D641C7E61}"/>
              </a:ext>
            </a:extLst>
          </p:cNvPr>
          <p:cNvSpPr/>
          <p:nvPr/>
        </p:nvSpPr>
        <p:spPr>
          <a:xfrm>
            <a:off x="81279" y="6318551"/>
            <a:ext cx="6085841" cy="326705"/>
          </a:xfrm>
          <a:prstGeom prst="roundRect">
            <a:avLst/>
          </a:prstGeom>
          <a:solidFill>
            <a:srgbClr val="B7265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C0FEA73-E189-B98E-3F86-552A7E5D80AD}"/>
              </a:ext>
            </a:extLst>
          </p:cNvPr>
          <p:cNvSpPr/>
          <p:nvPr/>
        </p:nvSpPr>
        <p:spPr>
          <a:xfrm>
            <a:off x="6167120" y="6234043"/>
            <a:ext cx="523030" cy="523030"/>
          </a:xfrm>
          <a:custGeom>
            <a:avLst/>
            <a:gdLst>
              <a:gd name="connsiteX0" fmla="*/ 697589 w 936379"/>
              <a:gd name="connsiteY0" fmla="*/ 0 h 936379"/>
              <a:gd name="connsiteX1" fmla="*/ 936379 w 936379"/>
              <a:gd name="connsiteY1" fmla="*/ 238790 h 936379"/>
              <a:gd name="connsiteX2" fmla="*/ 936379 w 936379"/>
              <a:gd name="connsiteY2" fmla="*/ 697590 h 936379"/>
              <a:gd name="connsiteX3" fmla="*/ 697589 w 936379"/>
              <a:gd name="connsiteY3" fmla="*/ 936380 h 936379"/>
              <a:gd name="connsiteX4" fmla="*/ 238790 w 936379"/>
              <a:gd name="connsiteY4" fmla="*/ 936380 h 936379"/>
              <a:gd name="connsiteX5" fmla="*/ 0 w 936379"/>
              <a:gd name="connsiteY5" fmla="*/ 697590 h 936379"/>
              <a:gd name="connsiteX6" fmla="*/ 0 w 936379"/>
              <a:gd name="connsiteY6" fmla="*/ 238790 h 936379"/>
              <a:gd name="connsiteX7" fmla="*/ 238790 w 936379"/>
              <a:gd name="connsiteY7" fmla="*/ 0 h 936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36379" h="936379">
                <a:moveTo>
                  <a:pt x="697589" y="0"/>
                </a:moveTo>
                <a:cubicBezTo>
                  <a:pt x="829470" y="0"/>
                  <a:pt x="936379" y="106910"/>
                  <a:pt x="936379" y="238790"/>
                </a:cubicBezTo>
                <a:lnTo>
                  <a:pt x="936379" y="697590"/>
                </a:lnTo>
                <a:cubicBezTo>
                  <a:pt x="936379" y="829470"/>
                  <a:pt x="829469" y="936380"/>
                  <a:pt x="697589" y="936380"/>
                </a:cubicBezTo>
                <a:lnTo>
                  <a:pt x="238790" y="936380"/>
                </a:lnTo>
                <a:cubicBezTo>
                  <a:pt x="106910" y="936380"/>
                  <a:pt x="0" y="829470"/>
                  <a:pt x="0" y="697590"/>
                </a:cubicBezTo>
                <a:lnTo>
                  <a:pt x="0" y="238790"/>
                </a:lnTo>
                <a:cubicBezTo>
                  <a:pt x="0" y="106910"/>
                  <a:pt x="106910" y="0"/>
                  <a:pt x="238790" y="0"/>
                </a:cubicBezTo>
                <a:close/>
              </a:path>
            </a:pathLst>
          </a:custGeom>
          <a:solidFill>
            <a:srgbClr val="FFFFFF"/>
          </a:solidFill>
          <a:ln w="89433" cap="rnd">
            <a:solidFill>
              <a:srgbClr val="999999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9942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4">
            <a:extLst>
              <a:ext uri="{FF2B5EF4-FFF2-40B4-BE49-F238E27FC236}">
                <a16:creationId xmlns:a16="http://schemas.microsoft.com/office/drawing/2014/main" id="{2DC944FF-9ADC-0A5A-4E49-B1E0192D00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4279" y="2410430"/>
            <a:ext cx="7125921" cy="3715974"/>
          </a:xfrm>
          <a:prstGeom prst="rect">
            <a:avLst/>
          </a:prstGeom>
        </p:spPr>
      </p:pic>
      <p:pic>
        <p:nvPicPr>
          <p:cNvPr id="4" name="صورة 6">
            <a:extLst>
              <a:ext uri="{FF2B5EF4-FFF2-40B4-BE49-F238E27FC236}">
                <a16:creationId xmlns:a16="http://schemas.microsoft.com/office/drawing/2014/main" id="{3035A76D-C511-EF08-B91D-B590F61D91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2996" y="2410431"/>
            <a:ext cx="6589660" cy="3715974"/>
          </a:xfrm>
          <a:prstGeom prst="rect">
            <a:avLst/>
          </a:prstGeom>
        </p:spPr>
      </p:pic>
      <p:pic>
        <p:nvPicPr>
          <p:cNvPr id="5" name="صورة 8">
            <a:extLst>
              <a:ext uri="{FF2B5EF4-FFF2-40B4-BE49-F238E27FC236}">
                <a16:creationId xmlns:a16="http://schemas.microsoft.com/office/drawing/2014/main" id="{551887B6-76AA-F841-42E2-98B0399E28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62656" y="2414242"/>
            <a:ext cx="5836809" cy="37121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167CDFC-43AD-931D-094F-BB7EF8D27104}"/>
              </a:ext>
            </a:extLst>
          </p:cNvPr>
          <p:cNvSpPr txBox="1"/>
          <p:nvPr/>
        </p:nvSpPr>
        <p:spPr>
          <a:xfrm>
            <a:off x="548640" y="212744"/>
            <a:ext cx="11023250" cy="126188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en-US"/>
            </a:defPPr>
            <a:lvl1pPr indent="0" algn="ctr">
              <a:buNone/>
              <a:defRPr sz="2800" b="1">
                <a:solidFill>
                  <a:srgbClr val="333F70"/>
                </a:solidFill>
                <a:ea typeface="Unbounded Bold" pitchFamily="34" charset="-122"/>
                <a:cs typeface="Unbounded Bold" pitchFamily="34" charset="-120"/>
              </a:defRPr>
            </a:lvl1pPr>
          </a:lstStyle>
          <a:p>
            <a:pPr algn="l"/>
            <a:r>
              <a:rPr lang="en-US" sz="3600" dirty="0"/>
              <a:t>ExteNET: </a:t>
            </a:r>
          </a:p>
          <a:p>
            <a:pPr algn="l"/>
            <a:r>
              <a:rPr lang="en-US" sz="2000" dirty="0"/>
              <a:t>Invasive Disease-free Survival (A) and Distant Disease-free Survival at 5 years (B), and Overall Survival (C) in the HR+ /≤ 1-Year Population With No pCR after Neoadjuvant Therapy (n = 295)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455BA81-8825-4D4C-0CBE-1E117E33B2D5}"/>
              </a:ext>
            </a:extLst>
          </p:cNvPr>
          <p:cNvCxnSpPr>
            <a:cxnSpLocks/>
          </p:cNvCxnSpPr>
          <p:nvPr/>
        </p:nvCxnSpPr>
        <p:spPr>
          <a:xfrm>
            <a:off x="548640" y="1457406"/>
            <a:ext cx="10042994" cy="0"/>
          </a:xfrm>
          <a:prstGeom prst="line">
            <a:avLst/>
          </a:prstGeom>
          <a:ln w="19050">
            <a:solidFill>
              <a:srgbClr val="333F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4E35260-E2DB-1228-F898-729CB8C453A9}"/>
              </a:ext>
            </a:extLst>
          </p:cNvPr>
          <p:cNvSpPr/>
          <p:nvPr/>
        </p:nvSpPr>
        <p:spPr>
          <a:xfrm>
            <a:off x="0" y="6234043"/>
            <a:ext cx="12192000" cy="523030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87CEC31-2D1E-723F-2B82-808BA3459C36}"/>
              </a:ext>
            </a:extLst>
          </p:cNvPr>
          <p:cNvSpPr/>
          <p:nvPr/>
        </p:nvSpPr>
        <p:spPr>
          <a:xfrm>
            <a:off x="81279" y="6318551"/>
            <a:ext cx="6592790" cy="326705"/>
          </a:xfrm>
          <a:prstGeom prst="roundRect">
            <a:avLst/>
          </a:prstGeom>
          <a:solidFill>
            <a:srgbClr val="B7265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D4FBA7E-2B53-E779-29E2-B41F8B51F965}"/>
              </a:ext>
            </a:extLst>
          </p:cNvPr>
          <p:cNvSpPr/>
          <p:nvPr/>
        </p:nvSpPr>
        <p:spPr>
          <a:xfrm>
            <a:off x="6462787" y="6234043"/>
            <a:ext cx="523030" cy="523030"/>
          </a:xfrm>
          <a:custGeom>
            <a:avLst/>
            <a:gdLst>
              <a:gd name="connsiteX0" fmla="*/ 697589 w 936379"/>
              <a:gd name="connsiteY0" fmla="*/ 0 h 936379"/>
              <a:gd name="connsiteX1" fmla="*/ 936379 w 936379"/>
              <a:gd name="connsiteY1" fmla="*/ 238790 h 936379"/>
              <a:gd name="connsiteX2" fmla="*/ 936379 w 936379"/>
              <a:gd name="connsiteY2" fmla="*/ 697590 h 936379"/>
              <a:gd name="connsiteX3" fmla="*/ 697589 w 936379"/>
              <a:gd name="connsiteY3" fmla="*/ 936380 h 936379"/>
              <a:gd name="connsiteX4" fmla="*/ 238790 w 936379"/>
              <a:gd name="connsiteY4" fmla="*/ 936380 h 936379"/>
              <a:gd name="connsiteX5" fmla="*/ 0 w 936379"/>
              <a:gd name="connsiteY5" fmla="*/ 697590 h 936379"/>
              <a:gd name="connsiteX6" fmla="*/ 0 w 936379"/>
              <a:gd name="connsiteY6" fmla="*/ 238790 h 936379"/>
              <a:gd name="connsiteX7" fmla="*/ 238790 w 936379"/>
              <a:gd name="connsiteY7" fmla="*/ 0 h 936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36379" h="936379">
                <a:moveTo>
                  <a:pt x="697589" y="0"/>
                </a:moveTo>
                <a:cubicBezTo>
                  <a:pt x="829470" y="0"/>
                  <a:pt x="936379" y="106910"/>
                  <a:pt x="936379" y="238790"/>
                </a:cubicBezTo>
                <a:lnTo>
                  <a:pt x="936379" y="697590"/>
                </a:lnTo>
                <a:cubicBezTo>
                  <a:pt x="936379" y="829470"/>
                  <a:pt x="829469" y="936380"/>
                  <a:pt x="697589" y="936380"/>
                </a:cubicBezTo>
                <a:lnTo>
                  <a:pt x="238790" y="936380"/>
                </a:lnTo>
                <a:cubicBezTo>
                  <a:pt x="106910" y="936380"/>
                  <a:pt x="0" y="829470"/>
                  <a:pt x="0" y="697590"/>
                </a:cubicBezTo>
                <a:lnTo>
                  <a:pt x="0" y="238790"/>
                </a:lnTo>
                <a:cubicBezTo>
                  <a:pt x="0" y="106910"/>
                  <a:pt x="106910" y="0"/>
                  <a:pt x="238790" y="0"/>
                </a:cubicBezTo>
                <a:close/>
              </a:path>
            </a:pathLst>
          </a:custGeom>
          <a:solidFill>
            <a:srgbClr val="FFFFFF"/>
          </a:solidFill>
          <a:ln w="89433" cap="rnd">
            <a:solidFill>
              <a:srgbClr val="999999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9" name="صورة 6">
            <a:extLst>
              <a:ext uri="{FF2B5EF4-FFF2-40B4-BE49-F238E27FC236}">
                <a16:creationId xmlns:a16="http://schemas.microsoft.com/office/drawing/2014/main" id="{53951315-039C-DE0E-E27E-0560ECD1841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05" t="9028" r="2515" b="8956"/>
          <a:stretch/>
        </p:blipFill>
        <p:spPr>
          <a:xfrm rot="9549820">
            <a:off x="11055353" y="7943511"/>
            <a:ext cx="2273294" cy="917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748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4">
            <a:extLst>
              <a:ext uri="{FF2B5EF4-FFF2-40B4-BE49-F238E27FC236}">
                <a16:creationId xmlns:a16="http://schemas.microsoft.com/office/drawing/2014/main" id="{2DC944FF-9ADC-0A5A-4E49-B1E0192D00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321938" y="2410430"/>
            <a:ext cx="7125921" cy="3715974"/>
          </a:xfrm>
          <a:prstGeom prst="rect">
            <a:avLst/>
          </a:prstGeom>
        </p:spPr>
      </p:pic>
      <p:pic>
        <p:nvPicPr>
          <p:cNvPr id="4" name="صورة 6">
            <a:extLst>
              <a:ext uri="{FF2B5EF4-FFF2-40B4-BE49-F238E27FC236}">
                <a16:creationId xmlns:a16="http://schemas.microsoft.com/office/drawing/2014/main" id="{3035A76D-C511-EF08-B91D-B590F61D91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754663" y="2410431"/>
            <a:ext cx="6589660" cy="3715974"/>
          </a:xfrm>
          <a:prstGeom prst="rect">
            <a:avLst/>
          </a:prstGeom>
        </p:spPr>
      </p:pic>
      <p:pic>
        <p:nvPicPr>
          <p:cNvPr id="5" name="صورة 8">
            <a:extLst>
              <a:ext uri="{FF2B5EF4-FFF2-40B4-BE49-F238E27FC236}">
                <a16:creationId xmlns:a16="http://schemas.microsoft.com/office/drawing/2014/main" id="{551887B6-76AA-F841-42E2-98B0399E28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2851" y="1836176"/>
            <a:ext cx="6745729" cy="42902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167CDFC-43AD-931D-094F-BB7EF8D27104}"/>
              </a:ext>
            </a:extLst>
          </p:cNvPr>
          <p:cNvSpPr txBox="1"/>
          <p:nvPr/>
        </p:nvSpPr>
        <p:spPr>
          <a:xfrm>
            <a:off x="548640" y="212744"/>
            <a:ext cx="11023250" cy="126188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en-US"/>
            </a:defPPr>
            <a:lvl1pPr indent="0" algn="ctr">
              <a:buNone/>
              <a:defRPr sz="2800" b="1">
                <a:solidFill>
                  <a:srgbClr val="333F70"/>
                </a:solidFill>
                <a:ea typeface="Unbounded Bold" pitchFamily="34" charset="-122"/>
                <a:cs typeface="Unbounded Bold" pitchFamily="34" charset="-120"/>
              </a:defRPr>
            </a:lvl1pPr>
          </a:lstStyle>
          <a:p>
            <a:pPr algn="l"/>
            <a:r>
              <a:rPr lang="en-US" sz="3600" dirty="0"/>
              <a:t>ExteNET: </a:t>
            </a:r>
          </a:p>
          <a:p>
            <a:pPr algn="l"/>
            <a:r>
              <a:rPr lang="en-US" sz="2000" dirty="0"/>
              <a:t>Invasive Disease-free Survival (A) and Distant Disease-free Survival at 5 years (B), and Overall Survival (C) in the HR+ /≤ 1-Year Population With No pCR after Neoadjuvant Therapy (n = 295)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2D83401-5C9F-BC29-DD25-E641C5944C67}"/>
              </a:ext>
            </a:extLst>
          </p:cNvPr>
          <p:cNvCxnSpPr>
            <a:cxnSpLocks/>
          </p:cNvCxnSpPr>
          <p:nvPr/>
        </p:nvCxnSpPr>
        <p:spPr>
          <a:xfrm>
            <a:off x="548640" y="1457406"/>
            <a:ext cx="10042994" cy="0"/>
          </a:xfrm>
          <a:prstGeom prst="line">
            <a:avLst/>
          </a:prstGeom>
          <a:ln w="19050">
            <a:solidFill>
              <a:srgbClr val="333F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6D2FEBC-E69E-E00E-23B5-22C8962E8CFA}"/>
              </a:ext>
            </a:extLst>
          </p:cNvPr>
          <p:cNvSpPr/>
          <p:nvPr/>
        </p:nvSpPr>
        <p:spPr>
          <a:xfrm>
            <a:off x="0" y="6234043"/>
            <a:ext cx="12192000" cy="523030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0F5209A-A69A-6DA2-6593-3D6FC788A057}"/>
              </a:ext>
            </a:extLst>
          </p:cNvPr>
          <p:cNvSpPr/>
          <p:nvPr/>
        </p:nvSpPr>
        <p:spPr>
          <a:xfrm>
            <a:off x="81279" y="6318551"/>
            <a:ext cx="6592790" cy="326705"/>
          </a:xfrm>
          <a:prstGeom prst="roundRect">
            <a:avLst/>
          </a:prstGeom>
          <a:solidFill>
            <a:srgbClr val="B7265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CB164BE-DA92-A6BA-55D8-D94C69D5F81C}"/>
              </a:ext>
            </a:extLst>
          </p:cNvPr>
          <p:cNvSpPr/>
          <p:nvPr/>
        </p:nvSpPr>
        <p:spPr>
          <a:xfrm>
            <a:off x="6462787" y="6234043"/>
            <a:ext cx="523030" cy="523030"/>
          </a:xfrm>
          <a:custGeom>
            <a:avLst/>
            <a:gdLst>
              <a:gd name="connsiteX0" fmla="*/ 697589 w 936379"/>
              <a:gd name="connsiteY0" fmla="*/ 0 h 936379"/>
              <a:gd name="connsiteX1" fmla="*/ 936379 w 936379"/>
              <a:gd name="connsiteY1" fmla="*/ 238790 h 936379"/>
              <a:gd name="connsiteX2" fmla="*/ 936379 w 936379"/>
              <a:gd name="connsiteY2" fmla="*/ 697590 h 936379"/>
              <a:gd name="connsiteX3" fmla="*/ 697589 w 936379"/>
              <a:gd name="connsiteY3" fmla="*/ 936380 h 936379"/>
              <a:gd name="connsiteX4" fmla="*/ 238790 w 936379"/>
              <a:gd name="connsiteY4" fmla="*/ 936380 h 936379"/>
              <a:gd name="connsiteX5" fmla="*/ 0 w 936379"/>
              <a:gd name="connsiteY5" fmla="*/ 697590 h 936379"/>
              <a:gd name="connsiteX6" fmla="*/ 0 w 936379"/>
              <a:gd name="connsiteY6" fmla="*/ 238790 h 936379"/>
              <a:gd name="connsiteX7" fmla="*/ 238790 w 936379"/>
              <a:gd name="connsiteY7" fmla="*/ 0 h 936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36379" h="936379">
                <a:moveTo>
                  <a:pt x="697589" y="0"/>
                </a:moveTo>
                <a:cubicBezTo>
                  <a:pt x="829470" y="0"/>
                  <a:pt x="936379" y="106910"/>
                  <a:pt x="936379" y="238790"/>
                </a:cubicBezTo>
                <a:lnTo>
                  <a:pt x="936379" y="697590"/>
                </a:lnTo>
                <a:cubicBezTo>
                  <a:pt x="936379" y="829470"/>
                  <a:pt x="829469" y="936380"/>
                  <a:pt x="697589" y="936380"/>
                </a:cubicBezTo>
                <a:lnTo>
                  <a:pt x="238790" y="936380"/>
                </a:lnTo>
                <a:cubicBezTo>
                  <a:pt x="106910" y="936380"/>
                  <a:pt x="0" y="829470"/>
                  <a:pt x="0" y="697590"/>
                </a:cubicBezTo>
                <a:lnTo>
                  <a:pt x="0" y="238790"/>
                </a:lnTo>
                <a:cubicBezTo>
                  <a:pt x="0" y="106910"/>
                  <a:pt x="106910" y="0"/>
                  <a:pt x="238790" y="0"/>
                </a:cubicBezTo>
                <a:close/>
              </a:path>
            </a:pathLst>
          </a:custGeom>
          <a:solidFill>
            <a:srgbClr val="FFFFFF"/>
          </a:solidFill>
          <a:ln w="89433" cap="rnd">
            <a:solidFill>
              <a:srgbClr val="999999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088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Image 0" descr="preencoded.png">
            <a:extLst>
              <a:ext uri="{FF2B5EF4-FFF2-40B4-BE49-F238E27FC236}">
                <a16:creationId xmlns:a16="http://schemas.microsoft.com/office/drawing/2014/main" id="{77F655D8-B77E-178A-DC51-8C640B8BEF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13334" t="54270" r="12713" b="23889"/>
          <a:stretch/>
        </p:blipFill>
        <p:spPr>
          <a:xfrm rot="17513579">
            <a:off x="-3872528" y="1597859"/>
            <a:ext cx="8863497" cy="392659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55AF30D-A9D0-A98B-AB53-9613DB366FDE}"/>
              </a:ext>
            </a:extLst>
          </p:cNvPr>
          <p:cNvCxnSpPr/>
          <p:nvPr/>
        </p:nvCxnSpPr>
        <p:spPr>
          <a:xfrm rot="5400000">
            <a:off x="6024626" y="-932203"/>
            <a:ext cx="0" cy="8837411"/>
          </a:xfrm>
          <a:prstGeom prst="line">
            <a:avLst/>
          </a:prstGeom>
          <a:ln w="28575">
            <a:solidFill>
              <a:srgbClr val="B726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A277939-47B2-3E37-4D24-20D78BBF7E3D}"/>
              </a:ext>
            </a:extLst>
          </p:cNvPr>
          <p:cNvSpPr txBox="1"/>
          <p:nvPr/>
        </p:nvSpPr>
        <p:spPr>
          <a:xfrm>
            <a:off x="772028" y="4622696"/>
            <a:ext cx="2409766" cy="70788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en-US"/>
            </a:defPPr>
            <a:lvl1pPr indent="0" algn="ctr">
              <a:buNone/>
              <a:defRPr sz="2000">
                <a:solidFill>
                  <a:schemeClr val="bg1">
                    <a:lumMod val="85000"/>
                  </a:schemeClr>
                </a:solidFill>
                <a:ea typeface="Unbounded Bold" pitchFamily="34" charset="-122"/>
                <a:cs typeface="Unbounded Bold" pitchFamily="34" charset="-120"/>
              </a:defRPr>
            </a:lvl1pPr>
          </a:lstStyle>
          <a:p>
            <a:r>
              <a:rPr lang="en-US" dirty="0">
                <a:solidFill>
                  <a:srgbClr val="333F70"/>
                </a:solidFill>
              </a:rPr>
              <a:t>Key features of HER2+ Breast Cancer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39B0B43-543C-EAA9-05B2-9A8C9A99F103}"/>
              </a:ext>
            </a:extLst>
          </p:cNvPr>
          <p:cNvGrpSpPr/>
          <p:nvPr/>
        </p:nvGrpSpPr>
        <p:grpSpPr>
          <a:xfrm>
            <a:off x="1492955" y="3115656"/>
            <a:ext cx="1084782" cy="1442631"/>
            <a:chOff x="1313292" y="3154340"/>
            <a:chExt cx="675625" cy="898501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DC8F98F-F362-C4EC-9483-6455B286AE88}"/>
                </a:ext>
              </a:extLst>
            </p:cNvPr>
            <p:cNvCxnSpPr/>
            <p:nvPr/>
          </p:nvCxnSpPr>
          <p:spPr>
            <a:xfrm rot="5400000">
              <a:off x="1325188" y="3701150"/>
              <a:ext cx="579044" cy="0"/>
            </a:xfrm>
            <a:prstGeom prst="line">
              <a:avLst/>
            </a:prstGeom>
            <a:ln w="28575">
              <a:solidFill>
                <a:srgbClr val="B7265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AEACDFF-C062-BBEF-86D4-549727645E26}"/>
                </a:ext>
              </a:extLst>
            </p:cNvPr>
            <p:cNvGrpSpPr/>
            <p:nvPr/>
          </p:nvGrpSpPr>
          <p:grpSpPr>
            <a:xfrm>
              <a:off x="1313292" y="3154340"/>
              <a:ext cx="675625" cy="488296"/>
              <a:chOff x="843845" y="1866899"/>
              <a:chExt cx="675625" cy="488296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C171E4F3-D9B6-0127-88CE-5E1B73A3F1BE}"/>
                  </a:ext>
                </a:extLst>
              </p:cNvPr>
              <p:cNvSpPr/>
              <p:nvPr/>
            </p:nvSpPr>
            <p:spPr>
              <a:xfrm>
                <a:off x="843845" y="1866899"/>
                <a:ext cx="675625" cy="488296"/>
              </a:xfrm>
              <a:prstGeom prst="roundRect">
                <a:avLst/>
              </a:prstGeom>
              <a:solidFill>
                <a:srgbClr val="B7265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2773381-7488-EB53-C443-75792B36DE93}"/>
                  </a:ext>
                </a:extLst>
              </p:cNvPr>
              <p:cNvSpPr txBox="1"/>
              <p:nvPr/>
            </p:nvSpPr>
            <p:spPr>
              <a:xfrm>
                <a:off x="935359" y="1896595"/>
                <a:ext cx="419807" cy="402549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 marL="0" indent="0" algn="ctr">
                  <a:buNone/>
                </a:pPr>
                <a:r>
                  <a:rPr lang="en-US" sz="3600" b="1" dirty="0">
                    <a:solidFill>
                      <a:schemeClr val="bg1"/>
                    </a:solidFill>
                    <a:ea typeface="Unbounded Bold" pitchFamily="34" charset="-122"/>
                    <a:cs typeface="Unbounded Bold" pitchFamily="34" charset="-120"/>
                  </a:rPr>
                  <a:t>1</a:t>
                </a:r>
              </a:p>
            </p:txBody>
          </p:sp>
        </p:grp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B92C3959-CBA6-0C6E-9AEF-42C482B6AD93}"/>
                </a:ext>
              </a:extLst>
            </p:cNvPr>
            <p:cNvSpPr/>
            <p:nvPr/>
          </p:nvSpPr>
          <p:spPr>
            <a:xfrm>
              <a:off x="1570971" y="3965363"/>
              <a:ext cx="87478" cy="87478"/>
            </a:xfrm>
            <a:prstGeom prst="ellipse">
              <a:avLst/>
            </a:prstGeom>
            <a:solidFill>
              <a:srgbClr val="333F7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</p:grp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98527B68-03A9-C6A2-D24F-84BA14A7325A}"/>
              </a:ext>
            </a:extLst>
          </p:cNvPr>
          <p:cNvSpPr/>
          <p:nvPr/>
        </p:nvSpPr>
        <p:spPr>
          <a:xfrm>
            <a:off x="0" y="6234043"/>
            <a:ext cx="12192000" cy="523030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7E52645F-90AD-DF02-C8A4-979482E03E07}"/>
              </a:ext>
            </a:extLst>
          </p:cNvPr>
          <p:cNvSpPr/>
          <p:nvPr/>
        </p:nvSpPr>
        <p:spPr>
          <a:xfrm>
            <a:off x="81280" y="6318552"/>
            <a:ext cx="1684019" cy="348948"/>
          </a:xfrm>
          <a:prstGeom prst="roundRect">
            <a:avLst/>
          </a:prstGeom>
          <a:solidFill>
            <a:srgbClr val="B7265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D7D27812-93E9-D3EF-EE77-B9CE9A9E640A}"/>
              </a:ext>
            </a:extLst>
          </p:cNvPr>
          <p:cNvSpPr/>
          <p:nvPr/>
        </p:nvSpPr>
        <p:spPr>
          <a:xfrm>
            <a:off x="1268629" y="6234043"/>
            <a:ext cx="523030" cy="523030"/>
          </a:xfrm>
          <a:custGeom>
            <a:avLst/>
            <a:gdLst>
              <a:gd name="connsiteX0" fmla="*/ 697589 w 936379"/>
              <a:gd name="connsiteY0" fmla="*/ 0 h 936379"/>
              <a:gd name="connsiteX1" fmla="*/ 936379 w 936379"/>
              <a:gd name="connsiteY1" fmla="*/ 238790 h 936379"/>
              <a:gd name="connsiteX2" fmla="*/ 936379 w 936379"/>
              <a:gd name="connsiteY2" fmla="*/ 697590 h 936379"/>
              <a:gd name="connsiteX3" fmla="*/ 697589 w 936379"/>
              <a:gd name="connsiteY3" fmla="*/ 936380 h 936379"/>
              <a:gd name="connsiteX4" fmla="*/ 238790 w 936379"/>
              <a:gd name="connsiteY4" fmla="*/ 936380 h 936379"/>
              <a:gd name="connsiteX5" fmla="*/ 0 w 936379"/>
              <a:gd name="connsiteY5" fmla="*/ 697590 h 936379"/>
              <a:gd name="connsiteX6" fmla="*/ 0 w 936379"/>
              <a:gd name="connsiteY6" fmla="*/ 238790 h 936379"/>
              <a:gd name="connsiteX7" fmla="*/ 238790 w 936379"/>
              <a:gd name="connsiteY7" fmla="*/ 0 h 936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36379" h="936379">
                <a:moveTo>
                  <a:pt x="697589" y="0"/>
                </a:moveTo>
                <a:cubicBezTo>
                  <a:pt x="829470" y="0"/>
                  <a:pt x="936379" y="106910"/>
                  <a:pt x="936379" y="238790"/>
                </a:cubicBezTo>
                <a:lnTo>
                  <a:pt x="936379" y="697590"/>
                </a:lnTo>
                <a:cubicBezTo>
                  <a:pt x="936379" y="829470"/>
                  <a:pt x="829469" y="936380"/>
                  <a:pt x="697589" y="936380"/>
                </a:cubicBezTo>
                <a:lnTo>
                  <a:pt x="238790" y="936380"/>
                </a:lnTo>
                <a:cubicBezTo>
                  <a:pt x="106910" y="936380"/>
                  <a:pt x="0" y="829470"/>
                  <a:pt x="0" y="697590"/>
                </a:cubicBezTo>
                <a:lnTo>
                  <a:pt x="0" y="238790"/>
                </a:lnTo>
                <a:cubicBezTo>
                  <a:pt x="0" y="106910"/>
                  <a:pt x="106910" y="0"/>
                  <a:pt x="238790" y="0"/>
                </a:cubicBezTo>
                <a:close/>
              </a:path>
            </a:pathLst>
          </a:custGeom>
          <a:solidFill>
            <a:srgbClr val="FFFFFF"/>
          </a:solidFill>
          <a:ln w="89433" cap="rnd">
            <a:solidFill>
              <a:srgbClr val="999999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Text 0">
            <a:extLst>
              <a:ext uri="{FF2B5EF4-FFF2-40B4-BE49-F238E27FC236}">
                <a16:creationId xmlns:a16="http://schemas.microsoft.com/office/drawing/2014/main" id="{9D7E93BE-0F09-F5B3-D688-676F186A733A}"/>
              </a:ext>
            </a:extLst>
          </p:cNvPr>
          <p:cNvSpPr/>
          <p:nvPr/>
        </p:nvSpPr>
        <p:spPr>
          <a:xfrm>
            <a:off x="559220" y="1101083"/>
            <a:ext cx="6603999" cy="19300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3600" b="1" dirty="0">
                <a:solidFill>
                  <a:srgbClr val="B7265F"/>
                </a:solidFill>
                <a:ea typeface="Unbounded Bold" pitchFamily="34" charset="-122"/>
                <a:cs typeface="Unbounded Bold" pitchFamily="34" charset="-120"/>
              </a:rPr>
              <a:t>Every Step Counts:</a:t>
            </a:r>
          </a:p>
          <a:p>
            <a:pPr marL="0" indent="0" algn="l">
              <a:lnSpc>
                <a:spcPts val="5550"/>
              </a:lnSpc>
              <a:buNone/>
            </a:pPr>
            <a:r>
              <a:rPr lang="en-US" sz="2800" b="1" dirty="0">
                <a:solidFill>
                  <a:srgbClr val="333F70"/>
                </a:solidFill>
                <a:ea typeface="Unbounded Bold" pitchFamily="34" charset="-122"/>
                <a:cs typeface="Unbounded Bold" pitchFamily="34" charset="-120"/>
              </a:rPr>
              <a:t>The Final Step in HER2+ Treatment Journey</a:t>
            </a:r>
            <a:endParaRPr lang="en-US" sz="4400" b="1" dirty="0">
              <a:solidFill>
                <a:srgbClr val="333F70"/>
              </a:solidFill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6BEF425D-619B-16D8-F945-CF6BA55C75A9}"/>
              </a:ext>
            </a:extLst>
          </p:cNvPr>
          <p:cNvGrpSpPr/>
          <p:nvPr/>
        </p:nvGrpSpPr>
        <p:grpSpPr>
          <a:xfrm>
            <a:off x="5443308" y="3115656"/>
            <a:ext cx="1084782" cy="1442631"/>
            <a:chOff x="1313292" y="3154340"/>
            <a:chExt cx="675625" cy="898501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04836F02-F955-D1CD-D46E-87BEEEAA7AEB}"/>
                </a:ext>
              </a:extLst>
            </p:cNvPr>
            <p:cNvCxnSpPr/>
            <p:nvPr/>
          </p:nvCxnSpPr>
          <p:spPr>
            <a:xfrm rot="5400000">
              <a:off x="1325188" y="3701150"/>
              <a:ext cx="579044" cy="0"/>
            </a:xfrm>
            <a:prstGeom prst="line">
              <a:avLst/>
            </a:prstGeom>
            <a:ln w="28575">
              <a:solidFill>
                <a:srgbClr val="B7265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36402B54-D798-0517-7E79-9E5E937F2CAB}"/>
                </a:ext>
              </a:extLst>
            </p:cNvPr>
            <p:cNvGrpSpPr/>
            <p:nvPr/>
          </p:nvGrpSpPr>
          <p:grpSpPr>
            <a:xfrm>
              <a:off x="1313292" y="3154340"/>
              <a:ext cx="675625" cy="488296"/>
              <a:chOff x="843845" y="1866899"/>
              <a:chExt cx="675625" cy="488296"/>
            </a:xfrm>
          </p:grpSpPr>
          <p:sp>
            <p:nvSpPr>
              <p:cNvPr id="60" name="Rectangle: Rounded Corners 59">
                <a:extLst>
                  <a:ext uri="{FF2B5EF4-FFF2-40B4-BE49-F238E27FC236}">
                    <a16:creationId xmlns:a16="http://schemas.microsoft.com/office/drawing/2014/main" id="{D5EF8F18-9D16-7465-E1F8-87595EFE3C6C}"/>
                  </a:ext>
                </a:extLst>
              </p:cNvPr>
              <p:cNvSpPr/>
              <p:nvPr/>
            </p:nvSpPr>
            <p:spPr>
              <a:xfrm>
                <a:off x="843845" y="1866899"/>
                <a:ext cx="675625" cy="488296"/>
              </a:xfrm>
              <a:prstGeom prst="roundRect">
                <a:avLst/>
              </a:prstGeom>
              <a:solidFill>
                <a:srgbClr val="B7265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174D55C4-5B1D-30E3-E054-7DBE9F602CFC}"/>
                  </a:ext>
                </a:extLst>
              </p:cNvPr>
              <p:cNvSpPr txBox="1"/>
              <p:nvPr/>
            </p:nvSpPr>
            <p:spPr>
              <a:xfrm>
                <a:off x="935359" y="1885166"/>
                <a:ext cx="419807" cy="402549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 marL="0" indent="0" algn="ctr">
                  <a:buNone/>
                </a:pPr>
                <a:r>
                  <a:rPr lang="en-US" sz="3600" b="1" dirty="0">
                    <a:solidFill>
                      <a:schemeClr val="bg1"/>
                    </a:solidFill>
                    <a:ea typeface="Unbounded Bold" pitchFamily="34" charset="-122"/>
                    <a:cs typeface="Unbounded Bold" pitchFamily="34" charset="-120"/>
                  </a:rPr>
                  <a:t>2</a:t>
                </a:r>
              </a:p>
            </p:txBody>
          </p:sp>
        </p:grp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04D559CF-35BA-9361-93ED-EF338752AD6C}"/>
                </a:ext>
              </a:extLst>
            </p:cNvPr>
            <p:cNvSpPr/>
            <p:nvPr/>
          </p:nvSpPr>
          <p:spPr>
            <a:xfrm>
              <a:off x="1570971" y="3965363"/>
              <a:ext cx="87478" cy="87478"/>
            </a:xfrm>
            <a:prstGeom prst="ellipse">
              <a:avLst/>
            </a:prstGeom>
            <a:solidFill>
              <a:srgbClr val="333F7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E2B311CD-A30A-9865-9F72-0E7242F4829F}"/>
              </a:ext>
            </a:extLst>
          </p:cNvPr>
          <p:cNvGrpSpPr/>
          <p:nvPr/>
        </p:nvGrpSpPr>
        <p:grpSpPr>
          <a:xfrm>
            <a:off x="9393662" y="3115656"/>
            <a:ext cx="1084782" cy="1442631"/>
            <a:chOff x="1313292" y="3154340"/>
            <a:chExt cx="675625" cy="898501"/>
          </a:xfrm>
        </p:grpSpPr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558EEDC1-8C68-16DD-E61E-BC71B67A6F6A}"/>
                </a:ext>
              </a:extLst>
            </p:cNvPr>
            <p:cNvCxnSpPr/>
            <p:nvPr/>
          </p:nvCxnSpPr>
          <p:spPr>
            <a:xfrm rot="5400000">
              <a:off x="1325188" y="3701150"/>
              <a:ext cx="579044" cy="0"/>
            </a:xfrm>
            <a:prstGeom prst="line">
              <a:avLst/>
            </a:prstGeom>
            <a:ln w="28575">
              <a:solidFill>
                <a:srgbClr val="B7265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C737155C-EF4D-B63C-7F8C-7BC458B77F21}"/>
                </a:ext>
              </a:extLst>
            </p:cNvPr>
            <p:cNvGrpSpPr/>
            <p:nvPr/>
          </p:nvGrpSpPr>
          <p:grpSpPr>
            <a:xfrm>
              <a:off x="1313292" y="3154340"/>
              <a:ext cx="675625" cy="488296"/>
              <a:chOff x="843845" y="1866899"/>
              <a:chExt cx="675625" cy="488296"/>
            </a:xfrm>
          </p:grpSpPr>
          <p:sp>
            <p:nvSpPr>
              <p:cNvPr id="66" name="Rectangle: Rounded Corners 65">
                <a:extLst>
                  <a:ext uri="{FF2B5EF4-FFF2-40B4-BE49-F238E27FC236}">
                    <a16:creationId xmlns:a16="http://schemas.microsoft.com/office/drawing/2014/main" id="{8FA9E72F-124D-81D4-C7E9-043AF63DD42E}"/>
                  </a:ext>
                </a:extLst>
              </p:cNvPr>
              <p:cNvSpPr/>
              <p:nvPr/>
            </p:nvSpPr>
            <p:spPr>
              <a:xfrm>
                <a:off x="843845" y="1866899"/>
                <a:ext cx="675625" cy="488296"/>
              </a:xfrm>
              <a:prstGeom prst="roundRect">
                <a:avLst/>
              </a:prstGeom>
              <a:solidFill>
                <a:srgbClr val="B7265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C174C9E7-1AC5-F12C-5622-F22F0D9CB112}"/>
                  </a:ext>
                </a:extLst>
              </p:cNvPr>
              <p:cNvSpPr txBox="1"/>
              <p:nvPr/>
            </p:nvSpPr>
            <p:spPr>
              <a:xfrm>
                <a:off x="953156" y="1890376"/>
                <a:ext cx="419807" cy="402549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 marL="0" indent="0" algn="ctr">
                  <a:buNone/>
                </a:pPr>
                <a:r>
                  <a:rPr lang="en-US" sz="3600" b="1" dirty="0">
                    <a:solidFill>
                      <a:schemeClr val="bg1"/>
                    </a:solidFill>
                    <a:ea typeface="Unbounded Bold" pitchFamily="34" charset="-122"/>
                    <a:cs typeface="Unbounded Bold" pitchFamily="34" charset="-120"/>
                  </a:rPr>
                  <a:t>3</a:t>
                </a:r>
              </a:p>
            </p:txBody>
          </p:sp>
        </p:grp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3DFC48E1-B4F8-74BF-8A00-F74DAD62E5AC}"/>
                </a:ext>
              </a:extLst>
            </p:cNvPr>
            <p:cNvSpPr/>
            <p:nvPr/>
          </p:nvSpPr>
          <p:spPr>
            <a:xfrm>
              <a:off x="1570971" y="3965363"/>
              <a:ext cx="87478" cy="87478"/>
            </a:xfrm>
            <a:prstGeom prst="ellipse">
              <a:avLst/>
            </a:prstGeom>
            <a:solidFill>
              <a:srgbClr val="333F7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7F5801E8-56BD-78AE-2764-61B0ECAFC2C5}"/>
              </a:ext>
            </a:extLst>
          </p:cNvPr>
          <p:cNvSpPr txBox="1"/>
          <p:nvPr/>
        </p:nvSpPr>
        <p:spPr>
          <a:xfrm>
            <a:off x="4609166" y="4622696"/>
            <a:ext cx="2636194" cy="70788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en-US"/>
            </a:defPPr>
            <a:lvl1pPr indent="0" algn="ctr">
              <a:buNone/>
              <a:defRPr sz="2000">
                <a:solidFill>
                  <a:schemeClr val="bg1">
                    <a:lumMod val="85000"/>
                  </a:schemeClr>
                </a:solidFill>
                <a:ea typeface="Unbounded Bold" pitchFamily="34" charset="-122"/>
                <a:cs typeface="Unbounded Bold" pitchFamily="34" charset="-120"/>
              </a:defRPr>
            </a:lvl1pPr>
          </a:lstStyle>
          <a:p>
            <a:r>
              <a:rPr lang="en-US" dirty="0">
                <a:solidFill>
                  <a:srgbClr val="333F70"/>
                </a:solidFill>
              </a:rPr>
              <a:t>Neratinib in Localized HER2+ Breast Cancer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075DC628-082C-93ED-2C9E-7312154B7B98}"/>
              </a:ext>
            </a:extLst>
          </p:cNvPr>
          <p:cNvSpPr txBox="1"/>
          <p:nvPr/>
        </p:nvSpPr>
        <p:spPr>
          <a:xfrm>
            <a:off x="8555097" y="4604483"/>
            <a:ext cx="2966341" cy="70788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en-US"/>
            </a:defPPr>
            <a:lvl1pPr indent="0" algn="ctr">
              <a:buNone/>
              <a:defRPr sz="2000">
                <a:solidFill>
                  <a:schemeClr val="bg1">
                    <a:lumMod val="85000"/>
                  </a:schemeClr>
                </a:solidFill>
                <a:ea typeface="Unbounded Bold" pitchFamily="34" charset="-122"/>
                <a:cs typeface="Unbounded Bold" pitchFamily="34" charset="-120"/>
              </a:defRPr>
            </a:lvl1pPr>
          </a:lstStyle>
          <a:p>
            <a:r>
              <a:rPr lang="en-US" dirty="0">
                <a:solidFill>
                  <a:srgbClr val="333F70"/>
                </a:solidFill>
              </a:rPr>
              <a:t>Neratinib in Metastatic HER2+ Breast Cancer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879EBE6E-253B-60EF-D476-F129C318DCF6}"/>
              </a:ext>
            </a:extLst>
          </p:cNvPr>
          <p:cNvGrpSpPr/>
          <p:nvPr/>
        </p:nvGrpSpPr>
        <p:grpSpPr>
          <a:xfrm>
            <a:off x="63108" y="373666"/>
            <a:ext cx="2189456" cy="523216"/>
            <a:chOff x="1354580" y="2411455"/>
            <a:chExt cx="8878223" cy="2121634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92AC7C8E-7BEC-E3C2-C567-41D079C5CD76}"/>
                </a:ext>
              </a:extLst>
            </p:cNvPr>
            <p:cNvGrpSpPr/>
            <p:nvPr/>
          </p:nvGrpSpPr>
          <p:grpSpPr>
            <a:xfrm flipH="1">
              <a:off x="1354580" y="2411455"/>
              <a:ext cx="8878223" cy="2121634"/>
              <a:chOff x="9601200" y="383207"/>
              <a:chExt cx="2590800" cy="619125"/>
            </a:xfrm>
          </p:grpSpPr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2017F5B5-7997-8535-B2B5-643F908BA855}"/>
                  </a:ext>
                </a:extLst>
              </p:cNvPr>
              <p:cNvSpPr/>
              <p:nvPr/>
            </p:nvSpPr>
            <p:spPr>
              <a:xfrm>
                <a:off x="9601200" y="383207"/>
                <a:ext cx="885825" cy="619125"/>
              </a:xfrm>
              <a:prstGeom prst="rect">
                <a:avLst/>
              </a:prstGeom>
              <a:solidFill>
                <a:srgbClr val="B7265F">
                  <a:alpha val="7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80FBCEDE-3E3D-654C-BE0C-AF1CF86175CB}"/>
                  </a:ext>
                </a:extLst>
              </p:cNvPr>
              <p:cNvSpPr/>
              <p:nvPr/>
            </p:nvSpPr>
            <p:spPr>
              <a:xfrm>
                <a:off x="10515600" y="383207"/>
                <a:ext cx="1676400" cy="619125"/>
              </a:xfrm>
              <a:prstGeom prst="rect">
                <a:avLst/>
              </a:prstGeom>
              <a:solidFill>
                <a:srgbClr val="B7265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id="{732660F7-E843-299E-6A95-A2246E1FDF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9684834" y="417180"/>
                <a:ext cx="716195" cy="557966"/>
              </a:xfrm>
              <a:prstGeom prst="rect">
                <a:avLst/>
              </a:prstGeom>
            </p:spPr>
          </p:pic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97D0D3E7-CC2E-FAD0-2DD1-2B49F7D0B6E5}"/>
                </a:ext>
              </a:extLst>
            </p:cNvPr>
            <p:cNvGrpSpPr/>
            <p:nvPr/>
          </p:nvGrpSpPr>
          <p:grpSpPr>
            <a:xfrm>
              <a:off x="1766199" y="2779177"/>
              <a:ext cx="4822492" cy="1395605"/>
              <a:chOff x="1766199" y="2779177"/>
              <a:chExt cx="4314190" cy="1248505"/>
            </a:xfrm>
          </p:grpSpPr>
          <p:pic>
            <p:nvPicPr>
              <p:cNvPr id="73" name="Graphic 72">
                <a:extLst>
                  <a:ext uri="{FF2B5EF4-FFF2-40B4-BE49-F238E27FC236}">
                    <a16:creationId xmlns:a16="http://schemas.microsoft.com/office/drawing/2014/main" id="{8E222B46-6AD7-CD3B-47F8-98769C1AFA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766199" y="2779177"/>
                <a:ext cx="4314190" cy="758978"/>
              </a:xfrm>
              <a:prstGeom prst="rect">
                <a:avLst/>
              </a:prstGeom>
            </p:spPr>
          </p:pic>
          <p:pic>
            <p:nvPicPr>
              <p:cNvPr id="74" name="Graphic 73">
                <a:extLst>
                  <a:ext uri="{FF2B5EF4-FFF2-40B4-BE49-F238E27FC236}">
                    <a16:creationId xmlns:a16="http://schemas.microsoft.com/office/drawing/2014/main" id="{0054DD32-1262-CD47-F559-CE974F270D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3266662" y="3679316"/>
                <a:ext cx="2813727" cy="348366"/>
              </a:xfrm>
              <a:prstGeom prst="rect">
                <a:avLst/>
              </a:prstGeom>
            </p:spPr>
          </p:pic>
        </p:grpSp>
      </p:grpSp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3" name="Section Zoom 2">
                <a:extLst>
                  <a:ext uri="{FF2B5EF4-FFF2-40B4-BE49-F238E27FC236}">
                    <a16:creationId xmlns:a16="http://schemas.microsoft.com/office/drawing/2014/main" id="{F575848A-CEF9-1BAC-9057-293B2519054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79419292"/>
                  </p:ext>
                </p:extLst>
              </p:nvPr>
            </p:nvGraphicFramePr>
            <p:xfrm>
              <a:off x="2203515" y="3279850"/>
              <a:ext cx="278925" cy="281308"/>
            </p:xfrm>
            <a:graphic>
              <a:graphicData uri="http://schemas.microsoft.com/office/powerpoint/2016/sectionzoom">
                <psez:sectionZm>
                  <psez:sectionZmObj sectionId="{50C2CAB9-9171-47FB-84EF-66BA7AB3A19F}">
                    <psez:zmPr id="{18FA4A22-C9FE-4915-887A-48F55911F173}" imageType="cover" transitionDur="1000">
                      <p166:blipFill xmlns:p166="http://schemas.microsoft.com/office/powerpoint/2016/6/main"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78925" cy="281308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3" name="Section Zoom 2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F575848A-CEF9-1BAC-9057-293B2519054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03515" y="3279850"/>
                <a:ext cx="278925" cy="281308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5" name="Section Zoom 4">
                <a:extLst>
                  <a:ext uri="{FF2B5EF4-FFF2-40B4-BE49-F238E27FC236}">
                    <a16:creationId xmlns:a16="http://schemas.microsoft.com/office/drawing/2014/main" id="{8836E7DA-5A91-7F33-913F-3D5D1BEEF0E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072656344"/>
                  </p:ext>
                </p:extLst>
              </p:nvPr>
            </p:nvGraphicFramePr>
            <p:xfrm>
              <a:off x="6179961" y="3203640"/>
              <a:ext cx="298793" cy="301346"/>
            </p:xfrm>
            <a:graphic>
              <a:graphicData uri="http://schemas.microsoft.com/office/powerpoint/2016/sectionzoom">
                <psez:sectionZm>
                  <psez:sectionZmObj sectionId="{3B1967AB-9D5C-4F92-9BD6-2016964C8731}">
                    <psez:zmPr id="{E141FECC-7606-47BA-A5B2-80CBF39B95AE}" imageType="cover" transitionDur="1000">
                      <p166:blipFill xmlns:p166="http://schemas.microsoft.com/office/powerpoint/2016/6/main"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98793" cy="301346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5" name="Section Zoom 4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8836E7DA-5A91-7F33-913F-3D5D1BEEF0E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79961" y="3203640"/>
                <a:ext cx="298793" cy="301346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7" name="Section Zoom 6">
                <a:extLst>
                  <a:ext uri="{FF2B5EF4-FFF2-40B4-BE49-F238E27FC236}">
                    <a16:creationId xmlns:a16="http://schemas.microsoft.com/office/drawing/2014/main" id="{060C46AB-768A-F41E-6FFD-861C41CDC3A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02891735"/>
                  </p:ext>
                </p:extLst>
              </p:nvPr>
            </p:nvGraphicFramePr>
            <p:xfrm>
              <a:off x="10069106" y="3207103"/>
              <a:ext cx="305654" cy="308266"/>
            </p:xfrm>
            <a:graphic>
              <a:graphicData uri="http://schemas.microsoft.com/office/powerpoint/2016/sectionzoom">
                <psez:sectionZm>
                  <psez:sectionZmObj sectionId="{94F289E4-9B8E-4C45-A200-6D8E1D9C1AED}">
                    <psez:zmPr id="{F6AEB33C-216D-4374-AE17-21C0C10057CC}" imageType="cover" transitionDur="1000">
                      <p166:blipFill xmlns:p166="http://schemas.microsoft.com/office/powerpoint/2016/6/main"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5654" cy="308266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7" name="Section Zoom 6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060C46AB-768A-F41E-6FFD-861C41CDC3A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69106" y="3207103"/>
                <a:ext cx="305654" cy="308266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8BC71778-49F5-BD8F-5FFF-B04478102B1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3" t="34208" r="32804" b="50154"/>
          <a:stretch/>
        </p:blipFill>
        <p:spPr>
          <a:xfrm rot="15999691">
            <a:off x="-2059653" y="3429000"/>
            <a:ext cx="1531252" cy="77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7744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5">
            <a:extLst>
              <a:ext uri="{FF2B5EF4-FFF2-40B4-BE49-F238E27FC236}">
                <a16:creationId xmlns:a16="http://schemas.microsoft.com/office/drawing/2014/main" id="{86FFB753-67C8-4568-8CC0-96C3E817FA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" y="5644997"/>
            <a:ext cx="3423348" cy="369323"/>
          </a:xfrm>
          <a:prstGeom prst="rect">
            <a:avLst/>
          </a:prstGeom>
          <a:noFill/>
          <a:ln>
            <a:noFill/>
          </a:ln>
        </p:spPr>
        <p:txBody>
          <a:bodyPr wrap="square" anchor="b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900" b="0" spc="-1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Neratinib PI. 2. Pertuzumab PI. 3. von Minckwitz G. NEJM. 2017;377:122. 4. </a:t>
            </a:r>
            <a:r>
              <a:rPr lang="en-US" altLang="en-US" sz="900" b="0" spc="-1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Ado-trastuzumab emtansine PI. </a:t>
            </a:r>
            <a:endParaRPr lang="en-US" altLang="en-US" sz="900" b="0" spc="-10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74168EF-AC18-4718-93B5-7E61956236BF}"/>
              </a:ext>
            </a:extLst>
          </p:cNvPr>
          <p:cNvSpPr txBox="1">
            <a:spLocks/>
          </p:cNvSpPr>
          <p:nvPr/>
        </p:nvSpPr>
        <p:spPr>
          <a:xfrm>
            <a:off x="351020" y="2595870"/>
            <a:ext cx="3773413" cy="348986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Wingdings" panose="05000000000000000000" pitchFamily="2" charset="2"/>
              <a:buChar char="§"/>
              <a:defRPr sz="28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600">
                <a:solidFill>
                  <a:schemeClr val="bg1"/>
                </a:solidFill>
                <a:latin typeface="Calibri" panose="020F0502020204030204" pitchFamily="34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400">
                <a:solidFill>
                  <a:schemeClr val="bg1"/>
                </a:solidFill>
                <a:latin typeface="Calibri" panose="020F0502020204030204" pitchFamily="34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200">
                <a:solidFill>
                  <a:schemeClr val="bg1"/>
                </a:solidFill>
                <a:latin typeface="Calibri" panose="020F0502020204030204" pitchFamily="34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5pPr>
            <a:lvl6pPr marL="25146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Clr>
                <a:srgbClr val="000000"/>
              </a:buClr>
              <a:buNone/>
              <a:defRPr/>
            </a:pPr>
            <a:r>
              <a:rPr lang="en-US" sz="2400" b="1" kern="0" dirty="0">
                <a:solidFill>
                  <a:srgbClr val="B7265F"/>
                </a:solidFill>
              </a:rPr>
              <a:t>FDA approval July 17, 2017</a:t>
            </a:r>
          </a:p>
          <a:p>
            <a:pPr marL="0" indent="0" algn="just">
              <a:buClr>
                <a:srgbClr val="000000"/>
              </a:buClr>
              <a:buNone/>
              <a:defRPr/>
            </a:pPr>
            <a:r>
              <a:rPr lang="en-US" sz="1800" kern="0" dirty="0">
                <a:solidFill>
                  <a:schemeClr val="bg2">
                    <a:lumMod val="50000"/>
                  </a:schemeClr>
                </a:solidFill>
              </a:rPr>
              <a:t>As </a:t>
            </a:r>
            <a:r>
              <a:rPr lang="en-US" sz="1800" b="1" kern="0" dirty="0">
                <a:solidFill>
                  <a:schemeClr val="bg2">
                    <a:lumMod val="50000"/>
                  </a:schemeClr>
                </a:solidFill>
              </a:rPr>
              <a:t>extended adjuvant treatment </a:t>
            </a:r>
            <a:r>
              <a:rPr lang="en-US" sz="1800" kern="0" dirty="0">
                <a:solidFill>
                  <a:schemeClr val="bg2">
                    <a:lumMod val="50000"/>
                  </a:schemeClr>
                </a:solidFill>
              </a:rPr>
              <a:t>for patients with HER2 overexpressed/ amplified EBC following adjuvant trastuzumab-based therapy</a:t>
            </a:r>
            <a:r>
              <a:rPr lang="en-US" sz="1800" kern="0" baseline="30000" dirty="0">
                <a:solidFill>
                  <a:schemeClr val="bg2">
                    <a:lumMod val="50000"/>
                  </a:schemeClr>
                </a:solidFill>
              </a:rPr>
              <a:t>1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3DAFE93-33FD-4E80-9F41-290F1B60437F}"/>
              </a:ext>
            </a:extLst>
          </p:cNvPr>
          <p:cNvSpPr/>
          <p:nvPr/>
        </p:nvSpPr>
        <p:spPr bwMode="auto">
          <a:xfrm>
            <a:off x="374307" y="1886398"/>
            <a:ext cx="3773413" cy="511319"/>
          </a:xfrm>
          <a:prstGeom prst="roundRect">
            <a:avLst/>
          </a:prstGeom>
          <a:solidFill>
            <a:srgbClr val="B7265F"/>
          </a:solidFill>
          <a:ln w="0">
            <a:noFill/>
            <a:miter lim="800000"/>
            <a:headEnd/>
            <a:tailEnd/>
          </a:ln>
        </p:spPr>
        <p:txBody>
          <a:bodyPr rtlCol="0" anchor="ctr"/>
          <a:lstStyle/>
          <a:p>
            <a:pPr algn="ctr" rtl="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r>
              <a:rPr lang="en-US" sz="2400" b="1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Neratinib</a:t>
            </a: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BF931AF5-20EC-4E09-AFF6-E38DE38C11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57870" y="2652082"/>
            <a:ext cx="3906850" cy="32280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sz="2400" b="1" dirty="0">
                <a:solidFill>
                  <a:srgbClr val="333F70"/>
                </a:solidFill>
              </a:rPr>
              <a:t>FDA approval Dec 20, 2017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1800" dirty="0">
                <a:solidFill>
                  <a:schemeClr val="bg2">
                    <a:lumMod val="50000"/>
                  </a:schemeClr>
                </a:solidFill>
              </a:rPr>
              <a:t>Use in combination with chemotherapy as: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altLang="en-US" sz="1800" dirty="0">
                <a:solidFill>
                  <a:schemeClr val="bg2">
                    <a:lumMod val="50000"/>
                  </a:schemeClr>
                </a:solidFill>
              </a:rPr>
              <a:t>Neoadjuvant treatment of patients with HER2+ eBC (either &gt;2 cm tumor or N+) 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en-US" altLang="en-US" sz="1800" b="1" dirty="0">
                <a:solidFill>
                  <a:schemeClr val="bg2">
                    <a:lumMod val="50000"/>
                  </a:schemeClr>
                </a:solidFill>
              </a:rPr>
              <a:t>Adjuvant treatment of patients with HER2+ eBC at high risk of recurrence</a:t>
            </a:r>
            <a:r>
              <a:rPr lang="en-US" altLang="en-US" sz="1800" b="1" baseline="30000" dirty="0">
                <a:solidFill>
                  <a:schemeClr val="bg2">
                    <a:lumMod val="50000"/>
                  </a:schemeClr>
                </a:solidFill>
              </a:rPr>
              <a:t>2</a:t>
            </a:r>
            <a:endParaRPr lang="en-US" altLang="en-US" sz="1800" b="1" dirty="0">
              <a:solidFill>
                <a:schemeClr val="bg2">
                  <a:lumMod val="50000"/>
                </a:schemeClr>
              </a:solidFill>
            </a:endParaRPr>
          </a:p>
          <a:p>
            <a:pPr algn="just"/>
            <a:r>
              <a:rPr lang="en-US" altLang="en-US" sz="1800" dirty="0">
                <a:solidFill>
                  <a:schemeClr val="bg2">
                    <a:lumMod val="50000"/>
                  </a:schemeClr>
                </a:solidFill>
              </a:rPr>
              <a:t>High-risk patients included those with HR- or N+ breast cancer</a:t>
            </a:r>
            <a:r>
              <a:rPr lang="en-US" altLang="en-US" sz="1800" baseline="30000" dirty="0">
                <a:solidFill>
                  <a:schemeClr val="bg2">
                    <a:lumMod val="50000"/>
                  </a:schemeClr>
                </a:solidFill>
              </a:rPr>
              <a:t>3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2774811-9157-4C84-9442-84A1A1524A14}"/>
              </a:ext>
            </a:extLst>
          </p:cNvPr>
          <p:cNvSpPr/>
          <p:nvPr/>
        </p:nvSpPr>
        <p:spPr bwMode="auto">
          <a:xfrm>
            <a:off x="4241756" y="1886398"/>
            <a:ext cx="3936215" cy="511319"/>
          </a:xfrm>
          <a:prstGeom prst="roundRect">
            <a:avLst/>
          </a:prstGeom>
          <a:solidFill>
            <a:srgbClr val="333F70"/>
          </a:solidFill>
          <a:ln w="0">
            <a:noFill/>
            <a:miter lim="800000"/>
            <a:headEnd/>
            <a:tailEnd/>
          </a:ln>
        </p:spPr>
        <p:txBody>
          <a:bodyPr rtlCol="0" anchor="ctr"/>
          <a:lstStyle/>
          <a:p>
            <a:pPr algn="ctr" rtl="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r>
              <a:rPr lang="en-US" sz="2400" b="1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Trastuzumab/Pertuzumab</a:t>
            </a:r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B9924935-9B7A-4E00-A5E8-778CFB6204BF}"/>
              </a:ext>
            </a:extLst>
          </p:cNvPr>
          <p:cNvSpPr txBox="1">
            <a:spLocks/>
          </p:cNvSpPr>
          <p:nvPr/>
        </p:nvSpPr>
        <p:spPr bwMode="auto">
          <a:xfrm>
            <a:off x="8317165" y="2621270"/>
            <a:ext cx="3557338" cy="3489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eaLnBrk="1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Wingdings" panose="05000000000000000000" pitchFamily="2" charset="2"/>
              <a:buNone/>
              <a:defRPr sz="2400">
                <a:solidFill>
                  <a:schemeClr val="accent3"/>
                </a:solidFill>
                <a:latin typeface="Calibri" panose="020F0502020204030204" pitchFamily="34" charset="0"/>
                <a:cs typeface="+mn-cs"/>
              </a:defRPr>
            </a:lvl1pPr>
            <a:lvl2pPr marL="742950" indent="-285750" eaLnBrk="1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600">
                <a:solidFill>
                  <a:schemeClr val="bg1"/>
                </a:solidFill>
                <a:latin typeface="Calibri" panose="020F0502020204030204" pitchFamily="34" charset="0"/>
              </a:defRPr>
            </a:lvl2pPr>
            <a:lvl3pPr marL="1143000" indent="-228600" eaLnBrk="1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400">
                <a:solidFill>
                  <a:schemeClr val="bg1"/>
                </a:solidFill>
                <a:latin typeface="Calibri" panose="020F0502020204030204" pitchFamily="34" charset="0"/>
              </a:defRPr>
            </a:lvl3pPr>
            <a:lvl4pPr marL="1600200" indent="-228600" eaLnBrk="1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200">
                <a:solidFill>
                  <a:schemeClr val="bg1"/>
                </a:solidFill>
                <a:latin typeface="Calibri" panose="020F0502020204030204" pitchFamily="34" charset="0"/>
              </a:defRPr>
            </a:lvl4pPr>
            <a:lvl5pPr marL="2057400" indent="-228600" eaLnBrk="1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800">
                <a:latin typeface="+mn-lt"/>
              </a:defRPr>
            </a:lvl6pPr>
            <a:lvl7pPr marL="2971800" indent="-228600" fontAlgn="base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800">
                <a:latin typeface="+mn-lt"/>
              </a:defRPr>
            </a:lvl7pPr>
            <a:lvl8pPr marL="3429000" indent="-228600" fontAlgn="base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800">
                <a:latin typeface="+mn-lt"/>
              </a:defRPr>
            </a:lvl8pPr>
            <a:lvl9pPr marL="3886200" indent="-228600" fontAlgn="base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800">
                <a:latin typeface="+mn-lt"/>
              </a:defRPr>
            </a:lvl9pPr>
          </a:lstStyle>
          <a:p>
            <a:pPr algn="l" rtl="0" fontAlgn="base">
              <a:buClr>
                <a:srgbClr val="000000"/>
              </a:buClr>
              <a:defRPr/>
            </a:pPr>
            <a:r>
              <a:rPr lang="en-US" altLang="en-US" b="1" dirty="0">
                <a:solidFill>
                  <a:srgbClr val="7886C2"/>
                </a:solidFill>
              </a:rPr>
              <a:t>FDA approval May 3, 2019</a:t>
            </a:r>
          </a:p>
          <a:p>
            <a:pPr algn="just" rtl="0" fontAlgn="base">
              <a:buClr>
                <a:srgbClr val="000000"/>
              </a:buClr>
              <a:defRPr/>
            </a:pPr>
            <a:r>
              <a:rPr lang="en-US" altLang="en-US" sz="1800" dirty="0">
                <a:solidFill>
                  <a:schemeClr val="bg2">
                    <a:lumMod val="50000"/>
                  </a:schemeClr>
                </a:solidFill>
              </a:rPr>
              <a:t>As adjuvant therapy for patients with HER2+ EBC and </a:t>
            </a:r>
            <a:r>
              <a:rPr lang="en-US" altLang="en-US" sz="1800" b="1" dirty="0">
                <a:solidFill>
                  <a:schemeClr val="bg2">
                    <a:lumMod val="50000"/>
                  </a:schemeClr>
                </a:solidFill>
              </a:rPr>
              <a:t>residual invasive disease after neoadjuvant taxane and trastuzumab-based treatment</a:t>
            </a:r>
            <a:r>
              <a:rPr lang="en-US" altLang="en-US" sz="1800" b="1" baseline="30000" dirty="0">
                <a:solidFill>
                  <a:schemeClr val="bg2">
                    <a:lumMod val="50000"/>
                  </a:schemeClr>
                </a:solidFill>
              </a:rPr>
              <a:t>4</a:t>
            </a:r>
          </a:p>
          <a:p>
            <a:pPr algn="l" rtl="0" fontAlgn="base">
              <a:buClr>
                <a:srgbClr val="000000"/>
              </a:buClr>
              <a:defRPr/>
            </a:pPr>
            <a:endParaRPr lang="en-US" b="1" dirty="0">
              <a:solidFill>
                <a:srgbClr val="E1471D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FE7D122-9E39-4758-88B1-B37BCFCA17CF}"/>
              </a:ext>
            </a:extLst>
          </p:cNvPr>
          <p:cNvSpPr/>
          <p:nvPr/>
        </p:nvSpPr>
        <p:spPr bwMode="auto">
          <a:xfrm>
            <a:off x="8272009" y="1886398"/>
            <a:ext cx="3525967" cy="511319"/>
          </a:xfrm>
          <a:prstGeom prst="roundRect">
            <a:avLst/>
          </a:prstGeom>
          <a:solidFill>
            <a:srgbClr val="7886C2"/>
          </a:solidFill>
          <a:ln w="0">
            <a:noFill/>
            <a:miter lim="800000"/>
            <a:headEnd/>
            <a:tailEnd/>
          </a:ln>
        </p:spPr>
        <p:txBody>
          <a:bodyPr rtlCol="0" anchor="ctr"/>
          <a:lstStyle/>
          <a:p>
            <a:pPr algn="ctr" rtl="0" fontAlgn="base"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defRPr/>
            </a:pPr>
            <a:r>
              <a:rPr lang="en-US" sz="2400" b="1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T-DM1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3DF4EAB-52CF-411F-8CAE-44E09150478F}"/>
              </a:ext>
            </a:extLst>
          </p:cNvPr>
          <p:cNvCxnSpPr>
            <a:cxnSpLocks/>
          </p:cNvCxnSpPr>
          <p:nvPr/>
        </p:nvCxnSpPr>
        <p:spPr>
          <a:xfrm>
            <a:off x="548640" y="1457406"/>
            <a:ext cx="10042994" cy="0"/>
          </a:xfrm>
          <a:prstGeom prst="line">
            <a:avLst/>
          </a:prstGeom>
          <a:ln w="19050">
            <a:solidFill>
              <a:srgbClr val="333F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3B500D63-5F3E-1B99-A203-48291B89186F}"/>
              </a:ext>
            </a:extLst>
          </p:cNvPr>
          <p:cNvSpPr txBox="1"/>
          <p:nvPr/>
        </p:nvSpPr>
        <p:spPr>
          <a:xfrm>
            <a:off x="548640" y="366632"/>
            <a:ext cx="11023250" cy="95410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en-US"/>
            </a:defPPr>
            <a:lvl1pPr indent="0" algn="ctr">
              <a:buNone/>
              <a:defRPr sz="2800" b="1">
                <a:solidFill>
                  <a:srgbClr val="333F70"/>
                </a:solidFill>
                <a:ea typeface="Unbounded Bold" pitchFamily="34" charset="-122"/>
                <a:cs typeface="Unbounded Bold" pitchFamily="34" charset="-120"/>
              </a:defRPr>
            </a:lvl1pPr>
          </a:lstStyle>
          <a:p>
            <a:pPr algn="l"/>
            <a:r>
              <a:rPr lang="en-US" sz="3600" dirty="0"/>
              <a:t>Building on Trastuzumab: </a:t>
            </a:r>
          </a:p>
          <a:p>
            <a:pPr algn="l"/>
            <a:r>
              <a:rPr lang="en-US" sz="2000" dirty="0"/>
              <a:t>Additional HER2-Targeted Therapy in the Adjuvant Setting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5F54BAA-D5FE-8940-0753-9CD06EC5E303}"/>
              </a:ext>
            </a:extLst>
          </p:cNvPr>
          <p:cNvSpPr/>
          <p:nvPr/>
        </p:nvSpPr>
        <p:spPr>
          <a:xfrm>
            <a:off x="0" y="6234043"/>
            <a:ext cx="12192000" cy="523030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707D958-C4FB-4298-237A-A0D190B11BB7}"/>
              </a:ext>
            </a:extLst>
          </p:cNvPr>
          <p:cNvCxnSpPr>
            <a:cxnSpLocks/>
          </p:cNvCxnSpPr>
          <p:nvPr/>
        </p:nvCxnSpPr>
        <p:spPr>
          <a:xfrm>
            <a:off x="548640" y="5522083"/>
            <a:ext cx="3185160" cy="0"/>
          </a:xfrm>
          <a:prstGeom prst="line">
            <a:avLst/>
          </a:prstGeom>
          <a:ln w="952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0D792A2-1D14-A764-8F29-20A39C1CAFE1}"/>
              </a:ext>
            </a:extLst>
          </p:cNvPr>
          <p:cNvSpPr/>
          <p:nvPr/>
        </p:nvSpPr>
        <p:spPr>
          <a:xfrm>
            <a:off x="81279" y="6318551"/>
            <a:ext cx="6592790" cy="326705"/>
          </a:xfrm>
          <a:prstGeom prst="roundRect">
            <a:avLst/>
          </a:prstGeom>
          <a:solidFill>
            <a:srgbClr val="B7265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940E91AA-B53D-B8F6-A9A8-F8D9CC2731BE}"/>
              </a:ext>
            </a:extLst>
          </p:cNvPr>
          <p:cNvSpPr/>
          <p:nvPr/>
        </p:nvSpPr>
        <p:spPr>
          <a:xfrm>
            <a:off x="6674069" y="6234043"/>
            <a:ext cx="523030" cy="523030"/>
          </a:xfrm>
          <a:custGeom>
            <a:avLst/>
            <a:gdLst>
              <a:gd name="connsiteX0" fmla="*/ 697589 w 936379"/>
              <a:gd name="connsiteY0" fmla="*/ 0 h 936379"/>
              <a:gd name="connsiteX1" fmla="*/ 936379 w 936379"/>
              <a:gd name="connsiteY1" fmla="*/ 238790 h 936379"/>
              <a:gd name="connsiteX2" fmla="*/ 936379 w 936379"/>
              <a:gd name="connsiteY2" fmla="*/ 697590 h 936379"/>
              <a:gd name="connsiteX3" fmla="*/ 697589 w 936379"/>
              <a:gd name="connsiteY3" fmla="*/ 936380 h 936379"/>
              <a:gd name="connsiteX4" fmla="*/ 238790 w 936379"/>
              <a:gd name="connsiteY4" fmla="*/ 936380 h 936379"/>
              <a:gd name="connsiteX5" fmla="*/ 0 w 936379"/>
              <a:gd name="connsiteY5" fmla="*/ 697590 h 936379"/>
              <a:gd name="connsiteX6" fmla="*/ 0 w 936379"/>
              <a:gd name="connsiteY6" fmla="*/ 238790 h 936379"/>
              <a:gd name="connsiteX7" fmla="*/ 238790 w 936379"/>
              <a:gd name="connsiteY7" fmla="*/ 0 h 936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36379" h="936379">
                <a:moveTo>
                  <a:pt x="697589" y="0"/>
                </a:moveTo>
                <a:cubicBezTo>
                  <a:pt x="829470" y="0"/>
                  <a:pt x="936379" y="106910"/>
                  <a:pt x="936379" y="238790"/>
                </a:cubicBezTo>
                <a:lnTo>
                  <a:pt x="936379" y="697590"/>
                </a:lnTo>
                <a:cubicBezTo>
                  <a:pt x="936379" y="829470"/>
                  <a:pt x="829469" y="936380"/>
                  <a:pt x="697589" y="936380"/>
                </a:cubicBezTo>
                <a:lnTo>
                  <a:pt x="238790" y="936380"/>
                </a:lnTo>
                <a:cubicBezTo>
                  <a:pt x="106910" y="936380"/>
                  <a:pt x="0" y="829470"/>
                  <a:pt x="0" y="697590"/>
                </a:cubicBezTo>
                <a:lnTo>
                  <a:pt x="0" y="238790"/>
                </a:lnTo>
                <a:cubicBezTo>
                  <a:pt x="0" y="106910"/>
                  <a:pt x="106910" y="0"/>
                  <a:pt x="238790" y="0"/>
                </a:cubicBezTo>
                <a:close/>
              </a:path>
            </a:pathLst>
          </a:custGeom>
          <a:solidFill>
            <a:srgbClr val="FFFFFF"/>
          </a:solidFill>
          <a:ln w="89433" cap="rnd">
            <a:solidFill>
              <a:srgbClr val="999999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8473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88F0756-D41A-6B29-7A35-970850D41632}"/>
              </a:ext>
            </a:extLst>
          </p:cNvPr>
          <p:cNvSpPr txBox="1"/>
          <p:nvPr/>
        </p:nvSpPr>
        <p:spPr>
          <a:xfrm>
            <a:off x="510142" y="2241371"/>
            <a:ext cx="5362020" cy="120032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en-US"/>
            </a:defPPr>
            <a:lvl1pPr indent="0" algn="ctr">
              <a:buNone/>
              <a:defRPr sz="2800" b="1">
                <a:solidFill>
                  <a:srgbClr val="333F70"/>
                </a:solidFill>
                <a:ea typeface="Unbounded Bold" pitchFamily="34" charset="-122"/>
                <a:cs typeface="Unbounded Bold" pitchFamily="34" charset="-120"/>
              </a:defRPr>
            </a:lvl1pPr>
          </a:lstStyle>
          <a:p>
            <a:pPr algn="l"/>
            <a:r>
              <a:rPr lang="en-US" sz="3600" dirty="0"/>
              <a:t>NERATINIB </a:t>
            </a:r>
          </a:p>
          <a:p>
            <a:pPr algn="l"/>
            <a:r>
              <a:rPr lang="en-US" sz="3600" dirty="0"/>
              <a:t>IN HER2+ Metastatic BC</a:t>
            </a:r>
            <a:endParaRPr lang="en-US" sz="240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C02D1E4-B4C1-0739-2F25-A4F3B7F5398C}"/>
              </a:ext>
            </a:extLst>
          </p:cNvPr>
          <p:cNvCxnSpPr>
            <a:cxnSpLocks/>
          </p:cNvCxnSpPr>
          <p:nvPr/>
        </p:nvCxnSpPr>
        <p:spPr>
          <a:xfrm>
            <a:off x="548640" y="3600761"/>
            <a:ext cx="4886960" cy="0"/>
          </a:xfrm>
          <a:prstGeom prst="line">
            <a:avLst/>
          </a:prstGeom>
          <a:ln w="19050">
            <a:solidFill>
              <a:srgbClr val="333F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23C1775-5602-CF60-F2CD-0B9CD3F9B042}"/>
              </a:ext>
            </a:extLst>
          </p:cNvPr>
          <p:cNvSpPr/>
          <p:nvPr/>
        </p:nvSpPr>
        <p:spPr>
          <a:xfrm>
            <a:off x="0" y="6234043"/>
            <a:ext cx="12192000" cy="523030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E179417-6F4C-1097-6F96-5330CC03FF85}"/>
              </a:ext>
            </a:extLst>
          </p:cNvPr>
          <p:cNvGrpSpPr/>
          <p:nvPr/>
        </p:nvGrpSpPr>
        <p:grpSpPr>
          <a:xfrm>
            <a:off x="9824376" y="609600"/>
            <a:ext cx="2367624" cy="5405574"/>
            <a:chOff x="9355995" y="100927"/>
            <a:chExt cx="2879674" cy="6574647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3247B786-645A-292C-2C0B-D21596F28D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5571"/>
            <a:stretch/>
          </p:blipFill>
          <p:spPr>
            <a:xfrm>
              <a:off x="9355995" y="100927"/>
              <a:ext cx="2879674" cy="6574647"/>
            </a:xfrm>
            <a:prstGeom prst="rect">
              <a:avLst/>
            </a:pr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DC9BFE39-D223-B2AA-2C6A-FCF4304EDD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190957" y="1752918"/>
              <a:ext cx="1670050" cy="2056636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E5D7592-B9E9-63F3-2A9E-AAF815821F77}"/>
              </a:ext>
            </a:extLst>
          </p:cNvPr>
          <p:cNvSpPr/>
          <p:nvPr/>
        </p:nvSpPr>
        <p:spPr>
          <a:xfrm>
            <a:off x="81278" y="6318551"/>
            <a:ext cx="7203441" cy="366729"/>
          </a:xfrm>
          <a:prstGeom prst="roundRect">
            <a:avLst/>
          </a:prstGeom>
          <a:solidFill>
            <a:srgbClr val="B7265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5BCF91D4-1E1A-16E3-9253-E2A5CAFC8A93}"/>
              </a:ext>
            </a:extLst>
          </p:cNvPr>
          <p:cNvSpPr/>
          <p:nvPr/>
        </p:nvSpPr>
        <p:spPr>
          <a:xfrm>
            <a:off x="7019508" y="6234043"/>
            <a:ext cx="523030" cy="523030"/>
          </a:xfrm>
          <a:custGeom>
            <a:avLst/>
            <a:gdLst>
              <a:gd name="connsiteX0" fmla="*/ 697589 w 936379"/>
              <a:gd name="connsiteY0" fmla="*/ 0 h 936379"/>
              <a:gd name="connsiteX1" fmla="*/ 936379 w 936379"/>
              <a:gd name="connsiteY1" fmla="*/ 238790 h 936379"/>
              <a:gd name="connsiteX2" fmla="*/ 936379 w 936379"/>
              <a:gd name="connsiteY2" fmla="*/ 697590 h 936379"/>
              <a:gd name="connsiteX3" fmla="*/ 697589 w 936379"/>
              <a:gd name="connsiteY3" fmla="*/ 936380 h 936379"/>
              <a:gd name="connsiteX4" fmla="*/ 238790 w 936379"/>
              <a:gd name="connsiteY4" fmla="*/ 936380 h 936379"/>
              <a:gd name="connsiteX5" fmla="*/ 0 w 936379"/>
              <a:gd name="connsiteY5" fmla="*/ 697590 h 936379"/>
              <a:gd name="connsiteX6" fmla="*/ 0 w 936379"/>
              <a:gd name="connsiteY6" fmla="*/ 238790 h 936379"/>
              <a:gd name="connsiteX7" fmla="*/ 238790 w 936379"/>
              <a:gd name="connsiteY7" fmla="*/ 0 h 936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36379" h="936379">
                <a:moveTo>
                  <a:pt x="697589" y="0"/>
                </a:moveTo>
                <a:cubicBezTo>
                  <a:pt x="829470" y="0"/>
                  <a:pt x="936379" y="106910"/>
                  <a:pt x="936379" y="238790"/>
                </a:cubicBezTo>
                <a:lnTo>
                  <a:pt x="936379" y="697590"/>
                </a:lnTo>
                <a:cubicBezTo>
                  <a:pt x="936379" y="829470"/>
                  <a:pt x="829469" y="936380"/>
                  <a:pt x="697589" y="936380"/>
                </a:cubicBezTo>
                <a:lnTo>
                  <a:pt x="238790" y="936380"/>
                </a:lnTo>
                <a:cubicBezTo>
                  <a:pt x="106910" y="936380"/>
                  <a:pt x="0" y="829470"/>
                  <a:pt x="0" y="697590"/>
                </a:cubicBezTo>
                <a:lnTo>
                  <a:pt x="0" y="238790"/>
                </a:lnTo>
                <a:cubicBezTo>
                  <a:pt x="0" y="106910"/>
                  <a:pt x="106910" y="0"/>
                  <a:pt x="238790" y="0"/>
                </a:cubicBezTo>
                <a:close/>
              </a:path>
            </a:pathLst>
          </a:custGeom>
          <a:solidFill>
            <a:srgbClr val="FFFFFF"/>
          </a:solidFill>
          <a:ln w="89433" cap="rnd">
            <a:solidFill>
              <a:srgbClr val="999999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B1D8EE5-7AB1-E203-6DC5-A79BA133845B}"/>
              </a:ext>
            </a:extLst>
          </p:cNvPr>
          <p:cNvGrpSpPr/>
          <p:nvPr/>
        </p:nvGrpSpPr>
        <p:grpSpPr>
          <a:xfrm>
            <a:off x="63108" y="373666"/>
            <a:ext cx="2189456" cy="523216"/>
            <a:chOff x="1354580" y="2411455"/>
            <a:chExt cx="8878223" cy="212163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E237B98-9E6E-E3DD-6145-B88DC0327FAF}"/>
                </a:ext>
              </a:extLst>
            </p:cNvPr>
            <p:cNvGrpSpPr/>
            <p:nvPr/>
          </p:nvGrpSpPr>
          <p:grpSpPr>
            <a:xfrm flipH="1">
              <a:off x="1354580" y="2411455"/>
              <a:ext cx="8878223" cy="2121634"/>
              <a:chOff x="9601200" y="383207"/>
              <a:chExt cx="2590800" cy="619125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2E1B07CB-0859-C53D-61B1-74904C9A7ED5}"/>
                  </a:ext>
                </a:extLst>
              </p:cNvPr>
              <p:cNvSpPr/>
              <p:nvPr/>
            </p:nvSpPr>
            <p:spPr>
              <a:xfrm>
                <a:off x="9601200" y="383207"/>
                <a:ext cx="885825" cy="619125"/>
              </a:xfrm>
              <a:prstGeom prst="rect">
                <a:avLst/>
              </a:prstGeom>
              <a:solidFill>
                <a:srgbClr val="B7265F">
                  <a:alpha val="7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0D2422F-A966-FBDC-C0C8-EC942177A249}"/>
                  </a:ext>
                </a:extLst>
              </p:cNvPr>
              <p:cNvSpPr/>
              <p:nvPr/>
            </p:nvSpPr>
            <p:spPr>
              <a:xfrm>
                <a:off x="10515600" y="383207"/>
                <a:ext cx="1676400" cy="619125"/>
              </a:xfrm>
              <a:prstGeom prst="rect">
                <a:avLst/>
              </a:prstGeom>
              <a:solidFill>
                <a:srgbClr val="B7265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B353C9AE-C05E-D4B2-BF49-B54F447B41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9684834" y="417180"/>
                <a:ext cx="716195" cy="557966"/>
              </a:xfrm>
              <a:prstGeom prst="rect">
                <a:avLst/>
              </a:prstGeom>
            </p:spPr>
          </p:pic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8ADA503-79B1-BE2E-B795-0A98862359E1}"/>
                </a:ext>
              </a:extLst>
            </p:cNvPr>
            <p:cNvGrpSpPr/>
            <p:nvPr/>
          </p:nvGrpSpPr>
          <p:grpSpPr>
            <a:xfrm>
              <a:off x="1766199" y="2779177"/>
              <a:ext cx="4822492" cy="1395605"/>
              <a:chOff x="1766199" y="2779177"/>
              <a:chExt cx="4314190" cy="1248505"/>
            </a:xfrm>
          </p:grpSpPr>
          <p:pic>
            <p:nvPicPr>
              <p:cNvPr id="12" name="Graphic 11">
                <a:extLst>
                  <a:ext uri="{FF2B5EF4-FFF2-40B4-BE49-F238E27FC236}">
                    <a16:creationId xmlns:a16="http://schemas.microsoft.com/office/drawing/2014/main" id="{94DA0212-0ED2-CFBB-14E6-ABAF292C5A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766199" y="2779177"/>
                <a:ext cx="4314190" cy="758978"/>
              </a:xfrm>
              <a:prstGeom prst="rect">
                <a:avLst/>
              </a:prstGeom>
            </p:spPr>
          </p:pic>
          <p:pic>
            <p:nvPicPr>
              <p:cNvPr id="13" name="Graphic 12">
                <a:extLst>
                  <a:ext uri="{FF2B5EF4-FFF2-40B4-BE49-F238E27FC236}">
                    <a16:creationId xmlns:a16="http://schemas.microsoft.com/office/drawing/2014/main" id="{47C7EF0B-E408-8904-351D-A7FA257151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3266662" y="3679316"/>
                <a:ext cx="2813727" cy="34836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0405546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>
            <a:extLst>
              <a:ext uri="{FF2B5EF4-FFF2-40B4-BE49-F238E27FC236}">
                <a16:creationId xmlns:a16="http://schemas.microsoft.com/office/drawing/2014/main" id="{FF2779B1-EB48-4028-9AA9-C4FC79D6AE2F}"/>
              </a:ext>
            </a:extLst>
          </p:cNvPr>
          <p:cNvSpPr txBox="1"/>
          <p:nvPr/>
        </p:nvSpPr>
        <p:spPr>
          <a:xfrm>
            <a:off x="6401817" y="2773177"/>
            <a:ext cx="5186887" cy="369332"/>
          </a:xfrm>
          <a:prstGeom prst="rect">
            <a:avLst/>
          </a:prstGeom>
          <a:noFill/>
          <a:ln w="38100">
            <a:solidFill>
              <a:srgbClr val="333F7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Trastuzumab + Paclitaxel ± Carboplatin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48328DA-B34E-37A3-6300-6B015CB6A985}"/>
              </a:ext>
            </a:extLst>
          </p:cNvPr>
          <p:cNvSpPr/>
          <p:nvPr/>
        </p:nvSpPr>
        <p:spPr>
          <a:xfrm>
            <a:off x="0" y="6234043"/>
            <a:ext cx="12192000" cy="523030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78545D-6738-2F98-ECC6-7E262F7F1C94}"/>
              </a:ext>
            </a:extLst>
          </p:cNvPr>
          <p:cNvSpPr txBox="1"/>
          <p:nvPr/>
        </p:nvSpPr>
        <p:spPr>
          <a:xfrm>
            <a:off x="548640" y="190836"/>
            <a:ext cx="10324069" cy="1015663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en-US"/>
            </a:defPPr>
            <a:lvl1pPr indent="0" algn="ctr">
              <a:buNone/>
              <a:defRPr sz="2800" b="1">
                <a:solidFill>
                  <a:srgbClr val="333F70"/>
                </a:solidFill>
                <a:ea typeface="Unbounded Bold" pitchFamily="34" charset="-122"/>
                <a:cs typeface="Unbounded Bold" pitchFamily="34" charset="-120"/>
              </a:defRPr>
            </a:lvl1pPr>
          </a:lstStyle>
          <a:p>
            <a:pPr algn="l"/>
            <a:r>
              <a:rPr lang="en-US" sz="3600" dirty="0"/>
              <a:t>Proposed Strategy for Managing Patients </a:t>
            </a:r>
          </a:p>
          <a:p>
            <a:pPr algn="l"/>
            <a:r>
              <a:rPr lang="en-US" sz="2400" dirty="0"/>
              <a:t>With HER2+ MBC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419DFA3-45D7-1989-B293-58C6BD5432C5}"/>
              </a:ext>
            </a:extLst>
          </p:cNvPr>
          <p:cNvCxnSpPr/>
          <p:nvPr/>
        </p:nvCxnSpPr>
        <p:spPr>
          <a:xfrm>
            <a:off x="548640" y="1214834"/>
            <a:ext cx="7437120" cy="0"/>
          </a:xfrm>
          <a:prstGeom prst="line">
            <a:avLst/>
          </a:prstGeom>
          <a:ln w="19050">
            <a:solidFill>
              <a:srgbClr val="333F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3117579-2DEC-BE40-B2CF-DB9638DBCD5B}"/>
              </a:ext>
            </a:extLst>
          </p:cNvPr>
          <p:cNvSpPr txBox="1"/>
          <p:nvPr/>
        </p:nvSpPr>
        <p:spPr>
          <a:xfrm>
            <a:off x="813214" y="1597767"/>
            <a:ext cx="3792918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Pertuzumab + trastuzumab + taxane, with maintenance HP after response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A63E05-A479-7C49-ADFF-50FB09D1B121}"/>
              </a:ext>
            </a:extLst>
          </p:cNvPr>
          <p:cNvSpPr txBox="1"/>
          <p:nvPr/>
        </p:nvSpPr>
        <p:spPr>
          <a:xfrm>
            <a:off x="1975991" y="2601681"/>
            <a:ext cx="3291840" cy="369332"/>
          </a:xfrm>
          <a:prstGeom prst="rect">
            <a:avLst/>
          </a:prstGeom>
          <a:noFill/>
          <a:ln w="28575">
            <a:solidFill>
              <a:srgbClr val="B7265F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T-DXd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E3AF77F-1A4D-4D40-87E1-A4A2FED43087}"/>
              </a:ext>
            </a:extLst>
          </p:cNvPr>
          <p:cNvSpPr txBox="1"/>
          <p:nvPr/>
        </p:nvSpPr>
        <p:spPr>
          <a:xfrm>
            <a:off x="869996" y="3906151"/>
            <a:ext cx="4333863" cy="1200329"/>
          </a:xfrm>
          <a:prstGeom prst="rect">
            <a:avLst/>
          </a:prstGeom>
          <a:solidFill>
            <a:srgbClr val="333F70"/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Multiple lines of concurrent CT with HER2-directed therapy offers clinical benefit for patients with recurrent HER2+ MBC, but optimal sequencing is not known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1C2473D-276F-5D41-B3ED-869A95128E71}"/>
              </a:ext>
            </a:extLst>
          </p:cNvPr>
          <p:cNvSpPr txBox="1"/>
          <p:nvPr/>
        </p:nvSpPr>
        <p:spPr>
          <a:xfrm>
            <a:off x="6401817" y="2039923"/>
            <a:ext cx="5186887" cy="369332"/>
          </a:xfrm>
          <a:prstGeom prst="rect">
            <a:avLst/>
          </a:prstGeom>
          <a:noFill/>
          <a:ln w="28575">
            <a:solidFill>
              <a:srgbClr val="333F7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Tucatinib + Trastuzumab + Capecitabine*</a:t>
            </a:r>
          </a:p>
        </p:txBody>
      </p: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B01A51E9-2799-4828-8090-65A0C76C5511}"/>
              </a:ext>
            </a:extLst>
          </p:cNvPr>
          <p:cNvCxnSpPr/>
          <p:nvPr/>
        </p:nvCxnSpPr>
        <p:spPr bwMode="auto">
          <a:xfrm>
            <a:off x="1136696" y="2330726"/>
            <a:ext cx="760694" cy="572985"/>
          </a:xfrm>
          <a:prstGeom prst="bentConnector3">
            <a:avLst>
              <a:gd name="adj1" fmla="val 1166"/>
            </a:avLst>
          </a:prstGeom>
          <a:solidFill>
            <a:schemeClr val="tx2"/>
          </a:solidFill>
          <a:ln w="28575">
            <a:solidFill>
              <a:srgbClr val="B7265F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F004B114-0C46-4DCD-8024-C9398FDB2C2D}"/>
              </a:ext>
            </a:extLst>
          </p:cNvPr>
          <p:cNvSpPr txBox="1"/>
          <p:nvPr/>
        </p:nvSpPr>
        <p:spPr>
          <a:xfrm>
            <a:off x="1975991" y="2982913"/>
            <a:ext cx="3291840" cy="369332"/>
          </a:xfrm>
          <a:prstGeom prst="rect">
            <a:avLst/>
          </a:prstGeom>
          <a:noFill/>
          <a:ln w="28575">
            <a:solidFill>
              <a:srgbClr val="B7265F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T-DM1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92DF6FD-4088-4D28-B45F-1E74810870C1}"/>
              </a:ext>
            </a:extLst>
          </p:cNvPr>
          <p:cNvSpPr txBox="1"/>
          <p:nvPr/>
        </p:nvSpPr>
        <p:spPr>
          <a:xfrm>
            <a:off x="6401817" y="2409255"/>
            <a:ext cx="5186887" cy="369332"/>
          </a:xfrm>
          <a:prstGeom prst="rect">
            <a:avLst/>
          </a:prstGeom>
          <a:noFill/>
          <a:ln w="28575">
            <a:solidFill>
              <a:srgbClr val="333F7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Trastuzumab + Docetaxel Or Vinorelbine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4B41902-13A0-4D05-BDED-24AA9F719E15}"/>
              </a:ext>
            </a:extLst>
          </p:cNvPr>
          <p:cNvSpPr txBox="1"/>
          <p:nvPr/>
        </p:nvSpPr>
        <p:spPr>
          <a:xfrm>
            <a:off x="6401817" y="3142509"/>
            <a:ext cx="5186887" cy="369332"/>
          </a:xfrm>
          <a:prstGeom prst="rect">
            <a:avLst/>
          </a:prstGeom>
          <a:noFill/>
          <a:ln w="28575">
            <a:solidFill>
              <a:srgbClr val="333F7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Trastuzumab Or Lapatinib + Capecitabine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4E8CD4E-4088-416D-9213-2635CC365AE4}"/>
              </a:ext>
            </a:extLst>
          </p:cNvPr>
          <p:cNvSpPr txBox="1"/>
          <p:nvPr/>
        </p:nvSpPr>
        <p:spPr>
          <a:xfrm>
            <a:off x="6401817" y="3507871"/>
            <a:ext cx="5186887" cy="369332"/>
          </a:xfrm>
          <a:prstGeom prst="rect">
            <a:avLst/>
          </a:prstGeom>
          <a:noFill/>
          <a:ln w="28575">
            <a:solidFill>
              <a:srgbClr val="333F7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Trastuzumab + Lapatinib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9F82179-9903-4F5B-8C06-DA8F66B190AE}"/>
              </a:ext>
            </a:extLst>
          </p:cNvPr>
          <p:cNvSpPr txBox="1"/>
          <p:nvPr/>
        </p:nvSpPr>
        <p:spPr>
          <a:xfrm>
            <a:off x="6401817" y="4223957"/>
            <a:ext cx="5186887" cy="646331"/>
          </a:xfrm>
          <a:prstGeom prst="rect">
            <a:avLst/>
          </a:prstGeom>
          <a:noFill/>
          <a:ln w="28575">
            <a:solidFill>
              <a:srgbClr val="333F7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Margetuximab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+ CT (Capecitabine,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Eribulin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, Gemcitabine, Or Vinorelbine)</a:t>
            </a:r>
          </a:p>
        </p:txBody>
      </p:sp>
      <p:cxnSp>
        <p:nvCxnSpPr>
          <p:cNvPr id="22" name="Connector: Elbow 21">
            <a:extLst>
              <a:ext uri="{FF2B5EF4-FFF2-40B4-BE49-F238E27FC236}">
                <a16:creationId xmlns:a16="http://schemas.microsoft.com/office/drawing/2014/main" id="{EFE685C1-AA91-43A0-94D5-832F34EC27AE}"/>
              </a:ext>
            </a:extLst>
          </p:cNvPr>
          <p:cNvCxnSpPr>
            <a:stCxn id="12" idx="3"/>
            <a:endCxn id="40" idx="3"/>
          </p:cNvCxnSpPr>
          <p:nvPr/>
        </p:nvCxnSpPr>
        <p:spPr bwMode="auto">
          <a:xfrm>
            <a:off x="5267831" y="2786347"/>
            <a:ext cx="12700" cy="381232"/>
          </a:xfrm>
          <a:prstGeom prst="bentConnector3">
            <a:avLst>
              <a:gd name="adj1" fmla="val 1800000"/>
            </a:avLst>
          </a:prstGeom>
          <a:noFill/>
          <a:ln w="28575" cap="flat" cmpd="sng" algn="ctr">
            <a:solidFill>
              <a:srgbClr val="B7265F"/>
            </a:solidFill>
            <a:prstDash val="solid"/>
            <a:round/>
            <a:headEnd type="triangle" w="med" len="med"/>
            <a:tailEnd type="triangle"/>
          </a:ln>
          <a:effectLst/>
        </p:spPr>
      </p:cxnSp>
      <p:cxnSp>
        <p:nvCxnSpPr>
          <p:cNvPr id="25" name="Connector: Elbow 24">
            <a:extLst>
              <a:ext uri="{FF2B5EF4-FFF2-40B4-BE49-F238E27FC236}">
                <a16:creationId xmlns:a16="http://schemas.microsoft.com/office/drawing/2014/main" id="{60049594-0B35-4750-B812-A8119A3DA8DA}"/>
              </a:ext>
            </a:extLst>
          </p:cNvPr>
          <p:cNvCxnSpPr>
            <a:cxnSpLocks/>
          </p:cNvCxnSpPr>
          <p:nvPr/>
        </p:nvCxnSpPr>
        <p:spPr bwMode="auto">
          <a:xfrm>
            <a:off x="5500181" y="2961202"/>
            <a:ext cx="731520" cy="766743"/>
          </a:xfrm>
          <a:prstGeom prst="bentConnector3">
            <a:avLst>
              <a:gd name="adj1" fmla="val 25186"/>
            </a:avLst>
          </a:prstGeom>
          <a:noFill/>
          <a:ln w="28575" cap="flat" cmpd="sng" algn="ctr">
            <a:solidFill>
              <a:srgbClr val="B7265F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4164AA2A-A3C1-4FBF-803C-6FABD8FE3ADE}"/>
              </a:ext>
            </a:extLst>
          </p:cNvPr>
          <p:cNvSpPr txBox="1"/>
          <p:nvPr/>
        </p:nvSpPr>
        <p:spPr bwMode="auto">
          <a:xfrm>
            <a:off x="6376624" y="5019200"/>
            <a:ext cx="521208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400" b="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*Consider for patients with systemic and CNS progression in third line and beyond (may also be given as second line). 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4A7B580-2B75-2B44-A2A2-23F9B2A29223}"/>
              </a:ext>
            </a:extLst>
          </p:cNvPr>
          <p:cNvCxnSpPr>
            <a:cxnSpLocks/>
          </p:cNvCxnSpPr>
          <p:nvPr/>
        </p:nvCxnSpPr>
        <p:spPr>
          <a:xfrm>
            <a:off x="535956" y="5548992"/>
            <a:ext cx="4951525" cy="0"/>
          </a:xfrm>
          <a:prstGeom prst="line">
            <a:avLst/>
          </a:prstGeom>
          <a:ln w="952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499138-9DEA-23FC-BAE8-B45729D9827F}"/>
              </a:ext>
            </a:extLst>
          </p:cNvPr>
          <p:cNvSpPr txBox="1"/>
          <p:nvPr/>
        </p:nvSpPr>
        <p:spPr>
          <a:xfrm>
            <a:off x="549054" y="5668145"/>
            <a:ext cx="49384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900" b="0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NCCN Clinical Practice Guidelines in Oncology (NCCN Guidelines®) for Breast Cancer V2.2022. © National Comprehensive Cancer Network, Inc 2022. All rights reserved. Accessed March 22, 2022.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05115EE-DED0-371C-D2E6-B72F6D5060F6}"/>
              </a:ext>
            </a:extLst>
          </p:cNvPr>
          <p:cNvSpPr/>
          <p:nvPr/>
        </p:nvSpPr>
        <p:spPr>
          <a:xfrm>
            <a:off x="81278" y="6318551"/>
            <a:ext cx="7203441" cy="366729"/>
          </a:xfrm>
          <a:prstGeom prst="roundRect">
            <a:avLst/>
          </a:prstGeom>
          <a:solidFill>
            <a:srgbClr val="B7265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623CBEB9-F3DA-F4A9-501F-45D8A14C168A}"/>
              </a:ext>
            </a:extLst>
          </p:cNvPr>
          <p:cNvSpPr/>
          <p:nvPr/>
        </p:nvSpPr>
        <p:spPr>
          <a:xfrm>
            <a:off x="7019508" y="6234043"/>
            <a:ext cx="523030" cy="523030"/>
          </a:xfrm>
          <a:custGeom>
            <a:avLst/>
            <a:gdLst>
              <a:gd name="connsiteX0" fmla="*/ 697589 w 936379"/>
              <a:gd name="connsiteY0" fmla="*/ 0 h 936379"/>
              <a:gd name="connsiteX1" fmla="*/ 936379 w 936379"/>
              <a:gd name="connsiteY1" fmla="*/ 238790 h 936379"/>
              <a:gd name="connsiteX2" fmla="*/ 936379 w 936379"/>
              <a:gd name="connsiteY2" fmla="*/ 697590 h 936379"/>
              <a:gd name="connsiteX3" fmla="*/ 697589 w 936379"/>
              <a:gd name="connsiteY3" fmla="*/ 936380 h 936379"/>
              <a:gd name="connsiteX4" fmla="*/ 238790 w 936379"/>
              <a:gd name="connsiteY4" fmla="*/ 936380 h 936379"/>
              <a:gd name="connsiteX5" fmla="*/ 0 w 936379"/>
              <a:gd name="connsiteY5" fmla="*/ 697590 h 936379"/>
              <a:gd name="connsiteX6" fmla="*/ 0 w 936379"/>
              <a:gd name="connsiteY6" fmla="*/ 238790 h 936379"/>
              <a:gd name="connsiteX7" fmla="*/ 238790 w 936379"/>
              <a:gd name="connsiteY7" fmla="*/ 0 h 936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36379" h="936379">
                <a:moveTo>
                  <a:pt x="697589" y="0"/>
                </a:moveTo>
                <a:cubicBezTo>
                  <a:pt x="829470" y="0"/>
                  <a:pt x="936379" y="106910"/>
                  <a:pt x="936379" y="238790"/>
                </a:cubicBezTo>
                <a:lnTo>
                  <a:pt x="936379" y="697590"/>
                </a:lnTo>
                <a:cubicBezTo>
                  <a:pt x="936379" y="829470"/>
                  <a:pt x="829469" y="936380"/>
                  <a:pt x="697589" y="936380"/>
                </a:cubicBezTo>
                <a:lnTo>
                  <a:pt x="238790" y="936380"/>
                </a:lnTo>
                <a:cubicBezTo>
                  <a:pt x="106910" y="936380"/>
                  <a:pt x="0" y="829470"/>
                  <a:pt x="0" y="697590"/>
                </a:cubicBezTo>
                <a:lnTo>
                  <a:pt x="0" y="238790"/>
                </a:lnTo>
                <a:cubicBezTo>
                  <a:pt x="0" y="106910"/>
                  <a:pt x="106910" y="0"/>
                  <a:pt x="238790" y="0"/>
                </a:cubicBezTo>
                <a:close/>
              </a:path>
            </a:pathLst>
          </a:custGeom>
          <a:solidFill>
            <a:srgbClr val="FFFFFF"/>
          </a:solidFill>
          <a:ln w="89433" cap="rnd">
            <a:solidFill>
              <a:srgbClr val="999999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E8D9AF2-B4B9-438C-B500-405B636F7D5E}"/>
              </a:ext>
            </a:extLst>
          </p:cNvPr>
          <p:cNvSpPr txBox="1"/>
          <p:nvPr/>
        </p:nvSpPr>
        <p:spPr>
          <a:xfrm>
            <a:off x="6401817" y="3867767"/>
            <a:ext cx="5186887" cy="369332"/>
          </a:xfrm>
          <a:prstGeom prst="rect">
            <a:avLst/>
          </a:prstGeom>
          <a:solidFill>
            <a:srgbClr val="B7265F"/>
          </a:solidFill>
          <a:ln w="28575">
            <a:solidFill>
              <a:srgbClr val="B7265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Neratinib + Capecitabine</a:t>
            </a:r>
          </a:p>
        </p:txBody>
      </p:sp>
    </p:spTree>
    <p:extLst>
      <p:ext uri="{BB962C8B-B14F-4D97-AF65-F5344CB8AC3E}">
        <p14:creationId xmlns:p14="http://schemas.microsoft.com/office/powerpoint/2010/main" val="6246908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48328DA-B34E-37A3-6300-6B015CB6A985}"/>
              </a:ext>
            </a:extLst>
          </p:cNvPr>
          <p:cNvSpPr/>
          <p:nvPr/>
        </p:nvSpPr>
        <p:spPr>
          <a:xfrm>
            <a:off x="0" y="6234043"/>
            <a:ext cx="12192000" cy="523030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78545D-6738-2F98-ECC6-7E262F7F1C94}"/>
              </a:ext>
            </a:extLst>
          </p:cNvPr>
          <p:cNvSpPr txBox="1"/>
          <p:nvPr/>
        </p:nvSpPr>
        <p:spPr>
          <a:xfrm>
            <a:off x="548640" y="190836"/>
            <a:ext cx="10324069" cy="1015663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en-US"/>
            </a:defPPr>
            <a:lvl1pPr indent="0" algn="ctr">
              <a:buNone/>
              <a:defRPr sz="2800" b="1">
                <a:solidFill>
                  <a:srgbClr val="333F70"/>
                </a:solidFill>
                <a:ea typeface="Unbounded Bold" pitchFamily="34" charset="-122"/>
                <a:cs typeface="Unbounded Bold" pitchFamily="34" charset="-120"/>
              </a:defRPr>
            </a:lvl1pPr>
          </a:lstStyle>
          <a:p>
            <a:pPr algn="l"/>
            <a:r>
              <a:rPr lang="en-US" sz="3600" dirty="0"/>
              <a:t>CLEOPATRA:</a:t>
            </a:r>
          </a:p>
          <a:p>
            <a:pPr algn="l"/>
            <a:r>
              <a:rPr lang="en-US" sz="2400" dirty="0"/>
              <a:t>Survival With Pertuzumab, Trastuzumab &amp; Docetaxel in HER2+ MBC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419DFA3-45D7-1989-B293-58C6BD5432C5}"/>
              </a:ext>
            </a:extLst>
          </p:cNvPr>
          <p:cNvCxnSpPr/>
          <p:nvPr/>
        </p:nvCxnSpPr>
        <p:spPr>
          <a:xfrm>
            <a:off x="548640" y="1214834"/>
            <a:ext cx="7437120" cy="0"/>
          </a:xfrm>
          <a:prstGeom prst="line">
            <a:avLst/>
          </a:prstGeom>
          <a:ln w="19050">
            <a:solidFill>
              <a:srgbClr val="333F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D88A6EFC-D537-0F8E-1350-EED11F770E9E}"/>
              </a:ext>
            </a:extLst>
          </p:cNvPr>
          <p:cNvGrpSpPr/>
          <p:nvPr/>
        </p:nvGrpSpPr>
        <p:grpSpPr>
          <a:xfrm>
            <a:off x="444650" y="1523973"/>
            <a:ext cx="10284908" cy="4141634"/>
            <a:chOff x="-16423" y="1493492"/>
            <a:chExt cx="11981070" cy="482466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7D4CBB9-08EC-2A61-1FEE-686DCB1FD6D0}"/>
                </a:ext>
              </a:extLst>
            </p:cNvPr>
            <p:cNvGrpSpPr/>
            <p:nvPr/>
          </p:nvGrpSpPr>
          <p:grpSpPr>
            <a:xfrm>
              <a:off x="6805613" y="2395538"/>
              <a:ext cx="4910137" cy="2233612"/>
              <a:chOff x="6805613" y="2395538"/>
              <a:chExt cx="4910137" cy="2233612"/>
            </a:xfrm>
          </p:grpSpPr>
          <p:sp>
            <p:nvSpPr>
              <p:cNvPr id="426" name="Freeform: Shape 425">
                <a:extLst>
                  <a:ext uri="{FF2B5EF4-FFF2-40B4-BE49-F238E27FC236}">
                    <a16:creationId xmlns:a16="http://schemas.microsoft.com/office/drawing/2014/main" id="{EB896C09-DCA5-CA88-75F2-0D51CA84BBB8}"/>
                  </a:ext>
                </a:extLst>
              </p:cNvPr>
              <p:cNvSpPr/>
              <p:nvPr/>
            </p:nvSpPr>
            <p:spPr bwMode="auto">
              <a:xfrm>
                <a:off x="9353550" y="4581525"/>
                <a:ext cx="2362200" cy="47625"/>
              </a:xfrm>
              <a:custGeom>
                <a:avLst/>
                <a:gdLst>
                  <a:gd name="connsiteX0" fmla="*/ 2362200 w 2362200"/>
                  <a:gd name="connsiteY0" fmla="*/ 47625 h 47625"/>
                  <a:gd name="connsiteX1" fmla="*/ 700088 w 2362200"/>
                  <a:gd name="connsiteY1" fmla="*/ 47625 h 47625"/>
                  <a:gd name="connsiteX2" fmla="*/ 700088 w 2362200"/>
                  <a:gd name="connsiteY2" fmla="*/ 28575 h 47625"/>
                  <a:gd name="connsiteX3" fmla="*/ 623888 w 2362200"/>
                  <a:gd name="connsiteY3" fmla="*/ 28575 h 47625"/>
                  <a:gd name="connsiteX4" fmla="*/ 609600 w 2362200"/>
                  <a:gd name="connsiteY4" fmla="*/ 14288 h 47625"/>
                  <a:gd name="connsiteX5" fmla="*/ 523875 w 2362200"/>
                  <a:gd name="connsiteY5" fmla="*/ 19050 h 47625"/>
                  <a:gd name="connsiteX6" fmla="*/ 514350 w 2362200"/>
                  <a:gd name="connsiteY6" fmla="*/ 9525 h 47625"/>
                  <a:gd name="connsiteX7" fmla="*/ 395288 w 2362200"/>
                  <a:gd name="connsiteY7" fmla="*/ 9525 h 47625"/>
                  <a:gd name="connsiteX8" fmla="*/ 366713 w 2362200"/>
                  <a:gd name="connsiteY8" fmla="*/ 0 h 47625"/>
                  <a:gd name="connsiteX9" fmla="*/ 0 w 2362200"/>
                  <a:gd name="connsiteY9" fmla="*/ 0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62200" h="47625">
                    <a:moveTo>
                      <a:pt x="2362200" y="47625"/>
                    </a:moveTo>
                    <a:lnTo>
                      <a:pt x="700088" y="47625"/>
                    </a:lnTo>
                    <a:lnTo>
                      <a:pt x="700088" y="28575"/>
                    </a:lnTo>
                    <a:lnTo>
                      <a:pt x="623888" y="28575"/>
                    </a:lnTo>
                    <a:lnTo>
                      <a:pt x="609600" y="14288"/>
                    </a:lnTo>
                    <a:lnTo>
                      <a:pt x="523875" y="19050"/>
                    </a:lnTo>
                    <a:lnTo>
                      <a:pt x="514350" y="9525"/>
                    </a:lnTo>
                    <a:lnTo>
                      <a:pt x="395288" y="9525"/>
                    </a:lnTo>
                    <a:lnTo>
                      <a:pt x="366713" y="0"/>
                    </a:lnTo>
                    <a:lnTo>
                      <a:pt x="0" y="0"/>
                    </a:lnTo>
                  </a:path>
                </a:pathLst>
              </a:custGeom>
              <a:noFill/>
              <a:ln w="2857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27" name="Freeform: Shape 426">
                <a:extLst>
                  <a:ext uri="{FF2B5EF4-FFF2-40B4-BE49-F238E27FC236}">
                    <a16:creationId xmlns:a16="http://schemas.microsoft.com/office/drawing/2014/main" id="{DB8D774E-D5E9-AD94-EE2D-37B60EF295AD}"/>
                  </a:ext>
                </a:extLst>
              </p:cNvPr>
              <p:cNvSpPr/>
              <p:nvPr/>
            </p:nvSpPr>
            <p:spPr bwMode="auto">
              <a:xfrm>
                <a:off x="6805613" y="2395538"/>
                <a:ext cx="2562225" cy="2181225"/>
              </a:xfrm>
              <a:custGeom>
                <a:avLst/>
                <a:gdLst>
                  <a:gd name="connsiteX0" fmla="*/ 9525 w 2562225"/>
                  <a:gd name="connsiteY0" fmla="*/ 0 h 2181225"/>
                  <a:gd name="connsiteX1" fmla="*/ 0 w 2562225"/>
                  <a:gd name="connsiteY1" fmla="*/ 57150 h 2181225"/>
                  <a:gd name="connsiteX2" fmla="*/ 47625 w 2562225"/>
                  <a:gd name="connsiteY2" fmla="*/ 61912 h 2181225"/>
                  <a:gd name="connsiteX3" fmla="*/ 47625 w 2562225"/>
                  <a:gd name="connsiteY3" fmla="*/ 90487 h 2181225"/>
                  <a:gd name="connsiteX4" fmla="*/ 61912 w 2562225"/>
                  <a:gd name="connsiteY4" fmla="*/ 90487 h 2181225"/>
                  <a:gd name="connsiteX5" fmla="*/ 76200 w 2562225"/>
                  <a:gd name="connsiteY5" fmla="*/ 171450 h 2181225"/>
                  <a:gd name="connsiteX6" fmla="*/ 90487 w 2562225"/>
                  <a:gd name="connsiteY6" fmla="*/ 171450 h 2181225"/>
                  <a:gd name="connsiteX7" fmla="*/ 90487 w 2562225"/>
                  <a:gd name="connsiteY7" fmla="*/ 171450 h 2181225"/>
                  <a:gd name="connsiteX8" fmla="*/ 133350 w 2562225"/>
                  <a:gd name="connsiteY8" fmla="*/ 200025 h 2181225"/>
                  <a:gd name="connsiteX9" fmla="*/ 133350 w 2562225"/>
                  <a:gd name="connsiteY9" fmla="*/ 238125 h 2181225"/>
                  <a:gd name="connsiteX10" fmla="*/ 152400 w 2562225"/>
                  <a:gd name="connsiteY10" fmla="*/ 238125 h 2181225"/>
                  <a:gd name="connsiteX11" fmla="*/ 152400 w 2562225"/>
                  <a:gd name="connsiteY11" fmla="*/ 342900 h 2181225"/>
                  <a:gd name="connsiteX12" fmla="*/ 166687 w 2562225"/>
                  <a:gd name="connsiteY12" fmla="*/ 347662 h 2181225"/>
                  <a:gd name="connsiteX13" fmla="*/ 166687 w 2562225"/>
                  <a:gd name="connsiteY13" fmla="*/ 366712 h 2181225"/>
                  <a:gd name="connsiteX14" fmla="*/ 185737 w 2562225"/>
                  <a:gd name="connsiteY14" fmla="*/ 366712 h 2181225"/>
                  <a:gd name="connsiteX15" fmla="*/ 185737 w 2562225"/>
                  <a:gd name="connsiteY15" fmla="*/ 366712 h 2181225"/>
                  <a:gd name="connsiteX16" fmla="*/ 228600 w 2562225"/>
                  <a:gd name="connsiteY16" fmla="*/ 395287 h 2181225"/>
                  <a:gd name="connsiteX17" fmla="*/ 228600 w 2562225"/>
                  <a:gd name="connsiteY17" fmla="*/ 490537 h 2181225"/>
                  <a:gd name="connsiteX18" fmla="*/ 242887 w 2562225"/>
                  <a:gd name="connsiteY18" fmla="*/ 490537 h 2181225"/>
                  <a:gd name="connsiteX19" fmla="*/ 238125 w 2562225"/>
                  <a:gd name="connsiteY19" fmla="*/ 595312 h 2181225"/>
                  <a:gd name="connsiteX20" fmla="*/ 266700 w 2562225"/>
                  <a:gd name="connsiteY20" fmla="*/ 600075 h 2181225"/>
                  <a:gd name="connsiteX21" fmla="*/ 261937 w 2562225"/>
                  <a:gd name="connsiteY21" fmla="*/ 652462 h 2181225"/>
                  <a:gd name="connsiteX22" fmla="*/ 271462 w 2562225"/>
                  <a:gd name="connsiteY22" fmla="*/ 652462 h 2181225"/>
                  <a:gd name="connsiteX23" fmla="*/ 280987 w 2562225"/>
                  <a:gd name="connsiteY23" fmla="*/ 671512 h 2181225"/>
                  <a:gd name="connsiteX24" fmla="*/ 314325 w 2562225"/>
                  <a:gd name="connsiteY24" fmla="*/ 685800 h 2181225"/>
                  <a:gd name="connsiteX25" fmla="*/ 323850 w 2562225"/>
                  <a:gd name="connsiteY25" fmla="*/ 928687 h 2181225"/>
                  <a:gd name="connsiteX26" fmla="*/ 338137 w 2562225"/>
                  <a:gd name="connsiteY26" fmla="*/ 928687 h 2181225"/>
                  <a:gd name="connsiteX27" fmla="*/ 338137 w 2562225"/>
                  <a:gd name="connsiteY27" fmla="*/ 962025 h 2181225"/>
                  <a:gd name="connsiteX28" fmla="*/ 366712 w 2562225"/>
                  <a:gd name="connsiteY28" fmla="*/ 962025 h 2181225"/>
                  <a:gd name="connsiteX29" fmla="*/ 366712 w 2562225"/>
                  <a:gd name="connsiteY29" fmla="*/ 981075 h 2181225"/>
                  <a:gd name="connsiteX30" fmla="*/ 404812 w 2562225"/>
                  <a:gd name="connsiteY30" fmla="*/ 995362 h 2181225"/>
                  <a:gd name="connsiteX31" fmla="*/ 414337 w 2562225"/>
                  <a:gd name="connsiteY31" fmla="*/ 1133475 h 2181225"/>
                  <a:gd name="connsiteX32" fmla="*/ 433387 w 2562225"/>
                  <a:gd name="connsiteY32" fmla="*/ 1133475 h 2181225"/>
                  <a:gd name="connsiteX33" fmla="*/ 438150 w 2562225"/>
                  <a:gd name="connsiteY33" fmla="*/ 1176337 h 2181225"/>
                  <a:gd name="connsiteX34" fmla="*/ 476250 w 2562225"/>
                  <a:gd name="connsiteY34" fmla="*/ 1181100 h 2181225"/>
                  <a:gd name="connsiteX35" fmla="*/ 476250 w 2562225"/>
                  <a:gd name="connsiteY35" fmla="*/ 1209675 h 2181225"/>
                  <a:gd name="connsiteX36" fmla="*/ 495300 w 2562225"/>
                  <a:gd name="connsiteY36" fmla="*/ 1209675 h 2181225"/>
                  <a:gd name="connsiteX37" fmla="*/ 504825 w 2562225"/>
                  <a:gd name="connsiteY37" fmla="*/ 1323975 h 2181225"/>
                  <a:gd name="connsiteX38" fmla="*/ 533400 w 2562225"/>
                  <a:gd name="connsiteY38" fmla="*/ 1333500 h 2181225"/>
                  <a:gd name="connsiteX39" fmla="*/ 538162 w 2562225"/>
                  <a:gd name="connsiteY39" fmla="*/ 1362075 h 2181225"/>
                  <a:gd name="connsiteX40" fmla="*/ 571500 w 2562225"/>
                  <a:gd name="connsiteY40" fmla="*/ 1366837 h 2181225"/>
                  <a:gd name="connsiteX41" fmla="*/ 571500 w 2562225"/>
                  <a:gd name="connsiteY41" fmla="*/ 1471612 h 2181225"/>
                  <a:gd name="connsiteX42" fmla="*/ 609600 w 2562225"/>
                  <a:gd name="connsiteY42" fmla="*/ 1471612 h 2181225"/>
                  <a:gd name="connsiteX43" fmla="*/ 609600 w 2562225"/>
                  <a:gd name="connsiteY43" fmla="*/ 1490662 h 2181225"/>
                  <a:gd name="connsiteX44" fmla="*/ 652462 w 2562225"/>
                  <a:gd name="connsiteY44" fmla="*/ 1500187 h 2181225"/>
                  <a:gd name="connsiteX45" fmla="*/ 652462 w 2562225"/>
                  <a:gd name="connsiteY45" fmla="*/ 1519237 h 2181225"/>
                  <a:gd name="connsiteX46" fmla="*/ 661987 w 2562225"/>
                  <a:gd name="connsiteY46" fmla="*/ 1519237 h 2181225"/>
                  <a:gd name="connsiteX47" fmla="*/ 661987 w 2562225"/>
                  <a:gd name="connsiteY47" fmla="*/ 1595437 h 2181225"/>
                  <a:gd name="connsiteX48" fmla="*/ 681037 w 2562225"/>
                  <a:gd name="connsiteY48" fmla="*/ 1595437 h 2181225"/>
                  <a:gd name="connsiteX49" fmla="*/ 681037 w 2562225"/>
                  <a:gd name="connsiteY49" fmla="*/ 1614487 h 2181225"/>
                  <a:gd name="connsiteX50" fmla="*/ 742950 w 2562225"/>
                  <a:gd name="connsiteY50" fmla="*/ 1614487 h 2181225"/>
                  <a:gd name="connsiteX51" fmla="*/ 742950 w 2562225"/>
                  <a:gd name="connsiteY51" fmla="*/ 1652587 h 2181225"/>
                  <a:gd name="connsiteX52" fmla="*/ 757237 w 2562225"/>
                  <a:gd name="connsiteY52" fmla="*/ 1652587 h 2181225"/>
                  <a:gd name="connsiteX53" fmla="*/ 752475 w 2562225"/>
                  <a:gd name="connsiteY53" fmla="*/ 1709737 h 2181225"/>
                  <a:gd name="connsiteX54" fmla="*/ 823912 w 2562225"/>
                  <a:gd name="connsiteY54" fmla="*/ 1719262 h 2181225"/>
                  <a:gd name="connsiteX55" fmla="*/ 833437 w 2562225"/>
                  <a:gd name="connsiteY55" fmla="*/ 1771650 h 2181225"/>
                  <a:gd name="connsiteX56" fmla="*/ 933450 w 2562225"/>
                  <a:gd name="connsiteY56" fmla="*/ 1781175 h 2181225"/>
                  <a:gd name="connsiteX57" fmla="*/ 933450 w 2562225"/>
                  <a:gd name="connsiteY57" fmla="*/ 1781175 h 2181225"/>
                  <a:gd name="connsiteX58" fmla="*/ 990600 w 2562225"/>
                  <a:gd name="connsiteY58" fmla="*/ 1819275 h 2181225"/>
                  <a:gd name="connsiteX59" fmla="*/ 990600 w 2562225"/>
                  <a:gd name="connsiteY59" fmla="*/ 1819275 h 2181225"/>
                  <a:gd name="connsiteX60" fmla="*/ 1076325 w 2562225"/>
                  <a:gd name="connsiteY60" fmla="*/ 1843087 h 2181225"/>
                  <a:gd name="connsiteX61" fmla="*/ 1100137 w 2562225"/>
                  <a:gd name="connsiteY61" fmla="*/ 1866900 h 2181225"/>
                  <a:gd name="connsiteX62" fmla="*/ 1147762 w 2562225"/>
                  <a:gd name="connsiteY62" fmla="*/ 1866900 h 2181225"/>
                  <a:gd name="connsiteX63" fmla="*/ 1143000 w 2562225"/>
                  <a:gd name="connsiteY63" fmla="*/ 1900237 h 2181225"/>
                  <a:gd name="connsiteX64" fmla="*/ 1181100 w 2562225"/>
                  <a:gd name="connsiteY64" fmla="*/ 1900237 h 2181225"/>
                  <a:gd name="connsiteX65" fmla="*/ 1190625 w 2562225"/>
                  <a:gd name="connsiteY65" fmla="*/ 1919287 h 2181225"/>
                  <a:gd name="connsiteX66" fmla="*/ 1266825 w 2562225"/>
                  <a:gd name="connsiteY66" fmla="*/ 1933575 h 2181225"/>
                  <a:gd name="connsiteX67" fmla="*/ 1281112 w 2562225"/>
                  <a:gd name="connsiteY67" fmla="*/ 1957387 h 2181225"/>
                  <a:gd name="connsiteX68" fmla="*/ 1314450 w 2562225"/>
                  <a:gd name="connsiteY68" fmla="*/ 1962150 h 2181225"/>
                  <a:gd name="connsiteX69" fmla="*/ 1314450 w 2562225"/>
                  <a:gd name="connsiteY69" fmla="*/ 1981200 h 2181225"/>
                  <a:gd name="connsiteX70" fmla="*/ 1357312 w 2562225"/>
                  <a:gd name="connsiteY70" fmla="*/ 1981200 h 2181225"/>
                  <a:gd name="connsiteX71" fmla="*/ 1357312 w 2562225"/>
                  <a:gd name="connsiteY71" fmla="*/ 1981200 h 2181225"/>
                  <a:gd name="connsiteX72" fmla="*/ 1362075 w 2562225"/>
                  <a:gd name="connsiteY72" fmla="*/ 2005012 h 2181225"/>
                  <a:gd name="connsiteX73" fmla="*/ 1447800 w 2562225"/>
                  <a:gd name="connsiteY73" fmla="*/ 2005012 h 2181225"/>
                  <a:gd name="connsiteX74" fmla="*/ 1452562 w 2562225"/>
                  <a:gd name="connsiteY74" fmla="*/ 2028825 h 2181225"/>
                  <a:gd name="connsiteX75" fmla="*/ 1452562 w 2562225"/>
                  <a:gd name="connsiteY75" fmla="*/ 2028825 h 2181225"/>
                  <a:gd name="connsiteX76" fmla="*/ 1481137 w 2562225"/>
                  <a:gd name="connsiteY76" fmla="*/ 2052637 h 2181225"/>
                  <a:gd name="connsiteX77" fmla="*/ 1681162 w 2562225"/>
                  <a:gd name="connsiteY77" fmla="*/ 2057400 h 2181225"/>
                  <a:gd name="connsiteX78" fmla="*/ 1690687 w 2562225"/>
                  <a:gd name="connsiteY78" fmla="*/ 2071687 h 2181225"/>
                  <a:gd name="connsiteX79" fmla="*/ 1885950 w 2562225"/>
                  <a:gd name="connsiteY79" fmla="*/ 2071687 h 2181225"/>
                  <a:gd name="connsiteX80" fmla="*/ 1885950 w 2562225"/>
                  <a:gd name="connsiteY80" fmla="*/ 2085975 h 2181225"/>
                  <a:gd name="connsiteX81" fmla="*/ 1914525 w 2562225"/>
                  <a:gd name="connsiteY81" fmla="*/ 2085975 h 2181225"/>
                  <a:gd name="connsiteX82" fmla="*/ 1924050 w 2562225"/>
                  <a:gd name="connsiteY82" fmla="*/ 2100262 h 2181225"/>
                  <a:gd name="connsiteX83" fmla="*/ 2076450 w 2562225"/>
                  <a:gd name="connsiteY83" fmla="*/ 2105025 h 2181225"/>
                  <a:gd name="connsiteX84" fmla="*/ 2090737 w 2562225"/>
                  <a:gd name="connsiteY84" fmla="*/ 2124075 h 2181225"/>
                  <a:gd name="connsiteX85" fmla="*/ 2152650 w 2562225"/>
                  <a:gd name="connsiteY85" fmla="*/ 2128837 h 2181225"/>
                  <a:gd name="connsiteX86" fmla="*/ 2166937 w 2562225"/>
                  <a:gd name="connsiteY86" fmla="*/ 2138362 h 2181225"/>
                  <a:gd name="connsiteX87" fmla="*/ 2386012 w 2562225"/>
                  <a:gd name="connsiteY87" fmla="*/ 2143125 h 2181225"/>
                  <a:gd name="connsiteX88" fmla="*/ 2395537 w 2562225"/>
                  <a:gd name="connsiteY88" fmla="*/ 2157412 h 2181225"/>
                  <a:gd name="connsiteX89" fmla="*/ 2395537 w 2562225"/>
                  <a:gd name="connsiteY89" fmla="*/ 2157412 h 2181225"/>
                  <a:gd name="connsiteX90" fmla="*/ 2414587 w 2562225"/>
                  <a:gd name="connsiteY90" fmla="*/ 2181225 h 2181225"/>
                  <a:gd name="connsiteX91" fmla="*/ 2562225 w 2562225"/>
                  <a:gd name="connsiteY91" fmla="*/ 2181225 h 2181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</a:cxnLst>
                <a:rect l="l" t="t" r="r" b="b"/>
                <a:pathLst>
                  <a:path w="2562225" h="2181225">
                    <a:moveTo>
                      <a:pt x="9525" y="0"/>
                    </a:moveTo>
                    <a:lnTo>
                      <a:pt x="0" y="57150"/>
                    </a:lnTo>
                    <a:lnTo>
                      <a:pt x="47625" y="61912"/>
                    </a:lnTo>
                    <a:lnTo>
                      <a:pt x="47625" y="90487"/>
                    </a:lnTo>
                    <a:lnTo>
                      <a:pt x="61912" y="90487"/>
                    </a:lnTo>
                    <a:lnTo>
                      <a:pt x="76200" y="171450"/>
                    </a:lnTo>
                    <a:lnTo>
                      <a:pt x="90487" y="171450"/>
                    </a:lnTo>
                    <a:lnTo>
                      <a:pt x="90487" y="171450"/>
                    </a:lnTo>
                    <a:lnTo>
                      <a:pt x="133350" y="200025"/>
                    </a:lnTo>
                    <a:lnTo>
                      <a:pt x="133350" y="238125"/>
                    </a:lnTo>
                    <a:lnTo>
                      <a:pt x="152400" y="238125"/>
                    </a:lnTo>
                    <a:lnTo>
                      <a:pt x="152400" y="342900"/>
                    </a:lnTo>
                    <a:lnTo>
                      <a:pt x="166687" y="347662"/>
                    </a:lnTo>
                    <a:lnTo>
                      <a:pt x="166687" y="366712"/>
                    </a:lnTo>
                    <a:lnTo>
                      <a:pt x="185737" y="366712"/>
                    </a:lnTo>
                    <a:lnTo>
                      <a:pt x="185737" y="366712"/>
                    </a:lnTo>
                    <a:lnTo>
                      <a:pt x="228600" y="395287"/>
                    </a:lnTo>
                    <a:lnTo>
                      <a:pt x="228600" y="490537"/>
                    </a:lnTo>
                    <a:lnTo>
                      <a:pt x="242887" y="490537"/>
                    </a:lnTo>
                    <a:lnTo>
                      <a:pt x="238125" y="595312"/>
                    </a:lnTo>
                    <a:lnTo>
                      <a:pt x="266700" y="600075"/>
                    </a:lnTo>
                    <a:lnTo>
                      <a:pt x="261937" y="652462"/>
                    </a:lnTo>
                    <a:lnTo>
                      <a:pt x="271462" y="652462"/>
                    </a:lnTo>
                    <a:lnTo>
                      <a:pt x="280987" y="671512"/>
                    </a:lnTo>
                    <a:lnTo>
                      <a:pt x="314325" y="685800"/>
                    </a:lnTo>
                    <a:lnTo>
                      <a:pt x="323850" y="928687"/>
                    </a:lnTo>
                    <a:lnTo>
                      <a:pt x="338137" y="928687"/>
                    </a:lnTo>
                    <a:lnTo>
                      <a:pt x="338137" y="962025"/>
                    </a:lnTo>
                    <a:lnTo>
                      <a:pt x="366712" y="962025"/>
                    </a:lnTo>
                    <a:lnTo>
                      <a:pt x="366712" y="981075"/>
                    </a:lnTo>
                    <a:lnTo>
                      <a:pt x="404812" y="995362"/>
                    </a:lnTo>
                    <a:lnTo>
                      <a:pt x="414337" y="1133475"/>
                    </a:lnTo>
                    <a:lnTo>
                      <a:pt x="433387" y="1133475"/>
                    </a:lnTo>
                    <a:lnTo>
                      <a:pt x="438150" y="1176337"/>
                    </a:lnTo>
                    <a:lnTo>
                      <a:pt x="476250" y="1181100"/>
                    </a:lnTo>
                    <a:lnTo>
                      <a:pt x="476250" y="1209675"/>
                    </a:lnTo>
                    <a:lnTo>
                      <a:pt x="495300" y="1209675"/>
                    </a:lnTo>
                    <a:lnTo>
                      <a:pt x="504825" y="1323975"/>
                    </a:lnTo>
                    <a:lnTo>
                      <a:pt x="533400" y="1333500"/>
                    </a:lnTo>
                    <a:lnTo>
                      <a:pt x="538162" y="1362075"/>
                    </a:lnTo>
                    <a:lnTo>
                      <a:pt x="571500" y="1366837"/>
                    </a:lnTo>
                    <a:lnTo>
                      <a:pt x="571500" y="1471612"/>
                    </a:lnTo>
                    <a:lnTo>
                      <a:pt x="609600" y="1471612"/>
                    </a:lnTo>
                    <a:lnTo>
                      <a:pt x="609600" y="1490662"/>
                    </a:lnTo>
                    <a:lnTo>
                      <a:pt x="652462" y="1500187"/>
                    </a:lnTo>
                    <a:lnTo>
                      <a:pt x="652462" y="1519237"/>
                    </a:lnTo>
                    <a:lnTo>
                      <a:pt x="661987" y="1519237"/>
                    </a:lnTo>
                    <a:lnTo>
                      <a:pt x="661987" y="1595437"/>
                    </a:lnTo>
                    <a:lnTo>
                      <a:pt x="681037" y="1595437"/>
                    </a:lnTo>
                    <a:lnTo>
                      <a:pt x="681037" y="1614487"/>
                    </a:lnTo>
                    <a:lnTo>
                      <a:pt x="742950" y="1614487"/>
                    </a:lnTo>
                    <a:lnTo>
                      <a:pt x="742950" y="1652587"/>
                    </a:lnTo>
                    <a:lnTo>
                      <a:pt x="757237" y="1652587"/>
                    </a:lnTo>
                    <a:lnTo>
                      <a:pt x="752475" y="1709737"/>
                    </a:lnTo>
                    <a:lnTo>
                      <a:pt x="823912" y="1719262"/>
                    </a:lnTo>
                    <a:lnTo>
                      <a:pt x="833437" y="1771650"/>
                    </a:lnTo>
                    <a:lnTo>
                      <a:pt x="933450" y="1781175"/>
                    </a:lnTo>
                    <a:lnTo>
                      <a:pt x="933450" y="1781175"/>
                    </a:lnTo>
                    <a:lnTo>
                      <a:pt x="990600" y="1819275"/>
                    </a:lnTo>
                    <a:lnTo>
                      <a:pt x="990600" y="1819275"/>
                    </a:lnTo>
                    <a:lnTo>
                      <a:pt x="1076325" y="1843087"/>
                    </a:lnTo>
                    <a:lnTo>
                      <a:pt x="1100137" y="1866900"/>
                    </a:lnTo>
                    <a:lnTo>
                      <a:pt x="1147762" y="1866900"/>
                    </a:lnTo>
                    <a:lnTo>
                      <a:pt x="1143000" y="1900237"/>
                    </a:lnTo>
                    <a:lnTo>
                      <a:pt x="1181100" y="1900237"/>
                    </a:lnTo>
                    <a:lnTo>
                      <a:pt x="1190625" y="1919287"/>
                    </a:lnTo>
                    <a:lnTo>
                      <a:pt x="1266825" y="1933575"/>
                    </a:lnTo>
                    <a:lnTo>
                      <a:pt x="1281112" y="1957387"/>
                    </a:lnTo>
                    <a:lnTo>
                      <a:pt x="1314450" y="1962150"/>
                    </a:lnTo>
                    <a:lnTo>
                      <a:pt x="1314450" y="1981200"/>
                    </a:lnTo>
                    <a:lnTo>
                      <a:pt x="1357312" y="1981200"/>
                    </a:lnTo>
                    <a:lnTo>
                      <a:pt x="1357312" y="1981200"/>
                    </a:lnTo>
                    <a:lnTo>
                      <a:pt x="1362075" y="2005012"/>
                    </a:lnTo>
                    <a:lnTo>
                      <a:pt x="1447800" y="2005012"/>
                    </a:lnTo>
                    <a:lnTo>
                      <a:pt x="1452562" y="2028825"/>
                    </a:lnTo>
                    <a:lnTo>
                      <a:pt x="1452562" y="2028825"/>
                    </a:lnTo>
                    <a:lnTo>
                      <a:pt x="1481137" y="2052637"/>
                    </a:lnTo>
                    <a:lnTo>
                      <a:pt x="1681162" y="2057400"/>
                    </a:lnTo>
                    <a:lnTo>
                      <a:pt x="1690687" y="2071687"/>
                    </a:lnTo>
                    <a:lnTo>
                      <a:pt x="1885950" y="2071687"/>
                    </a:lnTo>
                    <a:lnTo>
                      <a:pt x="1885950" y="2085975"/>
                    </a:lnTo>
                    <a:lnTo>
                      <a:pt x="1914525" y="2085975"/>
                    </a:lnTo>
                    <a:lnTo>
                      <a:pt x="1924050" y="2100262"/>
                    </a:lnTo>
                    <a:lnTo>
                      <a:pt x="2076450" y="2105025"/>
                    </a:lnTo>
                    <a:lnTo>
                      <a:pt x="2090737" y="2124075"/>
                    </a:lnTo>
                    <a:lnTo>
                      <a:pt x="2152650" y="2128837"/>
                    </a:lnTo>
                    <a:lnTo>
                      <a:pt x="2166937" y="2138362"/>
                    </a:lnTo>
                    <a:lnTo>
                      <a:pt x="2386012" y="2143125"/>
                    </a:lnTo>
                    <a:lnTo>
                      <a:pt x="2395537" y="2157412"/>
                    </a:lnTo>
                    <a:lnTo>
                      <a:pt x="2395537" y="2157412"/>
                    </a:lnTo>
                    <a:lnTo>
                      <a:pt x="2414587" y="2181225"/>
                    </a:lnTo>
                    <a:lnTo>
                      <a:pt x="2562225" y="2181225"/>
                    </a:lnTo>
                  </a:path>
                </a:pathLst>
              </a:custGeom>
              <a:noFill/>
              <a:ln w="2857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8C693ED-5E64-3E47-44E3-2EA895AD673C}"/>
                </a:ext>
              </a:extLst>
            </p:cNvPr>
            <p:cNvSpPr txBox="1"/>
            <p:nvPr/>
          </p:nvSpPr>
          <p:spPr bwMode="auto">
            <a:xfrm>
              <a:off x="4573135" y="3195678"/>
              <a:ext cx="1576432" cy="639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Landmark OS: 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37%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Events: 235 (58.5%) 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334DF9B-1BD7-7660-8602-54A1C6B5188D}"/>
                </a:ext>
              </a:extLst>
            </p:cNvPr>
            <p:cNvSpPr txBox="1"/>
            <p:nvPr/>
          </p:nvSpPr>
          <p:spPr bwMode="auto">
            <a:xfrm>
              <a:off x="3020909" y="4203126"/>
              <a:ext cx="1576432" cy="639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Landmark OS: 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23%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Events: 280 (69.0%) 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45AB7AB1-398C-0867-C5C2-14EA9CCAF1D8}"/>
                </a:ext>
              </a:extLst>
            </p:cNvPr>
            <p:cNvGrpSpPr/>
            <p:nvPr/>
          </p:nvGrpSpPr>
          <p:grpSpPr>
            <a:xfrm>
              <a:off x="1024382" y="2278171"/>
              <a:ext cx="4475023" cy="2035708"/>
              <a:chOff x="2359892" y="2307133"/>
              <a:chExt cx="5446434" cy="2035708"/>
            </a:xfrm>
          </p:grpSpPr>
          <p:cxnSp>
            <p:nvCxnSpPr>
              <p:cNvPr id="356" name="Straight Connector 355">
                <a:extLst>
                  <a:ext uri="{FF2B5EF4-FFF2-40B4-BE49-F238E27FC236}">
                    <a16:creationId xmlns:a16="http://schemas.microsoft.com/office/drawing/2014/main" id="{F636C9A1-2113-849F-8910-FB0D95102CD9}"/>
                  </a:ext>
                </a:extLst>
              </p:cNvPr>
              <p:cNvCxnSpPr/>
              <p:nvPr/>
            </p:nvCxnSpPr>
            <p:spPr bwMode="auto">
              <a:xfrm>
                <a:off x="2359892" y="2307133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57" name="Straight Connector 356">
                <a:extLst>
                  <a:ext uri="{FF2B5EF4-FFF2-40B4-BE49-F238E27FC236}">
                    <a16:creationId xmlns:a16="http://schemas.microsoft.com/office/drawing/2014/main" id="{CABA7B8A-797E-69B2-0707-087392171D77}"/>
                  </a:ext>
                </a:extLst>
              </p:cNvPr>
              <p:cNvCxnSpPr/>
              <p:nvPr/>
            </p:nvCxnSpPr>
            <p:spPr bwMode="auto">
              <a:xfrm>
                <a:off x="2464710" y="2331526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58" name="Straight Connector 357">
                <a:extLst>
                  <a:ext uri="{FF2B5EF4-FFF2-40B4-BE49-F238E27FC236}">
                    <a16:creationId xmlns:a16="http://schemas.microsoft.com/office/drawing/2014/main" id="{9D19F47D-3E85-AA0B-5960-BC4F2EF70B9F}"/>
                  </a:ext>
                </a:extLst>
              </p:cNvPr>
              <p:cNvCxnSpPr/>
              <p:nvPr/>
            </p:nvCxnSpPr>
            <p:spPr bwMode="auto">
              <a:xfrm>
                <a:off x="2503307" y="2331526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59" name="Straight Connector 358">
                <a:extLst>
                  <a:ext uri="{FF2B5EF4-FFF2-40B4-BE49-F238E27FC236}">
                    <a16:creationId xmlns:a16="http://schemas.microsoft.com/office/drawing/2014/main" id="{AE113D58-C4F4-FDD9-F281-6416A3A0033E}"/>
                  </a:ext>
                </a:extLst>
              </p:cNvPr>
              <p:cNvCxnSpPr/>
              <p:nvPr/>
            </p:nvCxnSpPr>
            <p:spPr bwMode="auto">
              <a:xfrm>
                <a:off x="2424926" y="2309632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60" name="Straight Connector 359">
                <a:extLst>
                  <a:ext uri="{FF2B5EF4-FFF2-40B4-BE49-F238E27FC236}">
                    <a16:creationId xmlns:a16="http://schemas.microsoft.com/office/drawing/2014/main" id="{80920CDC-C560-88F0-E1DE-AA6376E5DE27}"/>
                  </a:ext>
                </a:extLst>
              </p:cNvPr>
              <p:cNvCxnSpPr/>
              <p:nvPr/>
            </p:nvCxnSpPr>
            <p:spPr bwMode="auto">
              <a:xfrm>
                <a:off x="2566531" y="2334457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61" name="Straight Connector 360">
                <a:extLst>
                  <a:ext uri="{FF2B5EF4-FFF2-40B4-BE49-F238E27FC236}">
                    <a16:creationId xmlns:a16="http://schemas.microsoft.com/office/drawing/2014/main" id="{43936110-CEF7-B878-241B-C78C994DDD10}"/>
                  </a:ext>
                </a:extLst>
              </p:cNvPr>
              <p:cNvCxnSpPr/>
              <p:nvPr/>
            </p:nvCxnSpPr>
            <p:spPr bwMode="auto">
              <a:xfrm>
                <a:off x="2593989" y="2332723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62" name="Straight Connector 361">
                <a:extLst>
                  <a:ext uri="{FF2B5EF4-FFF2-40B4-BE49-F238E27FC236}">
                    <a16:creationId xmlns:a16="http://schemas.microsoft.com/office/drawing/2014/main" id="{364630FE-B1DA-1187-E0B0-3C5A3763A0BD}"/>
                  </a:ext>
                </a:extLst>
              </p:cNvPr>
              <p:cNvCxnSpPr/>
              <p:nvPr/>
            </p:nvCxnSpPr>
            <p:spPr bwMode="auto">
              <a:xfrm>
                <a:off x="2627746" y="2353154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63" name="Straight Connector 362">
                <a:extLst>
                  <a:ext uri="{FF2B5EF4-FFF2-40B4-BE49-F238E27FC236}">
                    <a16:creationId xmlns:a16="http://schemas.microsoft.com/office/drawing/2014/main" id="{C0991382-5393-A3ED-D0B9-2B41CAB4D6B1}"/>
                  </a:ext>
                </a:extLst>
              </p:cNvPr>
              <p:cNvCxnSpPr/>
              <p:nvPr/>
            </p:nvCxnSpPr>
            <p:spPr bwMode="auto">
              <a:xfrm>
                <a:off x="2669311" y="2360271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64" name="Straight Connector 363">
                <a:extLst>
                  <a:ext uri="{FF2B5EF4-FFF2-40B4-BE49-F238E27FC236}">
                    <a16:creationId xmlns:a16="http://schemas.microsoft.com/office/drawing/2014/main" id="{7ABC08D4-3DC2-6E54-833A-53346778168A}"/>
                  </a:ext>
                </a:extLst>
              </p:cNvPr>
              <p:cNvCxnSpPr/>
              <p:nvPr/>
            </p:nvCxnSpPr>
            <p:spPr bwMode="auto">
              <a:xfrm>
                <a:off x="2715493" y="2373027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65" name="Straight Connector 364">
                <a:extLst>
                  <a:ext uri="{FF2B5EF4-FFF2-40B4-BE49-F238E27FC236}">
                    <a16:creationId xmlns:a16="http://schemas.microsoft.com/office/drawing/2014/main" id="{C6393EE6-FDFF-FC55-5A15-702B690D1D6B}"/>
                  </a:ext>
                </a:extLst>
              </p:cNvPr>
              <p:cNvCxnSpPr/>
              <p:nvPr/>
            </p:nvCxnSpPr>
            <p:spPr bwMode="auto">
              <a:xfrm>
                <a:off x="2780404" y="2383361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66" name="Straight Connector 365">
                <a:extLst>
                  <a:ext uri="{FF2B5EF4-FFF2-40B4-BE49-F238E27FC236}">
                    <a16:creationId xmlns:a16="http://schemas.microsoft.com/office/drawing/2014/main" id="{7591D0DF-9792-05A3-FE01-0132CDF14DCF}"/>
                  </a:ext>
                </a:extLst>
              </p:cNvPr>
              <p:cNvCxnSpPr/>
              <p:nvPr/>
            </p:nvCxnSpPr>
            <p:spPr bwMode="auto">
              <a:xfrm>
                <a:off x="2973473" y="2512351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67" name="Straight Connector 366">
                <a:extLst>
                  <a:ext uri="{FF2B5EF4-FFF2-40B4-BE49-F238E27FC236}">
                    <a16:creationId xmlns:a16="http://schemas.microsoft.com/office/drawing/2014/main" id="{9566B7F4-AE70-FB74-C277-C1E840449ECD}"/>
                  </a:ext>
                </a:extLst>
              </p:cNvPr>
              <p:cNvCxnSpPr/>
              <p:nvPr/>
            </p:nvCxnSpPr>
            <p:spPr bwMode="auto">
              <a:xfrm>
                <a:off x="3015075" y="2538310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68" name="Straight Connector 367">
                <a:extLst>
                  <a:ext uri="{FF2B5EF4-FFF2-40B4-BE49-F238E27FC236}">
                    <a16:creationId xmlns:a16="http://schemas.microsoft.com/office/drawing/2014/main" id="{AFCF1B6C-C9FF-5197-9284-0198FCE727A7}"/>
                  </a:ext>
                </a:extLst>
              </p:cNvPr>
              <p:cNvCxnSpPr/>
              <p:nvPr/>
            </p:nvCxnSpPr>
            <p:spPr bwMode="auto">
              <a:xfrm>
                <a:off x="3031637" y="2538309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69" name="Straight Connector 368">
                <a:extLst>
                  <a:ext uri="{FF2B5EF4-FFF2-40B4-BE49-F238E27FC236}">
                    <a16:creationId xmlns:a16="http://schemas.microsoft.com/office/drawing/2014/main" id="{4381D614-A696-3EDE-2289-216B7408AFA0}"/>
                  </a:ext>
                </a:extLst>
              </p:cNvPr>
              <p:cNvCxnSpPr/>
              <p:nvPr/>
            </p:nvCxnSpPr>
            <p:spPr bwMode="auto">
              <a:xfrm>
                <a:off x="3061258" y="2593566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70" name="Straight Connector 369">
                <a:extLst>
                  <a:ext uri="{FF2B5EF4-FFF2-40B4-BE49-F238E27FC236}">
                    <a16:creationId xmlns:a16="http://schemas.microsoft.com/office/drawing/2014/main" id="{552B6B26-4C4D-85CC-47F6-068221F0D020}"/>
                  </a:ext>
                </a:extLst>
              </p:cNvPr>
              <p:cNvCxnSpPr/>
              <p:nvPr/>
            </p:nvCxnSpPr>
            <p:spPr bwMode="auto">
              <a:xfrm>
                <a:off x="3094184" y="2606570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71" name="Straight Connector 370">
                <a:extLst>
                  <a:ext uri="{FF2B5EF4-FFF2-40B4-BE49-F238E27FC236}">
                    <a16:creationId xmlns:a16="http://schemas.microsoft.com/office/drawing/2014/main" id="{176BD18E-6C19-8E49-820D-52D09D89B821}"/>
                  </a:ext>
                </a:extLst>
              </p:cNvPr>
              <p:cNvCxnSpPr/>
              <p:nvPr/>
            </p:nvCxnSpPr>
            <p:spPr bwMode="auto">
              <a:xfrm>
                <a:off x="3135747" y="2622189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72" name="Straight Connector 371">
                <a:extLst>
                  <a:ext uri="{FF2B5EF4-FFF2-40B4-BE49-F238E27FC236}">
                    <a16:creationId xmlns:a16="http://schemas.microsoft.com/office/drawing/2014/main" id="{4509C901-2AE4-8549-339C-73123E3A7137}"/>
                  </a:ext>
                </a:extLst>
              </p:cNvPr>
              <p:cNvCxnSpPr/>
              <p:nvPr/>
            </p:nvCxnSpPr>
            <p:spPr bwMode="auto">
              <a:xfrm>
                <a:off x="3279844" y="2694845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73" name="Straight Connector 372">
                <a:extLst>
                  <a:ext uri="{FF2B5EF4-FFF2-40B4-BE49-F238E27FC236}">
                    <a16:creationId xmlns:a16="http://schemas.microsoft.com/office/drawing/2014/main" id="{5700C371-9BD2-6E17-EB89-2D8013DEE132}"/>
                  </a:ext>
                </a:extLst>
              </p:cNvPr>
              <p:cNvCxnSpPr/>
              <p:nvPr/>
            </p:nvCxnSpPr>
            <p:spPr bwMode="auto">
              <a:xfrm>
                <a:off x="3352802" y="2745484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74" name="Straight Connector 373">
                <a:extLst>
                  <a:ext uri="{FF2B5EF4-FFF2-40B4-BE49-F238E27FC236}">
                    <a16:creationId xmlns:a16="http://schemas.microsoft.com/office/drawing/2014/main" id="{C167E95E-4D3B-6E44-04D7-5B2F0562885D}"/>
                  </a:ext>
                </a:extLst>
              </p:cNvPr>
              <p:cNvCxnSpPr/>
              <p:nvPr/>
            </p:nvCxnSpPr>
            <p:spPr bwMode="auto">
              <a:xfrm>
                <a:off x="3411270" y="2785401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75" name="Straight Connector 374">
                <a:extLst>
                  <a:ext uri="{FF2B5EF4-FFF2-40B4-BE49-F238E27FC236}">
                    <a16:creationId xmlns:a16="http://schemas.microsoft.com/office/drawing/2014/main" id="{46AB3ACE-0120-A80E-7528-BE4E1282A625}"/>
                  </a:ext>
                </a:extLst>
              </p:cNvPr>
              <p:cNvCxnSpPr/>
              <p:nvPr/>
            </p:nvCxnSpPr>
            <p:spPr bwMode="auto">
              <a:xfrm>
                <a:off x="3443016" y="2806855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76" name="Straight Connector 375">
                <a:extLst>
                  <a:ext uri="{FF2B5EF4-FFF2-40B4-BE49-F238E27FC236}">
                    <a16:creationId xmlns:a16="http://schemas.microsoft.com/office/drawing/2014/main" id="{3BB44830-F9D3-21D3-684F-3FDF721CF0B8}"/>
                  </a:ext>
                </a:extLst>
              </p:cNvPr>
              <p:cNvCxnSpPr/>
              <p:nvPr/>
            </p:nvCxnSpPr>
            <p:spPr bwMode="auto">
              <a:xfrm>
                <a:off x="3487865" y="2836040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77" name="Straight Connector 376">
                <a:extLst>
                  <a:ext uri="{FF2B5EF4-FFF2-40B4-BE49-F238E27FC236}">
                    <a16:creationId xmlns:a16="http://schemas.microsoft.com/office/drawing/2014/main" id="{CFED9756-6C3C-94EA-6D66-1F849C285452}"/>
                  </a:ext>
                </a:extLst>
              </p:cNvPr>
              <p:cNvCxnSpPr/>
              <p:nvPr/>
            </p:nvCxnSpPr>
            <p:spPr bwMode="auto">
              <a:xfrm>
                <a:off x="3579092" y="2908134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78" name="Straight Connector 377">
                <a:extLst>
                  <a:ext uri="{FF2B5EF4-FFF2-40B4-BE49-F238E27FC236}">
                    <a16:creationId xmlns:a16="http://schemas.microsoft.com/office/drawing/2014/main" id="{00E0728D-147D-95BF-7FA7-B9A6C2F1F9B9}"/>
                  </a:ext>
                </a:extLst>
              </p:cNvPr>
              <p:cNvCxnSpPr/>
              <p:nvPr/>
            </p:nvCxnSpPr>
            <p:spPr bwMode="auto">
              <a:xfrm>
                <a:off x="3633076" y="2953480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79" name="Straight Connector 378">
                <a:extLst>
                  <a:ext uri="{FF2B5EF4-FFF2-40B4-BE49-F238E27FC236}">
                    <a16:creationId xmlns:a16="http://schemas.microsoft.com/office/drawing/2014/main" id="{BEADC2E9-A1C5-FC46-AD46-EC37306B9930}"/>
                  </a:ext>
                </a:extLst>
              </p:cNvPr>
              <p:cNvCxnSpPr/>
              <p:nvPr/>
            </p:nvCxnSpPr>
            <p:spPr bwMode="auto">
              <a:xfrm>
                <a:off x="3757928" y="2971953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80" name="Straight Connector 379">
                <a:extLst>
                  <a:ext uri="{FF2B5EF4-FFF2-40B4-BE49-F238E27FC236}">
                    <a16:creationId xmlns:a16="http://schemas.microsoft.com/office/drawing/2014/main" id="{9667C2CB-5A7E-EDCD-38CF-AB489CDD8CE4}"/>
                  </a:ext>
                </a:extLst>
              </p:cNvPr>
              <p:cNvCxnSpPr/>
              <p:nvPr/>
            </p:nvCxnSpPr>
            <p:spPr bwMode="auto">
              <a:xfrm>
                <a:off x="3827636" y="2996139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81" name="Straight Connector 380">
                <a:extLst>
                  <a:ext uri="{FF2B5EF4-FFF2-40B4-BE49-F238E27FC236}">
                    <a16:creationId xmlns:a16="http://schemas.microsoft.com/office/drawing/2014/main" id="{5E924068-30BF-236D-5223-C131D7697681}"/>
                  </a:ext>
                </a:extLst>
              </p:cNvPr>
              <p:cNvCxnSpPr/>
              <p:nvPr/>
            </p:nvCxnSpPr>
            <p:spPr bwMode="auto">
              <a:xfrm>
                <a:off x="3869625" y="3004119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82" name="Straight Connector 381">
                <a:extLst>
                  <a:ext uri="{FF2B5EF4-FFF2-40B4-BE49-F238E27FC236}">
                    <a16:creationId xmlns:a16="http://schemas.microsoft.com/office/drawing/2014/main" id="{D06CCB9C-7A6A-E3B2-6165-A25962A52EDD}"/>
                  </a:ext>
                </a:extLst>
              </p:cNvPr>
              <p:cNvCxnSpPr/>
              <p:nvPr/>
            </p:nvCxnSpPr>
            <p:spPr bwMode="auto">
              <a:xfrm>
                <a:off x="3996864" y="3114887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83" name="Straight Connector 382">
                <a:extLst>
                  <a:ext uri="{FF2B5EF4-FFF2-40B4-BE49-F238E27FC236}">
                    <a16:creationId xmlns:a16="http://schemas.microsoft.com/office/drawing/2014/main" id="{EE53C929-8A7C-5D87-D187-54CFDFF30A63}"/>
                  </a:ext>
                </a:extLst>
              </p:cNvPr>
              <p:cNvCxnSpPr/>
              <p:nvPr/>
            </p:nvCxnSpPr>
            <p:spPr bwMode="auto">
              <a:xfrm>
                <a:off x="4017645" y="3137523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84" name="Straight Connector 383">
                <a:extLst>
                  <a:ext uri="{FF2B5EF4-FFF2-40B4-BE49-F238E27FC236}">
                    <a16:creationId xmlns:a16="http://schemas.microsoft.com/office/drawing/2014/main" id="{8E68B42A-0691-FA8A-66BC-B48BE2A02488}"/>
                  </a:ext>
                </a:extLst>
              </p:cNvPr>
              <p:cNvCxnSpPr/>
              <p:nvPr/>
            </p:nvCxnSpPr>
            <p:spPr bwMode="auto">
              <a:xfrm>
                <a:off x="4072825" y="3165526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85" name="Straight Connector 384">
                <a:extLst>
                  <a:ext uri="{FF2B5EF4-FFF2-40B4-BE49-F238E27FC236}">
                    <a16:creationId xmlns:a16="http://schemas.microsoft.com/office/drawing/2014/main" id="{6F279FF1-2524-B0DA-6C2F-1C4AB5BFDC0A}"/>
                  </a:ext>
                </a:extLst>
              </p:cNvPr>
              <p:cNvCxnSpPr/>
              <p:nvPr/>
            </p:nvCxnSpPr>
            <p:spPr bwMode="auto">
              <a:xfrm>
                <a:off x="4113052" y="3169827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86" name="Straight Connector 385">
                <a:extLst>
                  <a:ext uri="{FF2B5EF4-FFF2-40B4-BE49-F238E27FC236}">
                    <a16:creationId xmlns:a16="http://schemas.microsoft.com/office/drawing/2014/main" id="{5CBAF374-0873-3A99-FB1B-71781BE7E09E}"/>
                  </a:ext>
                </a:extLst>
              </p:cNvPr>
              <p:cNvCxnSpPr/>
              <p:nvPr/>
            </p:nvCxnSpPr>
            <p:spPr bwMode="auto">
              <a:xfrm>
                <a:off x="4183662" y="3221860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87" name="Straight Connector 386">
                <a:extLst>
                  <a:ext uri="{FF2B5EF4-FFF2-40B4-BE49-F238E27FC236}">
                    <a16:creationId xmlns:a16="http://schemas.microsoft.com/office/drawing/2014/main" id="{21295DF9-763C-00DD-DE49-691406766EAA}"/>
                  </a:ext>
                </a:extLst>
              </p:cNvPr>
              <p:cNvCxnSpPr/>
              <p:nvPr/>
            </p:nvCxnSpPr>
            <p:spPr bwMode="auto">
              <a:xfrm>
                <a:off x="4317588" y="3272499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88" name="Straight Connector 387">
                <a:extLst>
                  <a:ext uri="{FF2B5EF4-FFF2-40B4-BE49-F238E27FC236}">
                    <a16:creationId xmlns:a16="http://schemas.microsoft.com/office/drawing/2014/main" id="{DF875EA5-5AEE-09ED-ACFA-F28280D30F4A}"/>
                  </a:ext>
                </a:extLst>
              </p:cNvPr>
              <p:cNvCxnSpPr/>
              <p:nvPr/>
            </p:nvCxnSpPr>
            <p:spPr bwMode="auto">
              <a:xfrm>
                <a:off x="4402631" y="3323138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89" name="Straight Connector 388">
                <a:extLst>
                  <a:ext uri="{FF2B5EF4-FFF2-40B4-BE49-F238E27FC236}">
                    <a16:creationId xmlns:a16="http://schemas.microsoft.com/office/drawing/2014/main" id="{717861FB-E929-6846-5B91-C02C8C738B7B}"/>
                  </a:ext>
                </a:extLst>
              </p:cNvPr>
              <p:cNvCxnSpPr/>
              <p:nvPr/>
            </p:nvCxnSpPr>
            <p:spPr bwMode="auto">
              <a:xfrm>
                <a:off x="4459751" y="3342527"/>
                <a:ext cx="0" cy="101279"/>
              </a:xfrm>
              <a:prstGeom prst="line">
                <a:avLst/>
              </a:prstGeom>
              <a:noFill/>
              <a:ln w="571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90" name="Straight Connector 389">
                <a:extLst>
                  <a:ext uri="{FF2B5EF4-FFF2-40B4-BE49-F238E27FC236}">
                    <a16:creationId xmlns:a16="http://schemas.microsoft.com/office/drawing/2014/main" id="{6AF57A75-4F42-E518-402E-C1D809CB1E4A}"/>
                  </a:ext>
                </a:extLst>
              </p:cNvPr>
              <p:cNvCxnSpPr/>
              <p:nvPr/>
            </p:nvCxnSpPr>
            <p:spPr bwMode="auto">
              <a:xfrm>
                <a:off x="4553438" y="3388548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91" name="Straight Connector 390">
                <a:extLst>
                  <a:ext uri="{FF2B5EF4-FFF2-40B4-BE49-F238E27FC236}">
                    <a16:creationId xmlns:a16="http://schemas.microsoft.com/office/drawing/2014/main" id="{71A4FB13-BC8B-8FDD-0963-54366E5BED17}"/>
                  </a:ext>
                </a:extLst>
              </p:cNvPr>
              <p:cNvCxnSpPr/>
              <p:nvPr/>
            </p:nvCxnSpPr>
            <p:spPr bwMode="auto">
              <a:xfrm>
                <a:off x="4772086" y="3489827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92" name="Straight Connector 391">
                <a:extLst>
                  <a:ext uri="{FF2B5EF4-FFF2-40B4-BE49-F238E27FC236}">
                    <a16:creationId xmlns:a16="http://schemas.microsoft.com/office/drawing/2014/main" id="{7E55BFCB-D951-F2D4-E3AB-29B66EE3DFE4}"/>
                  </a:ext>
                </a:extLst>
              </p:cNvPr>
              <p:cNvCxnSpPr/>
              <p:nvPr/>
            </p:nvCxnSpPr>
            <p:spPr bwMode="auto">
              <a:xfrm>
                <a:off x="5096695" y="3608134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93" name="Straight Connector 392">
                <a:extLst>
                  <a:ext uri="{FF2B5EF4-FFF2-40B4-BE49-F238E27FC236}">
                    <a16:creationId xmlns:a16="http://schemas.microsoft.com/office/drawing/2014/main" id="{DD5D80B1-1E61-9845-0487-44B3F5071844}"/>
                  </a:ext>
                </a:extLst>
              </p:cNvPr>
              <p:cNvCxnSpPr/>
              <p:nvPr/>
            </p:nvCxnSpPr>
            <p:spPr bwMode="auto">
              <a:xfrm>
                <a:off x="5155395" y="3608133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94" name="Straight Connector 393">
                <a:extLst>
                  <a:ext uri="{FF2B5EF4-FFF2-40B4-BE49-F238E27FC236}">
                    <a16:creationId xmlns:a16="http://schemas.microsoft.com/office/drawing/2014/main" id="{7A97185A-D656-AEBD-4A60-EBC485D908E1}"/>
                  </a:ext>
                </a:extLst>
              </p:cNvPr>
              <p:cNvCxnSpPr/>
              <p:nvPr/>
            </p:nvCxnSpPr>
            <p:spPr bwMode="auto">
              <a:xfrm>
                <a:off x="5143044" y="3603514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95" name="Straight Connector 394">
                <a:extLst>
                  <a:ext uri="{FF2B5EF4-FFF2-40B4-BE49-F238E27FC236}">
                    <a16:creationId xmlns:a16="http://schemas.microsoft.com/office/drawing/2014/main" id="{A5359836-DBE8-9A70-356D-4DA8A703726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341904" y="3650977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96" name="Straight Connector 395">
                <a:extLst>
                  <a:ext uri="{FF2B5EF4-FFF2-40B4-BE49-F238E27FC236}">
                    <a16:creationId xmlns:a16="http://schemas.microsoft.com/office/drawing/2014/main" id="{49CED54B-E07E-1E9F-441A-3C44D335446E}"/>
                  </a:ext>
                </a:extLst>
              </p:cNvPr>
              <p:cNvCxnSpPr/>
              <p:nvPr/>
            </p:nvCxnSpPr>
            <p:spPr bwMode="auto">
              <a:xfrm>
                <a:off x="5420406" y="3670685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97" name="Straight Connector 396">
                <a:extLst>
                  <a:ext uri="{FF2B5EF4-FFF2-40B4-BE49-F238E27FC236}">
                    <a16:creationId xmlns:a16="http://schemas.microsoft.com/office/drawing/2014/main" id="{609B501D-EA81-2A74-EF12-98FFA772BA3E}"/>
                  </a:ext>
                </a:extLst>
              </p:cNvPr>
              <p:cNvCxnSpPr/>
              <p:nvPr/>
            </p:nvCxnSpPr>
            <p:spPr bwMode="auto">
              <a:xfrm>
                <a:off x="5633540" y="3704740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98" name="Straight Connector 397">
                <a:extLst>
                  <a:ext uri="{FF2B5EF4-FFF2-40B4-BE49-F238E27FC236}">
                    <a16:creationId xmlns:a16="http://schemas.microsoft.com/office/drawing/2014/main" id="{F4D45C8A-105E-4CCA-289C-E33F562A78D2}"/>
                  </a:ext>
                </a:extLst>
              </p:cNvPr>
              <p:cNvCxnSpPr/>
              <p:nvPr/>
            </p:nvCxnSpPr>
            <p:spPr bwMode="auto">
              <a:xfrm>
                <a:off x="5891460" y="3746622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99" name="Straight Connector 398">
                <a:extLst>
                  <a:ext uri="{FF2B5EF4-FFF2-40B4-BE49-F238E27FC236}">
                    <a16:creationId xmlns:a16="http://schemas.microsoft.com/office/drawing/2014/main" id="{80CDD475-3C7F-8602-6154-9542275E8B76}"/>
                  </a:ext>
                </a:extLst>
              </p:cNvPr>
              <p:cNvCxnSpPr/>
              <p:nvPr/>
            </p:nvCxnSpPr>
            <p:spPr bwMode="auto">
              <a:xfrm>
                <a:off x="6092163" y="3784362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00" name="Straight Connector 399">
                <a:extLst>
                  <a:ext uri="{FF2B5EF4-FFF2-40B4-BE49-F238E27FC236}">
                    <a16:creationId xmlns:a16="http://schemas.microsoft.com/office/drawing/2014/main" id="{E8597B04-C5B2-2D1F-B059-895A7184FE50}"/>
                  </a:ext>
                </a:extLst>
              </p:cNvPr>
              <p:cNvCxnSpPr/>
              <p:nvPr/>
            </p:nvCxnSpPr>
            <p:spPr bwMode="auto">
              <a:xfrm>
                <a:off x="7046006" y="3965255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01" name="Straight Connector 400">
                <a:extLst>
                  <a:ext uri="{FF2B5EF4-FFF2-40B4-BE49-F238E27FC236}">
                    <a16:creationId xmlns:a16="http://schemas.microsoft.com/office/drawing/2014/main" id="{1FBAE635-EFBF-0098-9859-5C8DFCC876FF}"/>
                  </a:ext>
                </a:extLst>
              </p:cNvPr>
              <p:cNvCxnSpPr/>
              <p:nvPr/>
            </p:nvCxnSpPr>
            <p:spPr bwMode="auto">
              <a:xfrm>
                <a:off x="7806326" y="4049696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02" name="Straight Connector 401">
                <a:extLst>
                  <a:ext uri="{FF2B5EF4-FFF2-40B4-BE49-F238E27FC236}">
                    <a16:creationId xmlns:a16="http://schemas.microsoft.com/office/drawing/2014/main" id="{5269F362-C094-E277-3420-4C5298D5AE03}"/>
                  </a:ext>
                </a:extLst>
              </p:cNvPr>
              <p:cNvCxnSpPr/>
              <p:nvPr/>
            </p:nvCxnSpPr>
            <p:spPr bwMode="auto">
              <a:xfrm>
                <a:off x="6458545" y="3865063"/>
                <a:ext cx="0" cy="101279"/>
              </a:xfrm>
              <a:prstGeom prst="line">
                <a:avLst/>
              </a:prstGeom>
              <a:noFill/>
              <a:ln w="571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03" name="Straight Connector 402">
                <a:extLst>
                  <a:ext uri="{FF2B5EF4-FFF2-40B4-BE49-F238E27FC236}">
                    <a16:creationId xmlns:a16="http://schemas.microsoft.com/office/drawing/2014/main" id="{06A0114A-BCD1-A341-D037-6ECFC3E6C112}"/>
                  </a:ext>
                </a:extLst>
              </p:cNvPr>
              <p:cNvCxnSpPr/>
              <p:nvPr/>
            </p:nvCxnSpPr>
            <p:spPr bwMode="auto">
              <a:xfrm>
                <a:off x="6550909" y="3883020"/>
                <a:ext cx="0" cy="101279"/>
              </a:xfrm>
              <a:prstGeom prst="line">
                <a:avLst/>
              </a:prstGeom>
              <a:noFill/>
              <a:ln w="571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04" name="Straight Connector 403">
                <a:extLst>
                  <a:ext uri="{FF2B5EF4-FFF2-40B4-BE49-F238E27FC236}">
                    <a16:creationId xmlns:a16="http://schemas.microsoft.com/office/drawing/2014/main" id="{5B6BEF7E-67D1-C45C-EF41-40FB3019FC6F}"/>
                  </a:ext>
                </a:extLst>
              </p:cNvPr>
              <p:cNvCxnSpPr/>
              <p:nvPr/>
            </p:nvCxnSpPr>
            <p:spPr bwMode="auto">
              <a:xfrm>
                <a:off x="6658852" y="3883020"/>
                <a:ext cx="0" cy="101279"/>
              </a:xfrm>
              <a:prstGeom prst="line">
                <a:avLst/>
              </a:prstGeom>
              <a:noFill/>
              <a:ln w="571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05" name="Straight Connector 404">
                <a:extLst>
                  <a:ext uri="{FF2B5EF4-FFF2-40B4-BE49-F238E27FC236}">
                    <a16:creationId xmlns:a16="http://schemas.microsoft.com/office/drawing/2014/main" id="{8928DA75-9DD6-91ED-2AEF-DB57A55ED7C9}"/>
                  </a:ext>
                </a:extLst>
              </p:cNvPr>
              <p:cNvCxnSpPr/>
              <p:nvPr/>
            </p:nvCxnSpPr>
            <p:spPr bwMode="auto">
              <a:xfrm>
                <a:off x="6773364" y="3914615"/>
                <a:ext cx="0" cy="101279"/>
              </a:xfrm>
              <a:prstGeom prst="line">
                <a:avLst/>
              </a:prstGeom>
              <a:noFill/>
              <a:ln w="571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06" name="Straight Connector 405">
                <a:extLst>
                  <a:ext uri="{FF2B5EF4-FFF2-40B4-BE49-F238E27FC236}">
                    <a16:creationId xmlns:a16="http://schemas.microsoft.com/office/drawing/2014/main" id="{3C9A4B6F-15B0-1C72-113E-EE3353E0EB0A}"/>
                  </a:ext>
                </a:extLst>
              </p:cNvPr>
              <p:cNvCxnSpPr/>
              <p:nvPr/>
            </p:nvCxnSpPr>
            <p:spPr bwMode="auto">
              <a:xfrm>
                <a:off x="6980400" y="3933659"/>
                <a:ext cx="0" cy="101279"/>
              </a:xfrm>
              <a:prstGeom prst="line">
                <a:avLst/>
              </a:prstGeom>
              <a:noFill/>
              <a:ln w="571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07" name="Straight Connector 406">
                <a:extLst>
                  <a:ext uri="{FF2B5EF4-FFF2-40B4-BE49-F238E27FC236}">
                    <a16:creationId xmlns:a16="http://schemas.microsoft.com/office/drawing/2014/main" id="{70BF2E8E-091F-D1C6-0A88-A745BC0CAAE2}"/>
                  </a:ext>
                </a:extLst>
              </p:cNvPr>
              <p:cNvCxnSpPr/>
              <p:nvPr/>
            </p:nvCxnSpPr>
            <p:spPr bwMode="auto">
              <a:xfrm>
                <a:off x="6910920" y="3933659"/>
                <a:ext cx="0" cy="101279"/>
              </a:xfrm>
              <a:prstGeom prst="line">
                <a:avLst/>
              </a:prstGeom>
              <a:noFill/>
              <a:ln w="571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08" name="Straight Connector 407">
                <a:extLst>
                  <a:ext uri="{FF2B5EF4-FFF2-40B4-BE49-F238E27FC236}">
                    <a16:creationId xmlns:a16="http://schemas.microsoft.com/office/drawing/2014/main" id="{D66693C6-2E78-A0F0-3407-480C1893A07C}"/>
                  </a:ext>
                </a:extLst>
              </p:cNvPr>
              <p:cNvCxnSpPr/>
              <p:nvPr/>
            </p:nvCxnSpPr>
            <p:spPr bwMode="auto">
              <a:xfrm>
                <a:off x="7115287" y="3984298"/>
                <a:ext cx="0" cy="101279"/>
              </a:xfrm>
              <a:prstGeom prst="line">
                <a:avLst/>
              </a:prstGeom>
              <a:noFill/>
              <a:ln w="571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09" name="Straight Connector 408">
                <a:extLst>
                  <a:ext uri="{FF2B5EF4-FFF2-40B4-BE49-F238E27FC236}">
                    <a16:creationId xmlns:a16="http://schemas.microsoft.com/office/drawing/2014/main" id="{86D3A574-829D-566F-CE07-520555000D6F}"/>
                  </a:ext>
                </a:extLst>
              </p:cNvPr>
              <p:cNvCxnSpPr/>
              <p:nvPr/>
            </p:nvCxnSpPr>
            <p:spPr bwMode="auto">
              <a:xfrm>
                <a:off x="7183995" y="3984298"/>
                <a:ext cx="0" cy="101279"/>
              </a:xfrm>
              <a:prstGeom prst="line">
                <a:avLst/>
              </a:prstGeom>
              <a:noFill/>
              <a:ln w="571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10" name="Straight Connector 409">
                <a:extLst>
                  <a:ext uri="{FF2B5EF4-FFF2-40B4-BE49-F238E27FC236}">
                    <a16:creationId xmlns:a16="http://schemas.microsoft.com/office/drawing/2014/main" id="{76122312-E251-44A0-F877-6910ADDE98C7}"/>
                  </a:ext>
                </a:extLst>
              </p:cNvPr>
              <p:cNvCxnSpPr/>
              <p:nvPr/>
            </p:nvCxnSpPr>
            <p:spPr bwMode="auto">
              <a:xfrm>
                <a:off x="7424529" y="4049696"/>
                <a:ext cx="0" cy="101279"/>
              </a:xfrm>
              <a:prstGeom prst="line">
                <a:avLst/>
              </a:prstGeom>
              <a:noFill/>
              <a:ln w="571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11" name="Straight Connector 410">
                <a:extLst>
                  <a:ext uri="{FF2B5EF4-FFF2-40B4-BE49-F238E27FC236}">
                    <a16:creationId xmlns:a16="http://schemas.microsoft.com/office/drawing/2014/main" id="{F1E1FC5C-DF88-C24F-BC4A-65262737A942}"/>
                  </a:ext>
                </a:extLst>
              </p:cNvPr>
              <p:cNvCxnSpPr/>
              <p:nvPr/>
            </p:nvCxnSpPr>
            <p:spPr bwMode="auto">
              <a:xfrm>
                <a:off x="7672166" y="4049696"/>
                <a:ext cx="0" cy="101279"/>
              </a:xfrm>
              <a:prstGeom prst="line">
                <a:avLst/>
              </a:prstGeom>
              <a:noFill/>
              <a:ln w="571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12" name="Straight Connector 411">
                <a:extLst>
                  <a:ext uri="{FF2B5EF4-FFF2-40B4-BE49-F238E27FC236}">
                    <a16:creationId xmlns:a16="http://schemas.microsoft.com/office/drawing/2014/main" id="{A732A095-8749-2F83-B867-9C7F32888A14}"/>
                  </a:ext>
                </a:extLst>
              </p:cNvPr>
              <p:cNvCxnSpPr/>
              <p:nvPr/>
            </p:nvCxnSpPr>
            <p:spPr bwMode="auto">
              <a:xfrm>
                <a:off x="6604447" y="3883019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13" name="Straight Connector 412">
                <a:extLst>
                  <a:ext uri="{FF2B5EF4-FFF2-40B4-BE49-F238E27FC236}">
                    <a16:creationId xmlns:a16="http://schemas.microsoft.com/office/drawing/2014/main" id="{80513FC8-E9A6-125F-EE3F-7A753F83A60B}"/>
                  </a:ext>
                </a:extLst>
              </p:cNvPr>
              <p:cNvCxnSpPr/>
              <p:nvPr/>
            </p:nvCxnSpPr>
            <p:spPr bwMode="auto">
              <a:xfrm>
                <a:off x="6824609" y="3914615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14" name="Straight Connector 413">
                <a:extLst>
                  <a:ext uri="{FF2B5EF4-FFF2-40B4-BE49-F238E27FC236}">
                    <a16:creationId xmlns:a16="http://schemas.microsoft.com/office/drawing/2014/main" id="{E2594737-3CB9-AB04-029C-9565420B2655}"/>
                  </a:ext>
                </a:extLst>
              </p:cNvPr>
              <p:cNvCxnSpPr/>
              <p:nvPr/>
            </p:nvCxnSpPr>
            <p:spPr bwMode="auto">
              <a:xfrm>
                <a:off x="6549363" y="4241562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15" name="Straight Connector 414">
                <a:extLst>
                  <a:ext uri="{FF2B5EF4-FFF2-40B4-BE49-F238E27FC236}">
                    <a16:creationId xmlns:a16="http://schemas.microsoft.com/office/drawing/2014/main" id="{E8D56AD3-9F23-30F0-27E7-7BDBFB8EEB26}"/>
                  </a:ext>
                </a:extLst>
              </p:cNvPr>
              <p:cNvCxnSpPr/>
              <p:nvPr/>
            </p:nvCxnSpPr>
            <p:spPr bwMode="auto">
              <a:xfrm>
                <a:off x="6861508" y="3933658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16" name="Straight Connector 415">
                <a:extLst>
                  <a:ext uri="{FF2B5EF4-FFF2-40B4-BE49-F238E27FC236}">
                    <a16:creationId xmlns:a16="http://schemas.microsoft.com/office/drawing/2014/main" id="{1B1824E9-C5C0-0624-F254-B32B1CE175D5}"/>
                  </a:ext>
                </a:extLst>
              </p:cNvPr>
              <p:cNvCxnSpPr/>
              <p:nvPr/>
            </p:nvCxnSpPr>
            <p:spPr bwMode="auto">
              <a:xfrm>
                <a:off x="7059578" y="3976494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17" name="Straight Connector 416">
                <a:extLst>
                  <a:ext uri="{FF2B5EF4-FFF2-40B4-BE49-F238E27FC236}">
                    <a16:creationId xmlns:a16="http://schemas.microsoft.com/office/drawing/2014/main" id="{115D83C7-D38B-2FDF-0F63-B480479CDCB9}"/>
                  </a:ext>
                </a:extLst>
              </p:cNvPr>
              <p:cNvCxnSpPr/>
              <p:nvPr/>
            </p:nvCxnSpPr>
            <p:spPr bwMode="auto">
              <a:xfrm>
                <a:off x="7239753" y="3984297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18" name="Straight Connector 417">
                <a:extLst>
                  <a:ext uri="{FF2B5EF4-FFF2-40B4-BE49-F238E27FC236}">
                    <a16:creationId xmlns:a16="http://schemas.microsoft.com/office/drawing/2014/main" id="{A090E671-B9E9-3477-07A2-1238B624F466}"/>
                  </a:ext>
                </a:extLst>
              </p:cNvPr>
              <p:cNvCxnSpPr/>
              <p:nvPr/>
            </p:nvCxnSpPr>
            <p:spPr bwMode="auto">
              <a:xfrm>
                <a:off x="7289329" y="4027133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19" name="Straight Connector 418">
                <a:extLst>
                  <a:ext uri="{FF2B5EF4-FFF2-40B4-BE49-F238E27FC236}">
                    <a16:creationId xmlns:a16="http://schemas.microsoft.com/office/drawing/2014/main" id="{29CCD98F-342D-E10F-5B34-324B828633C7}"/>
                  </a:ext>
                </a:extLst>
              </p:cNvPr>
              <p:cNvCxnSpPr/>
              <p:nvPr/>
            </p:nvCxnSpPr>
            <p:spPr bwMode="auto">
              <a:xfrm>
                <a:off x="7331560" y="4029674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20" name="Straight Connector 419">
                <a:extLst>
                  <a:ext uri="{FF2B5EF4-FFF2-40B4-BE49-F238E27FC236}">
                    <a16:creationId xmlns:a16="http://schemas.microsoft.com/office/drawing/2014/main" id="{A0534B50-80D4-8CD2-5D28-3DBC745B25FB}"/>
                  </a:ext>
                </a:extLst>
              </p:cNvPr>
              <p:cNvCxnSpPr/>
              <p:nvPr/>
            </p:nvCxnSpPr>
            <p:spPr bwMode="auto">
              <a:xfrm>
                <a:off x="7366954" y="4049696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21" name="Straight Connector 420">
                <a:extLst>
                  <a:ext uri="{FF2B5EF4-FFF2-40B4-BE49-F238E27FC236}">
                    <a16:creationId xmlns:a16="http://schemas.microsoft.com/office/drawing/2014/main" id="{5CB93E45-2529-1E88-C213-651E650307F4}"/>
                  </a:ext>
                </a:extLst>
              </p:cNvPr>
              <p:cNvCxnSpPr/>
              <p:nvPr/>
            </p:nvCxnSpPr>
            <p:spPr bwMode="auto">
              <a:xfrm>
                <a:off x="7482124" y="4049696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22" name="Straight Connector 421">
                <a:extLst>
                  <a:ext uri="{FF2B5EF4-FFF2-40B4-BE49-F238E27FC236}">
                    <a16:creationId xmlns:a16="http://schemas.microsoft.com/office/drawing/2014/main" id="{4A7E1E52-A6D1-01AE-BDF4-ECFEB2D81538}"/>
                  </a:ext>
                </a:extLst>
              </p:cNvPr>
              <p:cNvCxnSpPr/>
              <p:nvPr/>
            </p:nvCxnSpPr>
            <p:spPr bwMode="auto">
              <a:xfrm>
                <a:off x="7516874" y="4049696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23" name="Straight Connector 422">
                <a:extLst>
                  <a:ext uri="{FF2B5EF4-FFF2-40B4-BE49-F238E27FC236}">
                    <a16:creationId xmlns:a16="http://schemas.microsoft.com/office/drawing/2014/main" id="{EA3FE5A6-16E1-A02F-C5D4-6A2F3F4D7727}"/>
                  </a:ext>
                </a:extLst>
              </p:cNvPr>
              <p:cNvCxnSpPr/>
              <p:nvPr/>
            </p:nvCxnSpPr>
            <p:spPr bwMode="auto">
              <a:xfrm>
                <a:off x="7564238" y="4049696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24" name="Straight Connector 423">
                <a:extLst>
                  <a:ext uri="{FF2B5EF4-FFF2-40B4-BE49-F238E27FC236}">
                    <a16:creationId xmlns:a16="http://schemas.microsoft.com/office/drawing/2014/main" id="{714D06CB-D251-31DC-D30F-A29D0ABF78D0}"/>
                  </a:ext>
                </a:extLst>
              </p:cNvPr>
              <p:cNvCxnSpPr/>
              <p:nvPr/>
            </p:nvCxnSpPr>
            <p:spPr bwMode="auto">
              <a:xfrm>
                <a:off x="7617462" y="4049696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25" name="Straight Connector 424">
                <a:extLst>
                  <a:ext uri="{FF2B5EF4-FFF2-40B4-BE49-F238E27FC236}">
                    <a16:creationId xmlns:a16="http://schemas.microsoft.com/office/drawing/2014/main" id="{577A5C4B-A88E-8429-20D6-BD9B49A7766F}"/>
                  </a:ext>
                </a:extLst>
              </p:cNvPr>
              <p:cNvCxnSpPr/>
              <p:nvPr/>
            </p:nvCxnSpPr>
            <p:spPr bwMode="auto">
              <a:xfrm>
                <a:off x="7733139" y="4049696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6F7DA5F-BE5F-66A7-BE08-1B755D1EF1BE}"/>
                </a:ext>
              </a:extLst>
            </p:cNvPr>
            <p:cNvGrpSpPr/>
            <p:nvPr/>
          </p:nvGrpSpPr>
          <p:grpSpPr>
            <a:xfrm>
              <a:off x="982380" y="2384914"/>
              <a:ext cx="4507860" cy="1744717"/>
              <a:chOff x="2308772" y="2413876"/>
              <a:chExt cx="5486400" cy="1744717"/>
            </a:xfrm>
          </p:grpSpPr>
          <p:sp>
            <p:nvSpPr>
              <p:cNvPr id="352" name="Freeform: Shape 351">
                <a:extLst>
                  <a:ext uri="{FF2B5EF4-FFF2-40B4-BE49-F238E27FC236}">
                    <a16:creationId xmlns:a16="http://schemas.microsoft.com/office/drawing/2014/main" id="{B8EB4699-CB41-99FD-8001-196B5AAB266C}"/>
                  </a:ext>
                </a:extLst>
              </p:cNvPr>
              <p:cNvSpPr/>
              <p:nvPr/>
            </p:nvSpPr>
            <p:spPr bwMode="auto">
              <a:xfrm>
                <a:off x="2308772" y="2413876"/>
                <a:ext cx="1208690" cy="581572"/>
              </a:xfrm>
              <a:custGeom>
                <a:avLst/>
                <a:gdLst>
                  <a:gd name="connsiteX0" fmla="*/ 0 w 1208690"/>
                  <a:gd name="connsiteY0" fmla="*/ 0 h 581572"/>
                  <a:gd name="connsiteX1" fmla="*/ 129628 w 1208690"/>
                  <a:gd name="connsiteY1" fmla="*/ 0 h 581572"/>
                  <a:gd name="connsiteX2" fmla="*/ 129628 w 1208690"/>
                  <a:gd name="connsiteY2" fmla="*/ 21021 h 581572"/>
                  <a:gd name="connsiteX3" fmla="*/ 283780 w 1208690"/>
                  <a:gd name="connsiteY3" fmla="*/ 21021 h 581572"/>
                  <a:gd name="connsiteX4" fmla="*/ 283780 w 1208690"/>
                  <a:gd name="connsiteY4" fmla="*/ 49048 h 581572"/>
                  <a:gd name="connsiteX5" fmla="*/ 381876 w 1208690"/>
                  <a:gd name="connsiteY5" fmla="*/ 49048 h 581572"/>
                  <a:gd name="connsiteX6" fmla="*/ 381876 w 1208690"/>
                  <a:gd name="connsiteY6" fmla="*/ 73572 h 581572"/>
                  <a:gd name="connsiteX7" fmla="*/ 476469 w 1208690"/>
                  <a:gd name="connsiteY7" fmla="*/ 73572 h 581572"/>
                  <a:gd name="connsiteX8" fmla="*/ 476469 w 1208690"/>
                  <a:gd name="connsiteY8" fmla="*/ 84083 h 581572"/>
                  <a:gd name="connsiteX9" fmla="*/ 536028 w 1208690"/>
                  <a:gd name="connsiteY9" fmla="*/ 84083 h 581572"/>
                  <a:gd name="connsiteX10" fmla="*/ 536028 w 1208690"/>
                  <a:gd name="connsiteY10" fmla="*/ 115614 h 581572"/>
                  <a:gd name="connsiteX11" fmla="*/ 571062 w 1208690"/>
                  <a:gd name="connsiteY11" fmla="*/ 115614 h 581572"/>
                  <a:gd name="connsiteX12" fmla="*/ 571062 w 1208690"/>
                  <a:gd name="connsiteY12" fmla="*/ 150648 h 581572"/>
                  <a:gd name="connsiteX13" fmla="*/ 606097 w 1208690"/>
                  <a:gd name="connsiteY13" fmla="*/ 150648 h 581572"/>
                  <a:gd name="connsiteX14" fmla="*/ 606097 w 1208690"/>
                  <a:gd name="connsiteY14" fmla="*/ 171669 h 581572"/>
                  <a:gd name="connsiteX15" fmla="*/ 644635 w 1208690"/>
                  <a:gd name="connsiteY15" fmla="*/ 171669 h 581572"/>
                  <a:gd name="connsiteX16" fmla="*/ 644635 w 1208690"/>
                  <a:gd name="connsiteY16" fmla="*/ 192690 h 581572"/>
                  <a:gd name="connsiteX17" fmla="*/ 669159 w 1208690"/>
                  <a:gd name="connsiteY17" fmla="*/ 192690 h 581572"/>
                  <a:gd name="connsiteX18" fmla="*/ 669159 w 1208690"/>
                  <a:gd name="connsiteY18" fmla="*/ 231227 h 581572"/>
                  <a:gd name="connsiteX19" fmla="*/ 707697 w 1208690"/>
                  <a:gd name="connsiteY19" fmla="*/ 231227 h 581572"/>
                  <a:gd name="connsiteX20" fmla="*/ 707697 w 1208690"/>
                  <a:gd name="connsiteY20" fmla="*/ 269765 h 581572"/>
                  <a:gd name="connsiteX21" fmla="*/ 749738 w 1208690"/>
                  <a:gd name="connsiteY21" fmla="*/ 269765 h 581572"/>
                  <a:gd name="connsiteX22" fmla="*/ 749738 w 1208690"/>
                  <a:gd name="connsiteY22" fmla="*/ 297793 h 581572"/>
                  <a:gd name="connsiteX23" fmla="*/ 809297 w 1208690"/>
                  <a:gd name="connsiteY23" fmla="*/ 297793 h 581572"/>
                  <a:gd name="connsiteX24" fmla="*/ 809297 w 1208690"/>
                  <a:gd name="connsiteY24" fmla="*/ 332827 h 581572"/>
                  <a:gd name="connsiteX25" fmla="*/ 861849 w 1208690"/>
                  <a:gd name="connsiteY25" fmla="*/ 332827 h 581572"/>
                  <a:gd name="connsiteX26" fmla="*/ 861849 w 1208690"/>
                  <a:gd name="connsiteY26" fmla="*/ 374869 h 581572"/>
                  <a:gd name="connsiteX27" fmla="*/ 928414 w 1208690"/>
                  <a:gd name="connsiteY27" fmla="*/ 374869 h 581572"/>
                  <a:gd name="connsiteX28" fmla="*/ 928414 w 1208690"/>
                  <a:gd name="connsiteY28" fmla="*/ 392386 h 581572"/>
                  <a:gd name="connsiteX29" fmla="*/ 970456 w 1208690"/>
                  <a:gd name="connsiteY29" fmla="*/ 392386 h 581572"/>
                  <a:gd name="connsiteX30" fmla="*/ 970456 w 1208690"/>
                  <a:gd name="connsiteY30" fmla="*/ 430924 h 581572"/>
                  <a:gd name="connsiteX31" fmla="*/ 1054538 w 1208690"/>
                  <a:gd name="connsiteY31" fmla="*/ 430924 h 581572"/>
                  <a:gd name="connsiteX32" fmla="*/ 1054538 w 1208690"/>
                  <a:gd name="connsiteY32" fmla="*/ 465958 h 581572"/>
                  <a:gd name="connsiteX33" fmla="*/ 1121104 w 1208690"/>
                  <a:gd name="connsiteY33" fmla="*/ 465958 h 581572"/>
                  <a:gd name="connsiteX34" fmla="*/ 1121104 w 1208690"/>
                  <a:gd name="connsiteY34" fmla="*/ 500993 h 581572"/>
                  <a:gd name="connsiteX35" fmla="*/ 1170152 w 1208690"/>
                  <a:gd name="connsiteY35" fmla="*/ 500993 h 581572"/>
                  <a:gd name="connsiteX36" fmla="*/ 1170152 w 1208690"/>
                  <a:gd name="connsiteY36" fmla="*/ 553545 h 581572"/>
                  <a:gd name="connsiteX37" fmla="*/ 1208690 w 1208690"/>
                  <a:gd name="connsiteY37" fmla="*/ 553545 h 581572"/>
                  <a:gd name="connsiteX38" fmla="*/ 1208690 w 1208690"/>
                  <a:gd name="connsiteY38" fmla="*/ 581572 h 581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208690" h="581572">
                    <a:moveTo>
                      <a:pt x="0" y="0"/>
                    </a:moveTo>
                    <a:lnTo>
                      <a:pt x="129628" y="0"/>
                    </a:lnTo>
                    <a:lnTo>
                      <a:pt x="129628" y="21021"/>
                    </a:lnTo>
                    <a:lnTo>
                      <a:pt x="283780" y="21021"/>
                    </a:lnTo>
                    <a:lnTo>
                      <a:pt x="283780" y="49048"/>
                    </a:lnTo>
                    <a:lnTo>
                      <a:pt x="381876" y="49048"/>
                    </a:lnTo>
                    <a:lnTo>
                      <a:pt x="381876" y="73572"/>
                    </a:lnTo>
                    <a:lnTo>
                      <a:pt x="476469" y="73572"/>
                    </a:lnTo>
                    <a:lnTo>
                      <a:pt x="476469" y="84083"/>
                    </a:lnTo>
                    <a:lnTo>
                      <a:pt x="536028" y="84083"/>
                    </a:lnTo>
                    <a:lnTo>
                      <a:pt x="536028" y="115614"/>
                    </a:lnTo>
                    <a:lnTo>
                      <a:pt x="571062" y="115614"/>
                    </a:lnTo>
                    <a:lnTo>
                      <a:pt x="571062" y="150648"/>
                    </a:lnTo>
                    <a:lnTo>
                      <a:pt x="606097" y="150648"/>
                    </a:lnTo>
                    <a:lnTo>
                      <a:pt x="606097" y="171669"/>
                    </a:lnTo>
                    <a:lnTo>
                      <a:pt x="644635" y="171669"/>
                    </a:lnTo>
                    <a:lnTo>
                      <a:pt x="644635" y="192690"/>
                    </a:lnTo>
                    <a:lnTo>
                      <a:pt x="669159" y="192690"/>
                    </a:lnTo>
                    <a:lnTo>
                      <a:pt x="669159" y="231227"/>
                    </a:lnTo>
                    <a:lnTo>
                      <a:pt x="707697" y="231227"/>
                    </a:lnTo>
                    <a:lnTo>
                      <a:pt x="707697" y="269765"/>
                    </a:lnTo>
                    <a:lnTo>
                      <a:pt x="749738" y="269765"/>
                    </a:lnTo>
                    <a:lnTo>
                      <a:pt x="749738" y="297793"/>
                    </a:lnTo>
                    <a:lnTo>
                      <a:pt x="809297" y="297793"/>
                    </a:lnTo>
                    <a:lnTo>
                      <a:pt x="809297" y="332827"/>
                    </a:lnTo>
                    <a:lnTo>
                      <a:pt x="861849" y="332827"/>
                    </a:lnTo>
                    <a:lnTo>
                      <a:pt x="861849" y="374869"/>
                    </a:lnTo>
                    <a:lnTo>
                      <a:pt x="928414" y="374869"/>
                    </a:lnTo>
                    <a:lnTo>
                      <a:pt x="928414" y="392386"/>
                    </a:lnTo>
                    <a:lnTo>
                      <a:pt x="970456" y="392386"/>
                    </a:lnTo>
                    <a:lnTo>
                      <a:pt x="970456" y="430924"/>
                    </a:lnTo>
                    <a:lnTo>
                      <a:pt x="1054538" y="430924"/>
                    </a:lnTo>
                    <a:lnTo>
                      <a:pt x="1054538" y="465958"/>
                    </a:lnTo>
                    <a:lnTo>
                      <a:pt x="1121104" y="465958"/>
                    </a:lnTo>
                    <a:lnTo>
                      <a:pt x="1121104" y="500993"/>
                    </a:lnTo>
                    <a:lnTo>
                      <a:pt x="1170152" y="500993"/>
                    </a:lnTo>
                    <a:lnTo>
                      <a:pt x="1170152" y="553545"/>
                    </a:lnTo>
                    <a:lnTo>
                      <a:pt x="1208690" y="553545"/>
                    </a:lnTo>
                    <a:lnTo>
                      <a:pt x="1208690" y="581572"/>
                    </a:lnTo>
                  </a:path>
                </a:pathLst>
              </a:custGeom>
              <a:noFill/>
              <a:ln w="2857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353" name="Freeform: Shape 352">
                <a:extLst>
                  <a:ext uri="{FF2B5EF4-FFF2-40B4-BE49-F238E27FC236}">
                    <a16:creationId xmlns:a16="http://schemas.microsoft.com/office/drawing/2014/main" id="{BA999F92-F1C0-96DA-6AD2-50812041E2D6}"/>
                  </a:ext>
                </a:extLst>
              </p:cNvPr>
              <p:cNvSpPr/>
              <p:nvPr/>
            </p:nvSpPr>
            <p:spPr bwMode="auto">
              <a:xfrm>
                <a:off x="3513959" y="3005959"/>
                <a:ext cx="469462" cy="210207"/>
              </a:xfrm>
              <a:custGeom>
                <a:avLst/>
                <a:gdLst>
                  <a:gd name="connsiteX0" fmla="*/ 0 w 469462"/>
                  <a:gd name="connsiteY0" fmla="*/ 0 h 210207"/>
                  <a:gd name="connsiteX1" fmla="*/ 66565 w 469462"/>
                  <a:gd name="connsiteY1" fmla="*/ 0 h 210207"/>
                  <a:gd name="connsiteX2" fmla="*/ 66565 w 469462"/>
                  <a:gd name="connsiteY2" fmla="*/ 14013 h 210207"/>
                  <a:gd name="connsiteX3" fmla="*/ 108607 w 469462"/>
                  <a:gd name="connsiteY3" fmla="*/ 14013 h 210207"/>
                  <a:gd name="connsiteX4" fmla="*/ 108607 w 469462"/>
                  <a:gd name="connsiteY4" fmla="*/ 52551 h 210207"/>
                  <a:gd name="connsiteX5" fmla="*/ 164662 w 469462"/>
                  <a:gd name="connsiteY5" fmla="*/ 52551 h 210207"/>
                  <a:gd name="connsiteX6" fmla="*/ 164662 w 469462"/>
                  <a:gd name="connsiteY6" fmla="*/ 66565 h 210207"/>
                  <a:gd name="connsiteX7" fmla="*/ 234731 w 469462"/>
                  <a:gd name="connsiteY7" fmla="*/ 66565 h 210207"/>
                  <a:gd name="connsiteX8" fmla="*/ 234731 w 469462"/>
                  <a:gd name="connsiteY8" fmla="*/ 91089 h 210207"/>
                  <a:gd name="connsiteX9" fmla="*/ 339834 w 469462"/>
                  <a:gd name="connsiteY9" fmla="*/ 91089 h 210207"/>
                  <a:gd name="connsiteX10" fmla="*/ 339834 w 469462"/>
                  <a:gd name="connsiteY10" fmla="*/ 115613 h 210207"/>
                  <a:gd name="connsiteX11" fmla="*/ 395889 w 469462"/>
                  <a:gd name="connsiteY11" fmla="*/ 115613 h 210207"/>
                  <a:gd name="connsiteX12" fmla="*/ 395889 w 469462"/>
                  <a:gd name="connsiteY12" fmla="*/ 161158 h 210207"/>
                  <a:gd name="connsiteX13" fmla="*/ 430924 w 469462"/>
                  <a:gd name="connsiteY13" fmla="*/ 161158 h 210207"/>
                  <a:gd name="connsiteX14" fmla="*/ 430924 w 469462"/>
                  <a:gd name="connsiteY14" fmla="*/ 192689 h 210207"/>
                  <a:gd name="connsiteX15" fmla="*/ 469462 w 469462"/>
                  <a:gd name="connsiteY15" fmla="*/ 192689 h 210207"/>
                  <a:gd name="connsiteX16" fmla="*/ 469462 w 469462"/>
                  <a:gd name="connsiteY16" fmla="*/ 210207 h 210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69462" h="210207">
                    <a:moveTo>
                      <a:pt x="0" y="0"/>
                    </a:moveTo>
                    <a:lnTo>
                      <a:pt x="66565" y="0"/>
                    </a:lnTo>
                    <a:lnTo>
                      <a:pt x="66565" y="14013"/>
                    </a:lnTo>
                    <a:lnTo>
                      <a:pt x="108607" y="14013"/>
                    </a:lnTo>
                    <a:lnTo>
                      <a:pt x="108607" y="52551"/>
                    </a:lnTo>
                    <a:lnTo>
                      <a:pt x="164662" y="52551"/>
                    </a:lnTo>
                    <a:lnTo>
                      <a:pt x="164662" y="66565"/>
                    </a:lnTo>
                    <a:lnTo>
                      <a:pt x="234731" y="66565"/>
                    </a:lnTo>
                    <a:lnTo>
                      <a:pt x="234731" y="91089"/>
                    </a:lnTo>
                    <a:lnTo>
                      <a:pt x="339834" y="91089"/>
                    </a:lnTo>
                    <a:lnTo>
                      <a:pt x="339834" y="115613"/>
                    </a:lnTo>
                    <a:lnTo>
                      <a:pt x="395889" y="115613"/>
                    </a:lnTo>
                    <a:lnTo>
                      <a:pt x="395889" y="161158"/>
                    </a:lnTo>
                    <a:lnTo>
                      <a:pt x="430924" y="161158"/>
                    </a:lnTo>
                    <a:lnTo>
                      <a:pt x="430924" y="192689"/>
                    </a:lnTo>
                    <a:lnTo>
                      <a:pt x="469462" y="192689"/>
                    </a:lnTo>
                    <a:lnTo>
                      <a:pt x="469462" y="210207"/>
                    </a:lnTo>
                  </a:path>
                </a:pathLst>
              </a:custGeom>
              <a:noFill/>
              <a:ln w="2857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354" name="Freeform: Shape 353">
                <a:extLst>
                  <a:ext uri="{FF2B5EF4-FFF2-40B4-BE49-F238E27FC236}">
                    <a16:creationId xmlns:a16="http://schemas.microsoft.com/office/drawing/2014/main" id="{0CB946FB-7418-035E-1A4C-3357D322AE2B}"/>
                  </a:ext>
                </a:extLst>
              </p:cNvPr>
              <p:cNvSpPr/>
              <p:nvPr/>
            </p:nvSpPr>
            <p:spPr bwMode="auto">
              <a:xfrm>
                <a:off x="3997434" y="3205655"/>
                <a:ext cx="536028" cy="245242"/>
              </a:xfrm>
              <a:custGeom>
                <a:avLst/>
                <a:gdLst>
                  <a:gd name="connsiteX0" fmla="*/ 0 w 536028"/>
                  <a:gd name="connsiteY0" fmla="*/ 0 h 245242"/>
                  <a:gd name="connsiteX1" fmla="*/ 0 w 536028"/>
                  <a:gd name="connsiteY1" fmla="*/ 45545 h 245242"/>
                  <a:gd name="connsiteX2" fmla="*/ 70069 w 536028"/>
                  <a:gd name="connsiteY2" fmla="*/ 45545 h 245242"/>
                  <a:gd name="connsiteX3" fmla="*/ 70069 w 536028"/>
                  <a:gd name="connsiteY3" fmla="*/ 63062 h 245242"/>
                  <a:gd name="connsiteX4" fmla="*/ 150649 w 536028"/>
                  <a:gd name="connsiteY4" fmla="*/ 63062 h 245242"/>
                  <a:gd name="connsiteX5" fmla="*/ 150649 w 536028"/>
                  <a:gd name="connsiteY5" fmla="*/ 122621 h 245242"/>
                  <a:gd name="connsiteX6" fmla="*/ 206704 w 536028"/>
                  <a:gd name="connsiteY6" fmla="*/ 122621 h 245242"/>
                  <a:gd name="connsiteX7" fmla="*/ 206704 w 536028"/>
                  <a:gd name="connsiteY7" fmla="*/ 150648 h 245242"/>
                  <a:gd name="connsiteX8" fmla="*/ 283780 w 536028"/>
                  <a:gd name="connsiteY8" fmla="*/ 150648 h 245242"/>
                  <a:gd name="connsiteX9" fmla="*/ 283780 w 536028"/>
                  <a:gd name="connsiteY9" fmla="*/ 168166 h 245242"/>
                  <a:gd name="connsiteX10" fmla="*/ 346842 w 536028"/>
                  <a:gd name="connsiteY10" fmla="*/ 168166 h 245242"/>
                  <a:gd name="connsiteX11" fmla="*/ 346842 w 536028"/>
                  <a:gd name="connsiteY11" fmla="*/ 199697 h 245242"/>
                  <a:gd name="connsiteX12" fmla="*/ 392387 w 536028"/>
                  <a:gd name="connsiteY12" fmla="*/ 199697 h 245242"/>
                  <a:gd name="connsiteX13" fmla="*/ 392387 w 536028"/>
                  <a:gd name="connsiteY13" fmla="*/ 227724 h 245242"/>
                  <a:gd name="connsiteX14" fmla="*/ 434428 w 536028"/>
                  <a:gd name="connsiteY14" fmla="*/ 227724 h 245242"/>
                  <a:gd name="connsiteX15" fmla="*/ 434428 w 536028"/>
                  <a:gd name="connsiteY15" fmla="*/ 245242 h 245242"/>
                  <a:gd name="connsiteX16" fmla="*/ 536028 w 536028"/>
                  <a:gd name="connsiteY16" fmla="*/ 245242 h 24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36028" h="245242">
                    <a:moveTo>
                      <a:pt x="0" y="0"/>
                    </a:moveTo>
                    <a:lnTo>
                      <a:pt x="0" y="45545"/>
                    </a:lnTo>
                    <a:lnTo>
                      <a:pt x="70069" y="45545"/>
                    </a:lnTo>
                    <a:lnTo>
                      <a:pt x="70069" y="63062"/>
                    </a:lnTo>
                    <a:lnTo>
                      <a:pt x="150649" y="63062"/>
                    </a:lnTo>
                    <a:lnTo>
                      <a:pt x="150649" y="122621"/>
                    </a:lnTo>
                    <a:lnTo>
                      <a:pt x="206704" y="122621"/>
                    </a:lnTo>
                    <a:lnTo>
                      <a:pt x="206704" y="150648"/>
                    </a:lnTo>
                    <a:lnTo>
                      <a:pt x="283780" y="150648"/>
                    </a:lnTo>
                    <a:lnTo>
                      <a:pt x="283780" y="168166"/>
                    </a:lnTo>
                    <a:lnTo>
                      <a:pt x="346842" y="168166"/>
                    </a:lnTo>
                    <a:lnTo>
                      <a:pt x="346842" y="199697"/>
                    </a:lnTo>
                    <a:lnTo>
                      <a:pt x="392387" y="199697"/>
                    </a:lnTo>
                    <a:lnTo>
                      <a:pt x="392387" y="227724"/>
                    </a:lnTo>
                    <a:lnTo>
                      <a:pt x="434428" y="227724"/>
                    </a:lnTo>
                    <a:lnTo>
                      <a:pt x="434428" y="245242"/>
                    </a:lnTo>
                    <a:lnTo>
                      <a:pt x="536028" y="245242"/>
                    </a:lnTo>
                  </a:path>
                </a:pathLst>
              </a:custGeom>
              <a:noFill/>
              <a:ln w="2857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355" name="Freeform: Shape 354">
                <a:extLst>
                  <a:ext uri="{FF2B5EF4-FFF2-40B4-BE49-F238E27FC236}">
                    <a16:creationId xmlns:a16="http://schemas.microsoft.com/office/drawing/2014/main" id="{A385DF56-949F-A712-C6D3-352C1BEE5621}"/>
                  </a:ext>
                </a:extLst>
              </p:cNvPr>
              <p:cNvSpPr/>
              <p:nvPr/>
            </p:nvSpPr>
            <p:spPr bwMode="auto">
              <a:xfrm>
                <a:off x="4519448" y="3471917"/>
                <a:ext cx="3275724" cy="686676"/>
              </a:xfrm>
              <a:custGeom>
                <a:avLst/>
                <a:gdLst>
                  <a:gd name="connsiteX0" fmla="*/ 0 w 3275724"/>
                  <a:gd name="connsiteY0" fmla="*/ 0 h 686676"/>
                  <a:gd name="connsiteX1" fmla="*/ 52552 w 3275724"/>
                  <a:gd name="connsiteY1" fmla="*/ 0 h 686676"/>
                  <a:gd name="connsiteX2" fmla="*/ 52552 w 3275724"/>
                  <a:gd name="connsiteY2" fmla="*/ 45545 h 686676"/>
                  <a:gd name="connsiteX3" fmla="*/ 126124 w 3275724"/>
                  <a:gd name="connsiteY3" fmla="*/ 45545 h 686676"/>
                  <a:gd name="connsiteX4" fmla="*/ 126124 w 3275724"/>
                  <a:gd name="connsiteY4" fmla="*/ 73573 h 686676"/>
                  <a:gd name="connsiteX5" fmla="*/ 126124 w 3275724"/>
                  <a:gd name="connsiteY5" fmla="*/ 73573 h 686676"/>
                  <a:gd name="connsiteX6" fmla="*/ 147145 w 3275724"/>
                  <a:gd name="connsiteY6" fmla="*/ 94594 h 686676"/>
                  <a:gd name="connsiteX7" fmla="*/ 227724 w 3275724"/>
                  <a:gd name="connsiteY7" fmla="*/ 94594 h 686676"/>
                  <a:gd name="connsiteX8" fmla="*/ 227724 w 3275724"/>
                  <a:gd name="connsiteY8" fmla="*/ 108607 h 686676"/>
                  <a:gd name="connsiteX9" fmla="*/ 287283 w 3275724"/>
                  <a:gd name="connsiteY9" fmla="*/ 108607 h 686676"/>
                  <a:gd name="connsiteX10" fmla="*/ 287283 w 3275724"/>
                  <a:gd name="connsiteY10" fmla="*/ 140138 h 686676"/>
                  <a:gd name="connsiteX11" fmla="*/ 336331 w 3275724"/>
                  <a:gd name="connsiteY11" fmla="*/ 140138 h 686676"/>
                  <a:gd name="connsiteX12" fmla="*/ 336331 w 3275724"/>
                  <a:gd name="connsiteY12" fmla="*/ 168166 h 686676"/>
                  <a:gd name="connsiteX13" fmla="*/ 371366 w 3275724"/>
                  <a:gd name="connsiteY13" fmla="*/ 168166 h 686676"/>
                  <a:gd name="connsiteX14" fmla="*/ 371366 w 3275724"/>
                  <a:gd name="connsiteY14" fmla="*/ 189186 h 686676"/>
                  <a:gd name="connsiteX15" fmla="*/ 455449 w 3275724"/>
                  <a:gd name="connsiteY15" fmla="*/ 189186 h 686676"/>
                  <a:gd name="connsiteX16" fmla="*/ 455449 w 3275724"/>
                  <a:gd name="connsiteY16" fmla="*/ 203200 h 686676"/>
                  <a:gd name="connsiteX17" fmla="*/ 532524 w 3275724"/>
                  <a:gd name="connsiteY17" fmla="*/ 203200 h 686676"/>
                  <a:gd name="connsiteX18" fmla="*/ 532524 w 3275724"/>
                  <a:gd name="connsiteY18" fmla="*/ 203200 h 686676"/>
                  <a:gd name="connsiteX19" fmla="*/ 532524 w 3275724"/>
                  <a:gd name="connsiteY19" fmla="*/ 231228 h 686676"/>
                  <a:gd name="connsiteX20" fmla="*/ 630621 w 3275724"/>
                  <a:gd name="connsiteY20" fmla="*/ 231228 h 686676"/>
                  <a:gd name="connsiteX21" fmla="*/ 630621 w 3275724"/>
                  <a:gd name="connsiteY21" fmla="*/ 262759 h 686676"/>
                  <a:gd name="connsiteX22" fmla="*/ 679669 w 3275724"/>
                  <a:gd name="connsiteY22" fmla="*/ 262759 h 686676"/>
                  <a:gd name="connsiteX23" fmla="*/ 679669 w 3275724"/>
                  <a:gd name="connsiteY23" fmla="*/ 262759 h 686676"/>
                  <a:gd name="connsiteX24" fmla="*/ 679669 w 3275724"/>
                  <a:gd name="connsiteY24" fmla="*/ 283780 h 686676"/>
                  <a:gd name="connsiteX25" fmla="*/ 865352 w 3275724"/>
                  <a:gd name="connsiteY25" fmla="*/ 283780 h 686676"/>
                  <a:gd name="connsiteX26" fmla="*/ 865352 w 3275724"/>
                  <a:gd name="connsiteY26" fmla="*/ 301297 h 686676"/>
                  <a:gd name="connsiteX27" fmla="*/ 963449 w 3275724"/>
                  <a:gd name="connsiteY27" fmla="*/ 301297 h 686676"/>
                  <a:gd name="connsiteX28" fmla="*/ 963449 w 3275724"/>
                  <a:gd name="connsiteY28" fmla="*/ 311807 h 686676"/>
                  <a:gd name="connsiteX29" fmla="*/ 1079062 w 3275724"/>
                  <a:gd name="connsiteY29" fmla="*/ 311807 h 686676"/>
                  <a:gd name="connsiteX30" fmla="*/ 1079062 w 3275724"/>
                  <a:gd name="connsiteY30" fmla="*/ 332828 h 686676"/>
                  <a:gd name="connsiteX31" fmla="*/ 1184166 w 3275724"/>
                  <a:gd name="connsiteY31" fmla="*/ 332828 h 686676"/>
                  <a:gd name="connsiteX32" fmla="*/ 1184166 w 3275724"/>
                  <a:gd name="connsiteY32" fmla="*/ 360855 h 686676"/>
                  <a:gd name="connsiteX33" fmla="*/ 1310290 w 3275724"/>
                  <a:gd name="connsiteY33" fmla="*/ 360855 h 686676"/>
                  <a:gd name="connsiteX34" fmla="*/ 1310290 w 3275724"/>
                  <a:gd name="connsiteY34" fmla="*/ 378373 h 686676"/>
                  <a:gd name="connsiteX35" fmla="*/ 1411890 w 3275724"/>
                  <a:gd name="connsiteY35" fmla="*/ 378373 h 686676"/>
                  <a:gd name="connsiteX36" fmla="*/ 1411890 w 3275724"/>
                  <a:gd name="connsiteY36" fmla="*/ 392386 h 686676"/>
                  <a:gd name="connsiteX37" fmla="*/ 1509986 w 3275724"/>
                  <a:gd name="connsiteY37" fmla="*/ 392386 h 686676"/>
                  <a:gd name="connsiteX38" fmla="*/ 1509986 w 3275724"/>
                  <a:gd name="connsiteY38" fmla="*/ 420414 h 686676"/>
                  <a:gd name="connsiteX39" fmla="*/ 1618593 w 3275724"/>
                  <a:gd name="connsiteY39" fmla="*/ 420414 h 686676"/>
                  <a:gd name="connsiteX40" fmla="*/ 1618593 w 3275724"/>
                  <a:gd name="connsiteY40" fmla="*/ 430924 h 686676"/>
                  <a:gd name="connsiteX41" fmla="*/ 1650124 w 3275724"/>
                  <a:gd name="connsiteY41" fmla="*/ 430924 h 686676"/>
                  <a:gd name="connsiteX42" fmla="*/ 1650124 w 3275724"/>
                  <a:gd name="connsiteY42" fmla="*/ 441435 h 686676"/>
                  <a:gd name="connsiteX43" fmla="*/ 1804276 w 3275724"/>
                  <a:gd name="connsiteY43" fmla="*/ 441435 h 686676"/>
                  <a:gd name="connsiteX44" fmla="*/ 1804276 w 3275724"/>
                  <a:gd name="connsiteY44" fmla="*/ 458952 h 686676"/>
                  <a:gd name="connsiteX45" fmla="*/ 1863835 w 3275724"/>
                  <a:gd name="connsiteY45" fmla="*/ 458952 h 686676"/>
                  <a:gd name="connsiteX46" fmla="*/ 1863835 w 3275724"/>
                  <a:gd name="connsiteY46" fmla="*/ 483476 h 686676"/>
                  <a:gd name="connsiteX47" fmla="*/ 1909380 w 3275724"/>
                  <a:gd name="connsiteY47" fmla="*/ 483476 h 686676"/>
                  <a:gd name="connsiteX48" fmla="*/ 1909380 w 3275724"/>
                  <a:gd name="connsiteY48" fmla="*/ 497490 h 686676"/>
                  <a:gd name="connsiteX49" fmla="*/ 1968938 w 3275724"/>
                  <a:gd name="connsiteY49" fmla="*/ 497490 h 686676"/>
                  <a:gd name="connsiteX50" fmla="*/ 1968938 w 3275724"/>
                  <a:gd name="connsiteY50" fmla="*/ 511504 h 686676"/>
                  <a:gd name="connsiteX51" fmla="*/ 2084552 w 3275724"/>
                  <a:gd name="connsiteY51" fmla="*/ 511504 h 686676"/>
                  <a:gd name="connsiteX52" fmla="*/ 2084552 w 3275724"/>
                  <a:gd name="connsiteY52" fmla="*/ 518511 h 686676"/>
                  <a:gd name="connsiteX53" fmla="*/ 2203669 w 3275724"/>
                  <a:gd name="connsiteY53" fmla="*/ 518511 h 686676"/>
                  <a:gd name="connsiteX54" fmla="*/ 2203669 w 3275724"/>
                  <a:gd name="connsiteY54" fmla="*/ 536028 h 686676"/>
                  <a:gd name="connsiteX55" fmla="*/ 2280745 w 3275724"/>
                  <a:gd name="connsiteY55" fmla="*/ 536028 h 686676"/>
                  <a:gd name="connsiteX56" fmla="*/ 2280745 w 3275724"/>
                  <a:gd name="connsiteY56" fmla="*/ 560552 h 686676"/>
                  <a:gd name="connsiteX57" fmla="*/ 2459421 w 3275724"/>
                  <a:gd name="connsiteY57" fmla="*/ 560552 h 686676"/>
                  <a:gd name="connsiteX58" fmla="*/ 2459421 w 3275724"/>
                  <a:gd name="connsiteY58" fmla="*/ 588580 h 686676"/>
                  <a:gd name="connsiteX59" fmla="*/ 2511973 w 3275724"/>
                  <a:gd name="connsiteY59" fmla="*/ 588580 h 686676"/>
                  <a:gd name="connsiteX60" fmla="*/ 2511973 w 3275724"/>
                  <a:gd name="connsiteY60" fmla="*/ 616607 h 686676"/>
                  <a:gd name="connsiteX61" fmla="*/ 2715173 w 3275724"/>
                  <a:gd name="connsiteY61" fmla="*/ 616607 h 686676"/>
                  <a:gd name="connsiteX62" fmla="*/ 2715173 w 3275724"/>
                  <a:gd name="connsiteY62" fmla="*/ 655145 h 686676"/>
                  <a:gd name="connsiteX63" fmla="*/ 2802759 w 3275724"/>
                  <a:gd name="connsiteY63" fmla="*/ 655145 h 686676"/>
                  <a:gd name="connsiteX64" fmla="*/ 2802759 w 3275724"/>
                  <a:gd name="connsiteY64" fmla="*/ 686676 h 686676"/>
                  <a:gd name="connsiteX65" fmla="*/ 3275724 w 3275724"/>
                  <a:gd name="connsiteY65" fmla="*/ 686676 h 686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</a:cxnLst>
                <a:rect l="l" t="t" r="r" b="b"/>
                <a:pathLst>
                  <a:path w="3275724" h="686676">
                    <a:moveTo>
                      <a:pt x="0" y="0"/>
                    </a:moveTo>
                    <a:lnTo>
                      <a:pt x="52552" y="0"/>
                    </a:lnTo>
                    <a:lnTo>
                      <a:pt x="52552" y="45545"/>
                    </a:lnTo>
                    <a:lnTo>
                      <a:pt x="126124" y="45545"/>
                    </a:lnTo>
                    <a:lnTo>
                      <a:pt x="126124" y="73573"/>
                    </a:lnTo>
                    <a:lnTo>
                      <a:pt x="126124" y="73573"/>
                    </a:lnTo>
                    <a:lnTo>
                      <a:pt x="147145" y="94594"/>
                    </a:lnTo>
                    <a:lnTo>
                      <a:pt x="227724" y="94594"/>
                    </a:lnTo>
                    <a:lnTo>
                      <a:pt x="227724" y="108607"/>
                    </a:lnTo>
                    <a:lnTo>
                      <a:pt x="287283" y="108607"/>
                    </a:lnTo>
                    <a:lnTo>
                      <a:pt x="287283" y="140138"/>
                    </a:lnTo>
                    <a:lnTo>
                      <a:pt x="336331" y="140138"/>
                    </a:lnTo>
                    <a:lnTo>
                      <a:pt x="336331" y="168166"/>
                    </a:lnTo>
                    <a:lnTo>
                      <a:pt x="371366" y="168166"/>
                    </a:lnTo>
                    <a:lnTo>
                      <a:pt x="371366" y="189186"/>
                    </a:lnTo>
                    <a:lnTo>
                      <a:pt x="455449" y="189186"/>
                    </a:lnTo>
                    <a:lnTo>
                      <a:pt x="455449" y="203200"/>
                    </a:lnTo>
                    <a:lnTo>
                      <a:pt x="532524" y="203200"/>
                    </a:lnTo>
                    <a:lnTo>
                      <a:pt x="532524" y="203200"/>
                    </a:lnTo>
                    <a:lnTo>
                      <a:pt x="532524" y="231228"/>
                    </a:lnTo>
                    <a:lnTo>
                      <a:pt x="630621" y="231228"/>
                    </a:lnTo>
                    <a:lnTo>
                      <a:pt x="630621" y="262759"/>
                    </a:lnTo>
                    <a:lnTo>
                      <a:pt x="679669" y="262759"/>
                    </a:lnTo>
                    <a:lnTo>
                      <a:pt x="679669" y="262759"/>
                    </a:lnTo>
                    <a:lnTo>
                      <a:pt x="679669" y="283780"/>
                    </a:lnTo>
                    <a:lnTo>
                      <a:pt x="865352" y="283780"/>
                    </a:lnTo>
                    <a:lnTo>
                      <a:pt x="865352" y="301297"/>
                    </a:lnTo>
                    <a:lnTo>
                      <a:pt x="963449" y="301297"/>
                    </a:lnTo>
                    <a:lnTo>
                      <a:pt x="963449" y="311807"/>
                    </a:lnTo>
                    <a:lnTo>
                      <a:pt x="1079062" y="311807"/>
                    </a:lnTo>
                    <a:lnTo>
                      <a:pt x="1079062" y="332828"/>
                    </a:lnTo>
                    <a:lnTo>
                      <a:pt x="1184166" y="332828"/>
                    </a:lnTo>
                    <a:lnTo>
                      <a:pt x="1184166" y="360855"/>
                    </a:lnTo>
                    <a:lnTo>
                      <a:pt x="1310290" y="360855"/>
                    </a:lnTo>
                    <a:lnTo>
                      <a:pt x="1310290" y="378373"/>
                    </a:lnTo>
                    <a:lnTo>
                      <a:pt x="1411890" y="378373"/>
                    </a:lnTo>
                    <a:lnTo>
                      <a:pt x="1411890" y="392386"/>
                    </a:lnTo>
                    <a:lnTo>
                      <a:pt x="1509986" y="392386"/>
                    </a:lnTo>
                    <a:lnTo>
                      <a:pt x="1509986" y="420414"/>
                    </a:lnTo>
                    <a:lnTo>
                      <a:pt x="1618593" y="420414"/>
                    </a:lnTo>
                    <a:lnTo>
                      <a:pt x="1618593" y="430924"/>
                    </a:lnTo>
                    <a:lnTo>
                      <a:pt x="1650124" y="430924"/>
                    </a:lnTo>
                    <a:lnTo>
                      <a:pt x="1650124" y="441435"/>
                    </a:lnTo>
                    <a:lnTo>
                      <a:pt x="1804276" y="441435"/>
                    </a:lnTo>
                    <a:lnTo>
                      <a:pt x="1804276" y="458952"/>
                    </a:lnTo>
                    <a:lnTo>
                      <a:pt x="1863835" y="458952"/>
                    </a:lnTo>
                    <a:lnTo>
                      <a:pt x="1863835" y="483476"/>
                    </a:lnTo>
                    <a:lnTo>
                      <a:pt x="1909380" y="483476"/>
                    </a:lnTo>
                    <a:lnTo>
                      <a:pt x="1909380" y="497490"/>
                    </a:lnTo>
                    <a:lnTo>
                      <a:pt x="1968938" y="497490"/>
                    </a:lnTo>
                    <a:lnTo>
                      <a:pt x="1968938" y="511504"/>
                    </a:lnTo>
                    <a:lnTo>
                      <a:pt x="2084552" y="511504"/>
                    </a:lnTo>
                    <a:lnTo>
                      <a:pt x="2084552" y="518511"/>
                    </a:lnTo>
                    <a:lnTo>
                      <a:pt x="2203669" y="518511"/>
                    </a:lnTo>
                    <a:lnTo>
                      <a:pt x="2203669" y="536028"/>
                    </a:lnTo>
                    <a:lnTo>
                      <a:pt x="2280745" y="536028"/>
                    </a:lnTo>
                    <a:lnTo>
                      <a:pt x="2280745" y="560552"/>
                    </a:lnTo>
                    <a:lnTo>
                      <a:pt x="2459421" y="560552"/>
                    </a:lnTo>
                    <a:lnTo>
                      <a:pt x="2459421" y="588580"/>
                    </a:lnTo>
                    <a:lnTo>
                      <a:pt x="2511973" y="588580"/>
                    </a:lnTo>
                    <a:lnTo>
                      <a:pt x="2511973" y="616607"/>
                    </a:lnTo>
                    <a:lnTo>
                      <a:pt x="2715173" y="616607"/>
                    </a:lnTo>
                    <a:lnTo>
                      <a:pt x="2715173" y="655145"/>
                    </a:lnTo>
                    <a:lnTo>
                      <a:pt x="2802759" y="655145"/>
                    </a:lnTo>
                    <a:lnTo>
                      <a:pt x="2802759" y="686676"/>
                    </a:lnTo>
                    <a:lnTo>
                      <a:pt x="3275724" y="686676"/>
                    </a:lnTo>
                  </a:path>
                </a:pathLst>
              </a:custGeom>
              <a:noFill/>
              <a:ln w="2857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438D78E-4675-A9ED-E39E-18FE4792947C}"/>
                </a:ext>
              </a:extLst>
            </p:cNvPr>
            <p:cNvGrpSpPr/>
            <p:nvPr/>
          </p:nvGrpSpPr>
          <p:grpSpPr>
            <a:xfrm>
              <a:off x="979501" y="2367397"/>
              <a:ext cx="4548160" cy="1993462"/>
              <a:chOff x="2305269" y="2396359"/>
              <a:chExt cx="5535448" cy="1993462"/>
            </a:xfrm>
          </p:grpSpPr>
          <p:sp>
            <p:nvSpPr>
              <p:cNvPr id="350" name="Freeform: Shape 349">
                <a:extLst>
                  <a:ext uri="{FF2B5EF4-FFF2-40B4-BE49-F238E27FC236}">
                    <a16:creationId xmlns:a16="http://schemas.microsoft.com/office/drawing/2014/main" id="{4387B550-10CC-EE61-0849-290583C48507}"/>
                  </a:ext>
                </a:extLst>
              </p:cNvPr>
              <p:cNvSpPr/>
              <p:nvPr/>
            </p:nvSpPr>
            <p:spPr bwMode="auto">
              <a:xfrm>
                <a:off x="2305269" y="2396359"/>
                <a:ext cx="1327807" cy="879365"/>
              </a:xfrm>
              <a:custGeom>
                <a:avLst/>
                <a:gdLst>
                  <a:gd name="connsiteX0" fmla="*/ 0 w 1327807"/>
                  <a:gd name="connsiteY0" fmla="*/ 0 h 879365"/>
                  <a:gd name="connsiteX1" fmla="*/ 73572 w 1327807"/>
                  <a:gd name="connsiteY1" fmla="*/ 0 h 879365"/>
                  <a:gd name="connsiteX2" fmla="*/ 73572 w 1327807"/>
                  <a:gd name="connsiteY2" fmla="*/ 56055 h 879365"/>
                  <a:gd name="connsiteX3" fmla="*/ 164662 w 1327807"/>
                  <a:gd name="connsiteY3" fmla="*/ 56055 h 879365"/>
                  <a:gd name="connsiteX4" fmla="*/ 164662 w 1327807"/>
                  <a:gd name="connsiteY4" fmla="*/ 56055 h 879365"/>
                  <a:gd name="connsiteX5" fmla="*/ 206703 w 1327807"/>
                  <a:gd name="connsiteY5" fmla="*/ 56055 h 879365"/>
                  <a:gd name="connsiteX6" fmla="*/ 206703 w 1327807"/>
                  <a:gd name="connsiteY6" fmla="*/ 80579 h 879365"/>
                  <a:gd name="connsiteX7" fmla="*/ 304800 w 1327807"/>
                  <a:gd name="connsiteY7" fmla="*/ 80579 h 879365"/>
                  <a:gd name="connsiteX8" fmla="*/ 304800 w 1327807"/>
                  <a:gd name="connsiteY8" fmla="*/ 115613 h 879365"/>
                  <a:gd name="connsiteX9" fmla="*/ 378372 w 1327807"/>
                  <a:gd name="connsiteY9" fmla="*/ 115613 h 879365"/>
                  <a:gd name="connsiteX10" fmla="*/ 378372 w 1327807"/>
                  <a:gd name="connsiteY10" fmla="*/ 147144 h 879365"/>
                  <a:gd name="connsiteX11" fmla="*/ 448441 w 1327807"/>
                  <a:gd name="connsiteY11" fmla="*/ 147144 h 879365"/>
                  <a:gd name="connsiteX12" fmla="*/ 448441 w 1327807"/>
                  <a:gd name="connsiteY12" fmla="*/ 224220 h 879365"/>
                  <a:gd name="connsiteX13" fmla="*/ 508000 w 1327807"/>
                  <a:gd name="connsiteY13" fmla="*/ 224220 h 879365"/>
                  <a:gd name="connsiteX14" fmla="*/ 508000 w 1327807"/>
                  <a:gd name="connsiteY14" fmla="*/ 252248 h 879365"/>
                  <a:gd name="connsiteX15" fmla="*/ 567559 w 1327807"/>
                  <a:gd name="connsiteY15" fmla="*/ 252248 h 879365"/>
                  <a:gd name="connsiteX16" fmla="*/ 567559 w 1327807"/>
                  <a:gd name="connsiteY16" fmla="*/ 294289 h 879365"/>
                  <a:gd name="connsiteX17" fmla="*/ 620110 w 1327807"/>
                  <a:gd name="connsiteY17" fmla="*/ 294289 h 879365"/>
                  <a:gd name="connsiteX18" fmla="*/ 620110 w 1327807"/>
                  <a:gd name="connsiteY18" fmla="*/ 329324 h 879365"/>
                  <a:gd name="connsiteX19" fmla="*/ 651641 w 1327807"/>
                  <a:gd name="connsiteY19" fmla="*/ 329324 h 879365"/>
                  <a:gd name="connsiteX20" fmla="*/ 651641 w 1327807"/>
                  <a:gd name="connsiteY20" fmla="*/ 378372 h 879365"/>
                  <a:gd name="connsiteX21" fmla="*/ 718207 w 1327807"/>
                  <a:gd name="connsiteY21" fmla="*/ 378372 h 879365"/>
                  <a:gd name="connsiteX22" fmla="*/ 718207 w 1327807"/>
                  <a:gd name="connsiteY22" fmla="*/ 409903 h 879365"/>
                  <a:gd name="connsiteX23" fmla="*/ 791779 w 1327807"/>
                  <a:gd name="connsiteY23" fmla="*/ 409903 h 879365"/>
                  <a:gd name="connsiteX24" fmla="*/ 791779 w 1327807"/>
                  <a:gd name="connsiteY24" fmla="*/ 472965 h 879365"/>
                  <a:gd name="connsiteX25" fmla="*/ 858345 w 1327807"/>
                  <a:gd name="connsiteY25" fmla="*/ 472965 h 879365"/>
                  <a:gd name="connsiteX26" fmla="*/ 858345 w 1327807"/>
                  <a:gd name="connsiteY26" fmla="*/ 515007 h 879365"/>
                  <a:gd name="connsiteX27" fmla="*/ 914400 w 1327807"/>
                  <a:gd name="connsiteY27" fmla="*/ 515007 h 879365"/>
                  <a:gd name="connsiteX28" fmla="*/ 914400 w 1327807"/>
                  <a:gd name="connsiteY28" fmla="*/ 564055 h 879365"/>
                  <a:gd name="connsiteX29" fmla="*/ 942428 w 1327807"/>
                  <a:gd name="connsiteY29" fmla="*/ 564055 h 879365"/>
                  <a:gd name="connsiteX30" fmla="*/ 942428 w 1327807"/>
                  <a:gd name="connsiteY30" fmla="*/ 592082 h 879365"/>
                  <a:gd name="connsiteX31" fmla="*/ 973959 w 1327807"/>
                  <a:gd name="connsiteY31" fmla="*/ 592082 h 879365"/>
                  <a:gd name="connsiteX32" fmla="*/ 973959 w 1327807"/>
                  <a:gd name="connsiteY32" fmla="*/ 641131 h 879365"/>
                  <a:gd name="connsiteX33" fmla="*/ 1033517 w 1327807"/>
                  <a:gd name="connsiteY33" fmla="*/ 641131 h 879365"/>
                  <a:gd name="connsiteX34" fmla="*/ 1033517 w 1327807"/>
                  <a:gd name="connsiteY34" fmla="*/ 714703 h 879365"/>
                  <a:gd name="connsiteX35" fmla="*/ 1075559 w 1327807"/>
                  <a:gd name="connsiteY35" fmla="*/ 714703 h 879365"/>
                  <a:gd name="connsiteX36" fmla="*/ 1075559 w 1327807"/>
                  <a:gd name="connsiteY36" fmla="*/ 760248 h 879365"/>
                  <a:gd name="connsiteX37" fmla="*/ 1142124 w 1327807"/>
                  <a:gd name="connsiteY37" fmla="*/ 760248 h 879365"/>
                  <a:gd name="connsiteX38" fmla="*/ 1142124 w 1327807"/>
                  <a:gd name="connsiteY38" fmla="*/ 802289 h 879365"/>
                  <a:gd name="connsiteX39" fmla="*/ 1215697 w 1327807"/>
                  <a:gd name="connsiteY39" fmla="*/ 802289 h 879365"/>
                  <a:gd name="connsiteX40" fmla="*/ 1215697 w 1327807"/>
                  <a:gd name="connsiteY40" fmla="*/ 840827 h 879365"/>
                  <a:gd name="connsiteX41" fmla="*/ 1271752 w 1327807"/>
                  <a:gd name="connsiteY41" fmla="*/ 840827 h 879365"/>
                  <a:gd name="connsiteX42" fmla="*/ 1271752 w 1327807"/>
                  <a:gd name="connsiteY42" fmla="*/ 879365 h 879365"/>
                  <a:gd name="connsiteX43" fmla="*/ 1327807 w 1327807"/>
                  <a:gd name="connsiteY43" fmla="*/ 879365 h 879365"/>
                  <a:gd name="connsiteX44" fmla="*/ 1327807 w 1327807"/>
                  <a:gd name="connsiteY44" fmla="*/ 879365 h 879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327807" h="879365">
                    <a:moveTo>
                      <a:pt x="0" y="0"/>
                    </a:moveTo>
                    <a:lnTo>
                      <a:pt x="73572" y="0"/>
                    </a:lnTo>
                    <a:lnTo>
                      <a:pt x="73572" y="56055"/>
                    </a:lnTo>
                    <a:lnTo>
                      <a:pt x="164662" y="56055"/>
                    </a:lnTo>
                    <a:lnTo>
                      <a:pt x="164662" y="56055"/>
                    </a:lnTo>
                    <a:lnTo>
                      <a:pt x="206703" y="56055"/>
                    </a:lnTo>
                    <a:lnTo>
                      <a:pt x="206703" y="80579"/>
                    </a:lnTo>
                    <a:lnTo>
                      <a:pt x="304800" y="80579"/>
                    </a:lnTo>
                    <a:lnTo>
                      <a:pt x="304800" y="115613"/>
                    </a:lnTo>
                    <a:lnTo>
                      <a:pt x="378372" y="115613"/>
                    </a:lnTo>
                    <a:lnTo>
                      <a:pt x="378372" y="147144"/>
                    </a:lnTo>
                    <a:lnTo>
                      <a:pt x="448441" y="147144"/>
                    </a:lnTo>
                    <a:lnTo>
                      <a:pt x="448441" y="224220"/>
                    </a:lnTo>
                    <a:lnTo>
                      <a:pt x="508000" y="224220"/>
                    </a:lnTo>
                    <a:lnTo>
                      <a:pt x="508000" y="252248"/>
                    </a:lnTo>
                    <a:lnTo>
                      <a:pt x="567559" y="252248"/>
                    </a:lnTo>
                    <a:lnTo>
                      <a:pt x="567559" y="294289"/>
                    </a:lnTo>
                    <a:lnTo>
                      <a:pt x="620110" y="294289"/>
                    </a:lnTo>
                    <a:lnTo>
                      <a:pt x="620110" y="329324"/>
                    </a:lnTo>
                    <a:lnTo>
                      <a:pt x="651641" y="329324"/>
                    </a:lnTo>
                    <a:lnTo>
                      <a:pt x="651641" y="378372"/>
                    </a:lnTo>
                    <a:lnTo>
                      <a:pt x="718207" y="378372"/>
                    </a:lnTo>
                    <a:lnTo>
                      <a:pt x="718207" y="409903"/>
                    </a:lnTo>
                    <a:lnTo>
                      <a:pt x="791779" y="409903"/>
                    </a:lnTo>
                    <a:lnTo>
                      <a:pt x="791779" y="472965"/>
                    </a:lnTo>
                    <a:lnTo>
                      <a:pt x="858345" y="472965"/>
                    </a:lnTo>
                    <a:lnTo>
                      <a:pt x="858345" y="515007"/>
                    </a:lnTo>
                    <a:lnTo>
                      <a:pt x="914400" y="515007"/>
                    </a:lnTo>
                    <a:lnTo>
                      <a:pt x="914400" y="564055"/>
                    </a:lnTo>
                    <a:lnTo>
                      <a:pt x="942428" y="564055"/>
                    </a:lnTo>
                    <a:lnTo>
                      <a:pt x="942428" y="592082"/>
                    </a:lnTo>
                    <a:lnTo>
                      <a:pt x="973959" y="592082"/>
                    </a:lnTo>
                    <a:lnTo>
                      <a:pt x="973959" y="641131"/>
                    </a:lnTo>
                    <a:lnTo>
                      <a:pt x="1033517" y="641131"/>
                    </a:lnTo>
                    <a:lnTo>
                      <a:pt x="1033517" y="714703"/>
                    </a:lnTo>
                    <a:lnTo>
                      <a:pt x="1075559" y="714703"/>
                    </a:lnTo>
                    <a:lnTo>
                      <a:pt x="1075559" y="760248"/>
                    </a:lnTo>
                    <a:lnTo>
                      <a:pt x="1142124" y="760248"/>
                    </a:lnTo>
                    <a:lnTo>
                      <a:pt x="1142124" y="802289"/>
                    </a:lnTo>
                    <a:lnTo>
                      <a:pt x="1215697" y="802289"/>
                    </a:lnTo>
                    <a:lnTo>
                      <a:pt x="1215697" y="840827"/>
                    </a:lnTo>
                    <a:lnTo>
                      <a:pt x="1271752" y="840827"/>
                    </a:lnTo>
                    <a:lnTo>
                      <a:pt x="1271752" y="879365"/>
                    </a:lnTo>
                    <a:lnTo>
                      <a:pt x="1327807" y="879365"/>
                    </a:lnTo>
                    <a:lnTo>
                      <a:pt x="1327807" y="879365"/>
                    </a:lnTo>
                  </a:path>
                </a:pathLst>
              </a:custGeom>
              <a:noFill/>
              <a:ln w="28575">
                <a:solidFill>
                  <a:schemeClr val="accent3"/>
                </a:solidFill>
                <a:miter lim="800000"/>
                <a:headEnd/>
                <a:tailEnd/>
              </a:ln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351" name="Freeform: Shape 350">
                <a:extLst>
                  <a:ext uri="{FF2B5EF4-FFF2-40B4-BE49-F238E27FC236}">
                    <a16:creationId xmlns:a16="http://schemas.microsoft.com/office/drawing/2014/main" id="{876B3BDE-11AC-1ED9-F2C0-CD7D6BBE3AB4}"/>
                  </a:ext>
                </a:extLst>
              </p:cNvPr>
              <p:cNvSpPr/>
              <p:nvPr/>
            </p:nvSpPr>
            <p:spPr bwMode="auto">
              <a:xfrm>
                <a:off x="3612055" y="3296745"/>
                <a:ext cx="4228662" cy="1093076"/>
              </a:xfrm>
              <a:custGeom>
                <a:avLst/>
                <a:gdLst>
                  <a:gd name="connsiteX0" fmla="*/ 0 w 4228662"/>
                  <a:gd name="connsiteY0" fmla="*/ 0 h 1093076"/>
                  <a:gd name="connsiteX1" fmla="*/ 63062 w 4228662"/>
                  <a:gd name="connsiteY1" fmla="*/ 0 h 1093076"/>
                  <a:gd name="connsiteX2" fmla="*/ 63062 w 4228662"/>
                  <a:gd name="connsiteY2" fmla="*/ 38538 h 1093076"/>
                  <a:gd name="connsiteX3" fmla="*/ 119117 w 4228662"/>
                  <a:gd name="connsiteY3" fmla="*/ 38538 h 1093076"/>
                  <a:gd name="connsiteX4" fmla="*/ 119117 w 4228662"/>
                  <a:gd name="connsiteY4" fmla="*/ 80579 h 1093076"/>
                  <a:gd name="connsiteX5" fmla="*/ 196193 w 4228662"/>
                  <a:gd name="connsiteY5" fmla="*/ 80579 h 1093076"/>
                  <a:gd name="connsiteX6" fmla="*/ 196193 w 4228662"/>
                  <a:gd name="connsiteY6" fmla="*/ 122621 h 1093076"/>
                  <a:gd name="connsiteX7" fmla="*/ 238235 w 4228662"/>
                  <a:gd name="connsiteY7" fmla="*/ 122621 h 1093076"/>
                  <a:gd name="connsiteX8" fmla="*/ 238235 w 4228662"/>
                  <a:gd name="connsiteY8" fmla="*/ 157655 h 1093076"/>
                  <a:gd name="connsiteX9" fmla="*/ 294290 w 4228662"/>
                  <a:gd name="connsiteY9" fmla="*/ 157655 h 1093076"/>
                  <a:gd name="connsiteX10" fmla="*/ 294290 w 4228662"/>
                  <a:gd name="connsiteY10" fmla="*/ 224221 h 1093076"/>
                  <a:gd name="connsiteX11" fmla="*/ 353848 w 4228662"/>
                  <a:gd name="connsiteY11" fmla="*/ 224221 h 1093076"/>
                  <a:gd name="connsiteX12" fmla="*/ 353848 w 4228662"/>
                  <a:gd name="connsiteY12" fmla="*/ 269765 h 1093076"/>
                  <a:gd name="connsiteX13" fmla="*/ 441435 w 4228662"/>
                  <a:gd name="connsiteY13" fmla="*/ 269765 h 1093076"/>
                  <a:gd name="connsiteX14" fmla="*/ 441435 w 4228662"/>
                  <a:gd name="connsiteY14" fmla="*/ 304800 h 1093076"/>
                  <a:gd name="connsiteX15" fmla="*/ 511504 w 4228662"/>
                  <a:gd name="connsiteY15" fmla="*/ 304800 h 1093076"/>
                  <a:gd name="connsiteX16" fmla="*/ 511504 w 4228662"/>
                  <a:gd name="connsiteY16" fmla="*/ 350345 h 1093076"/>
                  <a:gd name="connsiteX17" fmla="*/ 609600 w 4228662"/>
                  <a:gd name="connsiteY17" fmla="*/ 350345 h 1093076"/>
                  <a:gd name="connsiteX18" fmla="*/ 609600 w 4228662"/>
                  <a:gd name="connsiteY18" fmla="*/ 381876 h 1093076"/>
                  <a:gd name="connsiteX19" fmla="*/ 669159 w 4228662"/>
                  <a:gd name="connsiteY19" fmla="*/ 381876 h 1093076"/>
                  <a:gd name="connsiteX20" fmla="*/ 669159 w 4228662"/>
                  <a:gd name="connsiteY20" fmla="*/ 406400 h 1093076"/>
                  <a:gd name="connsiteX21" fmla="*/ 749738 w 4228662"/>
                  <a:gd name="connsiteY21" fmla="*/ 406400 h 1093076"/>
                  <a:gd name="connsiteX22" fmla="*/ 749738 w 4228662"/>
                  <a:gd name="connsiteY22" fmla="*/ 430924 h 1093076"/>
                  <a:gd name="connsiteX23" fmla="*/ 847835 w 4228662"/>
                  <a:gd name="connsiteY23" fmla="*/ 430924 h 1093076"/>
                  <a:gd name="connsiteX24" fmla="*/ 847835 w 4228662"/>
                  <a:gd name="connsiteY24" fmla="*/ 462455 h 1093076"/>
                  <a:gd name="connsiteX25" fmla="*/ 914400 w 4228662"/>
                  <a:gd name="connsiteY25" fmla="*/ 462455 h 1093076"/>
                  <a:gd name="connsiteX26" fmla="*/ 914400 w 4228662"/>
                  <a:gd name="connsiteY26" fmla="*/ 508000 h 1093076"/>
                  <a:gd name="connsiteX27" fmla="*/ 1026511 w 4228662"/>
                  <a:gd name="connsiteY27" fmla="*/ 508000 h 1093076"/>
                  <a:gd name="connsiteX28" fmla="*/ 1026511 w 4228662"/>
                  <a:gd name="connsiteY28" fmla="*/ 550041 h 1093076"/>
                  <a:gd name="connsiteX29" fmla="*/ 1072055 w 4228662"/>
                  <a:gd name="connsiteY29" fmla="*/ 550041 h 1093076"/>
                  <a:gd name="connsiteX30" fmla="*/ 1072055 w 4228662"/>
                  <a:gd name="connsiteY30" fmla="*/ 588579 h 1093076"/>
                  <a:gd name="connsiteX31" fmla="*/ 1124607 w 4228662"/>
                  <a:gd name="connsiteY31" fmla="*/ 588579 h 1093076"/>
                  <a:gd name="connsiteX32" fmla="*/ 1124607 w 4228662"/>
                  <a:gd name="connsiteY32" fmla="*/ 637627 h 1093076"/>
                  <a:gd name="connsiteX33" fmla="*/ 1173655 w 4228662"/>
                  <a:gd name="connsiteY33" fmla="*/ 637627 h 1093076"/>
                  <a:gd name="connsiteX34" fmla="*/ 1173655 w 4228662"/>
                  <a:gd name="connsiteY34" fmla="*/ 672662 h 1093076"/>
                  <a:gd name="connsiteX35" fmla="*/ 1208690 w 4228662"/>
                  <a:gd name="connsiteY35" fmla="*/ 672662 h 1093076"/>
                  <a:gd name="connsiteX36" fmla="*/ 1208690 w 4228662"/>
                  <a:gd name="connsiteY36" fmla="*/ 704193 h 1093076"/>
                  <a:gd name="connsiteX37" fmla="*/ 1296276 w 4228662"/>
                  <a:gd name="connsiteY37" fmla="*/ 704193 h 1093076"/>
                  <a:gd name="connsiteX38" fmla="*/ 1296276 w 4228662"/>
                  <a:gd name="connsiteY38" fmla="*/ 721710 h 1093076"/>
                  <a:gd name="connsiteX39" fmla="*/ 1397876 w 4228662"/>
                  <a:gd name="connsiteY39" fmla="*/ 721710 h 1093076"/>
                  <a:gd name="connsiteX40" fmla="*/ 1397876 w 4228662"/>
                  <a:gd name="connsiteY40" fmla="*/ 721710 h 1093076"/>
                  <a:gd name="connsiteX41" fmla="*/ 1397876 w 4228662"/>
                  <a:gd name="connsiteY41" fmla="*/ 756745 h 1093076"/>
                  <a:gd name="connsiteX42" fmla="*/ 1520497 w 4228662"/>
                  <a:gd name="connsiteY42" fmla="*/ 756745 h 1093076"/>
                  <a:gd name="connsiteX43" fmla="*/ 1527504 w 4228662"/>
                  <a:gd name="connsiteY43" fmla="*/ 763752 h 1093076"/>
                  <a:gd name="connsiteX44" fmla="*/ 1527504 w 4228662"/>
                  <a:gd name="connsiteY44" fmla="*/ 781269 h 1093076"/>
                  <a:gd name="connsiteX45" fmla="*/ 1744717 w 4228662"/>
                  <a:gd name="connsiteY45" fmla="*/ 781269 h 1093076"/>
                  <a:gd name="connsiteX46" fmla="*/ 1744717 w 4228662"/>
                  <a:gd name="connsiteY46" fmla="*/ 823310 h 1093076"/>
                  <a:gd name="connsiteX47" fmla="*/ 1786759 w 4228662"/>
                  <a:gd name="connsiteY47" fmla="*/ 823310 h 1093076"/>
                  <a:gd name="connsiteX48" fmla="*/ 1786759 w 4228662"/>
                  <a:gd name="connsiteY48" fmla="*/ 858345 h 1093076"/>
                  <a:gd name="connsiteX49" fmla="*/ 1909379 w 4228662"/>
                  <a:gd name="connsiteY49" fmla="*/ 858345 h 1093076"/>
                  <a:gd name="connsiteX50" fmla="*/ 1909379 w 4228662"/>
                  <a:gd name="connsiteY50" fmla="*/ 889876 h 1093076"/>
                  <a:gd name="connsiteX51" fmla="*/ 1975945 w 4228662"/>
                  <a:gd name="connsiteY51" fmla="*/ 889876 h 1093076"/>
                  <a:gd name="connsiteX52" fmla="*/ 1975945 w 4228662"/>
                  <a:gd name="connsiteY52" fmla="*/ 917903 h 1093076"/>
                  <a:gd name="connsiteX53" fmla="*/ 2291255 w 4228662"/>
                  <a:gd name="connsiteY53" fmla="*/ 917903 h 1093076"/>
                  <a:gd name="connsiteX54" fmla="*/ 2301766 w 4228662"/>
                  <a:gd name="connsiteY54" fmla="*/ 928414 h 1093076"/>
                  <a:gd name="connsiteX55" fmla="*/ 2347311 w 4228662"/>
                  <a:gd name="connsiteY55" fmla="*/ 928414 h 1093076"/>
                  <a:gd name="connsiteX56" fmla="*/ 2347311 w 4228662"/>
                  <a:gd name="connsiteY56" fmla="*/ 959945 h 1093076"/>
                  <a:gd name="connsiteX57" fmla="*/ 2571531 w 4228662"/>
                  <a:gd name="connsiteY57" fmla="*/ 959945 h 1093076"/>
                  <a:gd name="connsiteX58" fmla="*/ 2571531 w 4228662"/>
                  <a:gd name="connsiteY58" fmla="*/ 987972 h 1093076"/>
                  <a:gd name="connsiteX59" fmla="*/ 2638097 w 4228662"/>
                  <a:gd name="connsiteY59" fmla="*/ 987972 h 1093076"/>
                  <a:gd name="connsiteX60" fmla="*/ 2638097 w 4228662"/>
                  <a:gd name="connsiteY60" fmla="*/ 1008993 h 1093076"/>
                  <a:gd name="connsiteX61" fmla="*/ 2792248 w 4228662"/>
                  <a:gd name="connsiteY61" fmla="*/ 1008993 h 1093076"/>
                  <a:gd name="connsiteX62" fmla="*/ 2792248 w 4228662"/>
                  <a:gd name="connsiteY62" fmla="*/ 1033517 h 1093076"/>
                  <a:gd name="connsiteX63" fmla="*/ 2977931 w 4228662"/>
                  <a:gd name="connsiteY63" fmla="*/ 1033517 h 1093076"/>
                  <a:gd name="connsiteX64" fmla="*/ 2977931 w 4228662"/>
                  <a:gd name="connsiteY64" fmla="*/ 1047531 h 1093076"/>
                  <a:gd name="connsiteX65" fmla="*/ 3345793 w 4228662"/>
                  <a:gd name="connsiteY65" fmla="*/ 1047531 h 1093076"/>
                  <a:gd name="connsiteX66" fmla="*/ 3345793 w 4228662"/>
                  <a:gd name="connsiteY66" fmla="*/ 1079062 h 1093076"/>
                  <a:gd name="connsiteX67" fmla="*/ 3408855 w 4228662"/>
                  <a:gd name="connsiteY67" fmla="*/ 1079062 h 1093076"/>
                  <a:gd name="connsiteX68" fmla="*/ 3408855 w 4228662"/>
                  <a:gd name="connsiteY68" fmla="*/ 1093076 h 1093076"/>
                  <a:gd name="connsiteX69" fmla="*/ 4228662 w 4228662"/>
                  <a:gd name="connsiteY69" fmla="*/ 1093076 h 10930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</a:cxnLst>
                <a:rect l="l" t="t" r="r" b="b"/>
                <a:pathLst>
                  <a:path w="4228662" h="1093076">
                    <a:moveTo>
                      <a:pt x="0" y="0"/>
                    </a:moveTo>
                    <a:lnTo>
                      <a:pt x="63062" y="0"/>
                    </a:lnTo>
                    <a:lnTo>
                      <a:pt x="63062" y="38538"/>
                    </a:lnTo>
                    <a:lnTo>
                      <a:pt x="119117" y="38538"/>
                    </a:lnTo>
                    <a:lnTo>
                      <a:pt x="119117" y="80579"/>
                    </a:lnTo>
                    <a:lnTo>
                      <a:pt x="196193" y="80579"/>
                    </a:lnTo>
                    <a:lnTo>
                      <a:pt x="196193" y="122621"/>
                    </a:lnTo>
                    <a:lnTo>
                      <a:pt x="238235" y="122621"/>
                    </a:lnTo>
                    <a:lnTo>
                      <a:pt x="238235" y="157655"/>
                    </a:lnTo>
                    <a:lnTo>
                      <a:pt x="294290" y="157655"/>
                    </a:lnTo>
                    <a:lnTo>
                      <a:pt x="294290" y="224221"/>
                    </a:lnTo>
                    <a:lnTo>
                      <a:pt x="353848" y="224221"/>
                    </a:lnTo>
                    <a:lnTo>
                      <a:pt x="353848" y="269765"/>
                    </a:lnTo>
                    <a:lnTo>
                      <a:pt x="441435" y="269765"/>
                    </a:lnTo>
                    <a:lnTo>
                      <a:pt x="441435" y="304800"/>
                    </a:lnTo>
                    <a:lnTo>
                      <a:pt x="511504" y="304800"/>
                    </a:lnTo>
                    <a:lnTo>
                      <a:pt x="511504" y="350345"/>
                    </a:lnTo>
                    <a:lnTo>
                      <a:pt x="609600" y="350345"/>
                    </a:lnTo>
                    <a:lnTo>
                      <a:pt x="609600" y="381876"/>
                    </a:lnTo>
                    <a:lnTo>
                      <a:pt x="669159" y="381876"/>
                    </a:lnTo>
                    <a:lnTo>
                      <a:pt x="669159" y="406400"/>
                    </a:lnTo>
                    <a:lnTo>
                      <a:pt x="749738" y="406400"/>
                    </a:lnTo>
                    <a:lnTo>
                      <a:pt x="749738" y="430924"/>
                    </a:lnTo>
                    <a:lnTo>
                      <a:pt x="847835" y="430924"/>
                    </a:lnTo>
                    <a:lnTo>
                      <a:pt x="847835" y="462455"/>
                    </a:lnTo>
                    <a:lnTo>
                      <a:pt x="914400" y="462455"/>
                    </a:lnTo>
                    <a:lnTo>
                      <a:pt x="914400" y="508000"/>
                    </a:lnTo>
                    <a:lnTo>
                      <a:pt x="1026511" y="508000"/>
                    </a:lnTo>
                    <a:lnTo>
                      <a:pt x="1026511" y="550041"/>
                    </a:lnTo>
                    <a:lnTo>
                      <a:pt x="1072055" y="550041"/>
                    </a:lnTo>
                    <a:lnTo>
                      <a:pt x="1072055" y="588579"/>
                    </a:lnTo>
                    <a:lnTo>
                      <a:pt x="1124607" y="588579"/>
                    </a:lnTo>
                    <a:lnTo>
                      <a:pt x="1124607" y="637627"/>
                    </a:lnTo>
                    <a:lnTo>
                      <a:pt x="1173655" y="637627"/>
                    </a:lnTo>
                    <a:lnTo>
                      <a:pt x="1173655" y="672662"/>
                    </a:lnTo>
                    <a:lnTo>
                      <a:pt x="1208690" y="672662"/>
                    </a:lnTo>
                    <a:lnTo>
                      <a:pt x="1208690" y="704193"/>
                    </a:lnTo>
                    <a:lnTo>
                      <a:pt x="1296276" y="704193"/>
                    </a:lnTo>
                    <a:lnTo>
                      <a:pt x="1296276" y="721710"/>
                    </a:lnTo>
                    <a:lnTo>
                      <a:pt x="1397876" y="721710"/>
                    </a:lnTo>
                    <a:lnTo>
                      <a:pt x="1397876" y="721710"/>
                    </a:lnTo>
                    <a:lnTo>
                      <a:pt x="1397876" y="756745"/>
                    </a:lnTo>
                    <a:lnTo>
                      <a:pt x="1520497" y="756745"/>
                    </a:lnTo>
                    <a:lnTo>
                      <a:pt x="1527504" y="763752"/>
                    </a:lnTo>
                    <a:lnTo>
                      <a:pt x="1527504" y="781269"/>
                    </a:lnTo>
                    <a:lnTo>
                      <a:pt x="1744717" y="781269"/>
                    </a:lnTo>
                    <a:lnTo>
                      <a:pt x="1744717" y="823310"/>
                    </a:lnTo>
                    <a:lnTo>
                      <a:pt x="1786759" y="823310"/>
                    </a:lnTo>
                    <a:lnTo>
                      <a:pt x="1786759" y="858345"/>
                    </a:lnTo>
                    <a:lnTo>
                      <a:pt x="1909379" y="858345"/>
                    </a:lnTo>
                    <a:lnTo>
                      <a:pt x="1909379" y="889876"/>
                    </a:lnTo>
                    <a:lnTo>
                      <a:pt x="1975945" y="889876"/>
                    </a:lnTo>
                    <a:lnTo>
                      <a:pt x="1975945" y="917903"/>
                    </a:lnTo>
                    <a:lnTo>
                      <a:pt x="2291255" y="917903"/>
                    </a:lnTo>
                    <a:lnTo>
                      <a:pt x="2301766" y="928414"/>
                    </a:lnTo>
                    <a:lnTo>
                      <a:pt x="2347311" y="928414"/>
                    </a:lnTo>
                    <a:lnTo>
                      <a:pt x="2347311" y="959945"/>
                    </a:lnTo>
                    <a:lnTo>
                      <a:pt x="2571531" y="959945"/>
                    </a:lnTo>
                    <a:lnTo>
                      <a:pt x="2571531" y="987972"/>
                    </a:lnTo>
                    <a:lnTo>
                      <a:pt x="2638097" y="987972"/>
                    </a:lnTo>
                    <a:lnTo>
                      <a:pt x="2638097" y="1008993"/>
                    </a:lnTo>
                    <a:lnTo>
                      <a:pt x="2792248" y="1008993"/>
                    </a:lnTo>
                    <a:lnTo>
                      <a:pt x="2792248" y="1033517"/>
                    </a:lnTo>
                    <a:lnTo>
                      <a:pt x="2977931" y="1033517"/>
                    </a:lnTo>
                    <a:lnTo>
                      <a:pt x="2977931" y="1047531"/>
                    </a:lnTo>
                    <a:lnTo>
                      <a:pt x="3345793" y="1047531"/>
                    </a:lnTo>
                    <a:lnTo>
                      <a:pt x="3345793" y="1079062"/>
                    </a:lnTo>
                    <a:lnTo>
                      <a:pt x="3408855" y="1079062"/>
                    </a:lnTo>
                    <a:lnTo>
                      <a:pt x="3408855" y="1093076"/>
                    </a:lnTo>
                    <a:lnTo>
                      <a:pt x="4228662" y="1093076"/>
                    </a:lnTo>
                  </a:path>
                </a:pathLst>
              </a:custGeom>
              <a:noFill/>
              <a:ln w="28575">
                <a:solidFill>
                  <a:schemeClr val="accent3"/>
                </a:solidFill>
                <a:miter lim="800000"/>
                <a:headEnd/>
                <a:tailEnd/>
              </a:ln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A848FC0-258E-D996-1907-CC3E16CDD157}"/>
                </a:ext>
              </a:extLst>
            </p:cNvPr>
            <p:cNvSpPr txBox="1"/>
            <p:nvPr/>
          </p:nvSpPr>
          <p:spPr bwMode="auto">
            <a:xfrm>
              <a:off x="1014527" y="4146022"/>
              <a:ext cx="2258019" cy="62743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HR: 0.69 (95% CI: 0.58-0.82)</a:t>
              </a:r>
            </a:p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= .0001</a:t>
              </a: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08F7520-F4E5-4820-DD4B-53AE82EB8CE8}"/>
                </a:ext>
              </a:extLst>
            </p:cNvPr>
            <p:cNvSpPr/>
            <p:nvPr/>
          </p:nvSpPr>
          <p:spPr bwMode="auto">
            <a:xfrm>
              <a:off x="986568" y="2379450"/>
              <a:ext cx="5104791" cy="2505205"/>
            </a:xfrm>
            <a:custGeom>
              <a:avLst/>
              <a:gdLst>
                <a:gd name="connsiteX0" fmla="*/ 0 w 6212909"/>
                <a:gd name="connsiteY0" fmla="*/ 0 h 2505205"/>
                <a:gd name="connsiteX1" fmla="*/ 0 w 6212909"/>
                <a:gd name="connsiteY1" fmla="*/ 2505205 h 2505205"/>
                <a:gd name="connsiteX2" fmla="*/ 6212909 w 6212909"/>
                <a:gd name="connsiteY2" fmla="*/ 2505205 h 2505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12909" h="2505205">
                  <a:moveTo>
                    <a:pt x="0" y="0"/>
                  </a:moveTo>
                  <a:lnTo>
                    <a:pt x="0" y="2505205"/>
                  </a:lnTo>
                  <a:lnTo>
                    <a:pt x="6212909" y="2505205"/>
                  </a:lnTo>
                </a:path>
              </a:pathLst>
            </a:custGeom>
            <a:noFill/>
            <a:ln w="28575">
              <a:solidFill>
                <a:srgbClr val="333F70"/>
              </a:solidFill>
              <a:miter lim="800000"/>
              <a:headEnd/>
              <a:tailEnd/>
            </a:ln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E2132E3-1250-51E3-9E50-4BCC8020F519}"/>
                </a:ext>
              </a:extLst>
            </p:cNvPr>
            <p:cNvCxnSpPr/>
            <p:nvPr/>
          </p:nvCxnSpPr>
          <p:spPr bwMode="auto">
            <a:xfrm>
              <a:off x="919753" y="2389867"/>
              <a:ext cx="64008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F97B53D-C5E9-F962-6964-57AB7FFE113E}"/>
                </a:ext>
              </a:extLst>
            </p:cNvPr>
            <p:cNvCxnSpPr/>
            <p:nvPr/>
          </p:nvCxnSpPr>
          <p:spPr bwMode="auto">
            <a:xfrm>
              <a:off x="919753" y="2888825"/>
              <a:ext cx="64008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5EFDEB5-7599-90F3-CEAE-B4DA1121CF35}"/>
                </a:ext>
              </a:extLst>
            </p:cNvPr>
            <p:cNvCxnSpPr/>
            <p:nvPr/>
          </p:nvCxnSpPr>
          <p:spPr bwMode="auto">
            <a:xfrm>
              <a:off x="919753" y="3387783"/>
              <a:ext cx="64008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32DFDB9-8713-0316-79CD-EC6455CC4EF5}"/>
                </a:ext>
              </a:extLst>
            </p:cNvPr>
            <p:cNvCxnSpPr/>
            <p:nvPr/>
          </p:nvCxnSpPr>
          <p:spPr bwMode="auto">
            <a:xfrm>
              <a:off x="919753" y="3886741"/>
              <a:ext cx="64008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2E67E8B0-8114-6BAF-01DB-923AC0B65064}"/>
                </a:ext>
              </a:extLst>
            </p:cNvPr>
            <p:cNvCxnSpPr/>
            <p:nvPr/>
          </p:nvCxnSpPr>
          <p:spPr bwMode="auto">
            <a:xfrm>
              <a:off x="919753" y="4385699"/>
              <a:ext cx="64008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BA20E4B8-7512-715E-403C-D72F2044CA1D}"/>
                </a:ext>
              </a:extLst>
            </p:cNvPr>
            <p:cNvCxnSpPr/>
            <p:nvPr/>
          </p:nvCxnSpPr>
          <p:spPr bwMode="auto">
            <a:xfrm>
              <a:off x="919753" y="4884655"/>
              <a:ext cx="64008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5D6A104-39BF-D2E6-2529-8FE91F68DFC3}"/>
                </a:ext>
              </a:extLst>
            </p:cNvPr>
            <p:cNvCxnSpPr/>
            <p:nvPr/>
          </p:nvCxnSpPr>
          <p:spPr bwMode="auto">
            <a:xfrm rot="5400000">
              <a:off x="2843131" y="4926287"/>
              <a:ext cx="64008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C43785EB-40D9-DB1A-9AEC-E6C4327C358A}"/>
                </a:ext>
              </a:extLst>
            </p:cNvPr>
            <p:cNvCxnSpPr/>
            <p:nvPr/>
          </p:nvCxnSpPr>
          <p:spPr bwMode="auto">
            <a:xfrm rot="5400000">
              <a:off x="2465417" y="4926287"/>
              <a:ext cx="64008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94B27D28-7273-D11C-F1C4-4463BCE6EE27}"/>
                </a:ext>
              </a:extLst>
            </p:cNvPr>
            <p:cNvCxnSpPr/>
            <p:nvPr/>
          </p:nvCxnSpPr>
          <p:spPr bwMode="auto">
            <a:xfrm rot="5400000">
              <a:off x="2087703" y="4926287"/>
              <a:ext cx="64008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0CC7F7BC-B6A8-2770-A032-B94F860BF713}"/>
                </a:ext>
              </a:extLst>
            </p:cNvPr>
            <p:cNvCxnSpPr/>
            <p:nvPr/>
          </p:nvCxnSpPr>
          <p:spPr bwMode="auto">
            <a:xfrm rot="5400000">
              <a:off x="1709989" y="4926287"/>
              <a:ext cx="64008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A393FDE6-8A41-5026-A0AC-AFF8084508FB}"/>
                </a:ext>
              </a:extLst>
            </p:cNvPr>
            <p:cNvCxnSpPr/>
            <p:nvPr/>
          </p:nvCxnSpPr>
          <p:spPr bwMode="auto">
            <a:xfrm rot="5400000">
              <a:off x="1332276" y="4926287"/>
              <a:ext cx="64008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694F5EFC-2281-ECB1-6169-8B9E534D9C94}"/>
                </a:ext>
              </a:extLst>
            </p:cNvPr>
            <p:cNvCxnSpPr/>
            <p:nvPr/>
          </p:nvCxnSpPr>
          <p:spPr bwMode="auto">
            <a:xfrm rot="5400000">
              <a:off x="954563" y="4926287"/>
              <a:ext cx="64008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E3B41ED6-FEB3-62A0-BFF1-C60D00BF19D2}"/>
                </a:ext>
              </a:extLst>
            </p:cNvPr>
            <p:cNvCxnSpPr/>
            <p:nvPr/>
          </p:nvCxnSpPr>
          <p:spPr bwMode="auto">
            <a:xfrm rot="5400000">
              <a:off x="5109411" y="4921233"/>
              <a:ext cx="64008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90DC3E6D-C406-3459-C2B4-B64363CF9DB4}"/>
                </a:ext>
              </a:extLst>
            </p:cNvPr>
            <p:cNvCxnSpPr/>
            <p:nvPr/>
          </p:nvCxnSpPr>
          <p:spPr bwMode="auto">
            <a:xfrm rot="5400000">
              <a:off x="4731697" y="4921233"/>
              <a:ext cx="64008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285C345C-C9EC-8DBF-2E41-CEB2A52B934D}"/>
                </a:ext>
              </a:extLst>
            </p:cNvPr>
            <p:cNvCxnSpPr/>
            <p:nvPr/>
          </p:nvCxnSpPr>
          <p:spPr bwMode="auto">
            <a:xfrm rot="5400000">
              <a:off x="4353983" y="4921233"/>
              <a:ext cx="64008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68CEAC27-5EB7-A80B-5B77-94B24DE0C57F}"/>
                </a:ext>
              </a:extLst>
            </p:cNvPr>
            <p:cNvCxnSpPr/>
            <p:nvPr/>
          </p:nvCxnSpPr>
          <p:spPr bwMode="auto">
            <a:xfrm rot="5400000">
              <a:off x="3976269" y="4921233"/>
              <a:ext cx="64008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14944FA8-AEFA-5EA9-C88C-768C7556AE6F}"/>
                </a:ext>
              </a:extLst>
            </p:cNvPr>
            <p:cNvCxnSpPr/>
            <p:nvPr/>
          </p:nvCxnSpPr>
          <p:spPr bwMode="auto">
            <a:xfrm rot="5400000">
              <a:off x="3598556" y="4921233"/>
              <a:ext cx="64008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761EC1FC-6BE1-3980-1B45-F2069B08B8C5}"/>
                </a:ext>
              </a:extLst>
            </p:cNvPr>
            <p:cNvCxnSpPr/>
            <p:nvPr/>
          </p:nvCxnSpPr>
          <p:spPr bwMode="auto">
            <a:xfrm rot="5400000">
              <a:off x="3220843" y="4921233"/>
              <a:ext cx="64008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9B15B959-DAB8-56C2-351E-112E63254D43}"/>
                </a:ext>
              </a:extLst>
            </p:cNvPr>
            <p:cNvCxnSpPr/>
            <p:nvPr/>
          </p:nvCxnSpPr>
          <p:spPr bwMode="auto">
            <a:xfrm rot="5400000">
              <a:off x="5875129" y="4921403"/>
              <a:ext cx="64008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FB35F264-210E-B948-1973-F3251CFBB2EE}"/>
                </a:ext>
              </a:extLst>
            </p:cNvPr>
            <p:cNvCxnSpPr/>
            <p:nvPr/>
          </p:nvCxnSpPr>
          <p:spPr bwMode="auto">
            <a:xfrm rot="5400000">
              <a:off x="5497415" y="4921403"/>
              <a:ext cx="64008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5582FB96-8600-3655-96E6-958E3DAA8B3D}"/>
                </a:ext>
              </a:extLst>
            </p:cNvPr>
            <p:cNvSpPr txBox="1"/>
            <p:nvPr/>
          </p:nvSpPr>
          <p:spPr bwMode="auto">
            <a:xfrm>
              <a:off x="493888" y="2198434"/>
              <a:ext cx="489624" cy="322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100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EA604D18-44C6-C5BA-E33F-43350F305DDD}"/>
                </a:ext>
              </a:extLst>
            </p:cNvPr>
            <p:cNvSpPr txBox="1"/>
            <p:nvPr/>
          </p:nvSpPr>
          <p:spPr bwMode="auto">
            <a:xfrm>
              <a:off x="585390" y="2694506"/>
              <a:ext cx="398122" cy="322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80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ECB54EF-9C50-A76C-A07F-780639D26B63}"/>
                </a:ext>
              </a:extLst>
            </p:cNvPr>
            <p:cNvSpPr txBox="1"/>
            <p:nvPr/>
          </p:nvSpPr>
          <p:spPr bwMode="auto">
            <a:xfrm>
              <a:off x="585390" y="3209840"/>
              <a:ext cx="398122" cy="322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60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0A1DAE90-4F14-DCF2-C49F-9923F54B7885}"/>
                </a:ext>
              </a:extLst>
            </p:cNvPr>
            <p:cNvSpPr txBox="1"/>
            <p:nvPr/>
          </p:nvSpPr>
          <p:spPr bwMode="auto">
            <a:xfrm>
              <a:off x="585390" y="3705912"/>
              <a:ext cx="398122" cy="322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40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C3A0953-C907-A543-A330-8A283CC73BE6}"/>
                </a:ext>
              </a:extLst>
            </p:cNvPr>
            <p:cNvSpPr txBox="1"/>
            <p:nvPr/>
          </p:nvSpPr>
          <p:spPr bwMode="auto">
            <a:xfrm>
              <a:off x="585390" y="4202220"/>
              <a:ext cx="398122" cy="322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20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182DD0CB-DFE0-DBA2-D674-37D32E38019F}"/>
                </a:ext>
              </a:extLst>
            </p:cNvPr>
            <p:cNvSpPr txBox="1"/>
            <p:nvPr/>
          </p:nvSpPr>
          <p:spPr bwMode="auto">
            <a:xfrm>
              <a:off x="676891" y="4698292"/>
              <a:ext cx="306621" cy="322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0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D73D7031-6E8B-807A-C592-06E9F7CFDAFC}"/>
                </a:ext>
              </a:extLst>
            </p:cNvPr>
            <p:cNvSpPr txBox="1"/>
            <p:nvPr/>
          </p:nvSpPr>
          <p:spPr bwMode="auto">
            <a:xfrm>
              <a:off x="833256" y="4924703"/>
              <a:ext cx="306623" cy="322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0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01C6BC01-27CE-A42E-5889-24E1D8CED6E2}"/>
                </a:ext>
              </a:extLst>
            </p:cNvPr>
            <p:cNvSpPr txBox="1"/>
            <p:nvPr/>
          </p:nvSpPr>
          <p:spPr bwMode="auto">
            <a:xfrm>
              <a:off x="1170912" y="4928706"/>
              <a:ext cx="398122" cy="322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10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8E1D6BF3-8E0B-BE0B-9908-361EC46CB1B9}"/>
                </a:ext>
              </a:extLst>
            </p:cNvPr>
            <p:cNvSpPr txBox="1"/>
            <p:nvPr/>
          </p:nvSpPr>
          <p:spPr bwMode="auto">
            <a:xfrm>
              <a:off x="1554633" y="4924703"/>
              <a:ext cx="398122" cy="322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20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9C4CB33A-8749-67BD-E345-3F7B351C72B8}"/>
                </a:ext>
              </a:extLst>
            </p:cNvPr>
            <p:cNvSpPr txBox="1"/>
            <p:nvPr/>
          </p:nvSpPr>
          <p:spPr bwMode="auto">
            <a:xfrm>
              <a:off x="1908947" y="4916943"/>
              <a:ext cx="398122" cy="322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30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B0879AB3-97CC-0F6F-CA06-DBFD8B85DC05}"/>
                </a:ext>
              </a:extLst>
            </p:cNvPr>
            <p:cNvSpPr txBox="1"/>
            <p:nvPr/>
          </p:nvSpPr>
          <p:spPr bwMode="auto">
            <a:xfrm>
              <a:off x="2292353" y="4920948"/>
              <a:ext cx="398122" cy="322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40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E979A3A9-E3F4-EFE3-0F9B-92336D0A18EA}"/>
                </a:ext>
              </a:extLst>
            </p:cNvPr>
            <p:cNvSpPr txBox="1"/>
            <p:nvPr/>
          </p:nvSpPr>
          <p:spPr bwMode="auto">
            <a:xfrm>
              <a:off x="2676073" y="4916943"/>
              <a:ext cx="398122" cy="322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50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157618AE-8701-E3DD-5651-80C53D873665}"/>
                </a:ext>
              </a:extLst>
            </p:cNvPr>
            <p:cNvSpPr txBox="1"/>
            <p:nvPr/>
          </p:nvSpPr>
          <p:spPr bwMode="auto">
            <a:xfrm>
              <a:off x="3064077" y="4902065"/>
              <a:ext cx="398122" cy="322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60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D50BEEE9-BDE3-A5FF-7823-372DA3A30553}"/>
                </a:ext>
              </a:extLst>
            </p:cNvPr>
            <p:cNvSpPr txBox="1"/>
            <p:nvPr/>
          </p:nvSpPr>
          <p:spPr bwMode="auto">
            <a:xfrm>
              <a:off x="3447483" y="4906068"/>
              <a:ext cx="398122" cy="322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70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C55007F8-6C91-A72F-179F-60B50956AA0C}"/>
                </a:ext>
              </a:extLst>
            </p:cNvPr>
            <p:cNvSpPr txBox="1"/>
            <p:nvPr/>
          </p:nvSpPr>
          <p:spPr bwMode="auto">
            <a:xfrm>
              <a:off x="3831203" y="4902065"/>
              <a:ext cx="398122" cy="322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80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F8BB384C-27E1-886B-5E63-A08DDDAA833F}"/>
                </a:ext>
              </a:extLst>
            </p:cNvPr>
            <p:cNvSpPr txBox="1"/>
            <p:nvPr/>
          </p:nvSpPr>
          <p:spPr bwMode="auto">
            <a:xfrm>
              <a:off x="4185520" y="4894306"/>
              <a:ext cx="398122" cy="322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90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AD44BD48-D255-8508-1D13-456AC3388599}"/>
                </a:ext>
              </a:extLst>
            </p:cNvPr>
            <p:cNvSpPr txBox="1"/>
            <p:nvPr/>
          </p:nvSpPr>
          <p:spPr bwMode="auto">
            <a:xfrm>
              <a:off x="4523172" y="4898308"/>
              <a:ext cx="489623" cy="322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100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30415165-4CDF-E318-4FF7-3C4646238C96}"/>
                </a:ext>
              </a:extLst>
            </p:cNvPr>
            <p:cNvSpPr txBox="1"/>
            <p:nvPr/>
          </p:nvSpPr>
          <p:spPr bwMode="auto">
            <a:xfrm>
              <a:off x="4906894" y="4894306"/>
              <a:ext cx="489623" cy="322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110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4AE5BAA5-BD7A-4B2E-8ED9-CA7FB4B42C1B}"/>
                </a:ext>
              </a:extLst>
            </p:cNvPr>
            <p:cNvSpPr txBox="1"/>
            <p:nvPr/>
          </p:nvSpPr>
          <p:spPr bwMode="auto">
            <a:xfrm>
              <a:off x="5287838" y="4899712"/>
              <a:ext cx="489623" cy="322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120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346237B4-AAC4-DB2F-15AD-B28978A45B67}"/>
                </a:ext>
              </a:extLst>
            </p:cNvPr>
            <p:cNvSpPr txBox="1"/>
            <p:nvPr/>
          </p:nvSpPr>
          <p:spPr bwMode="auto">
            <a:xfrm>
              <a:off x="5671560" y="4895710"/>
              <a:ext cx="489623" cy="322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130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CEF38567-DB83-1CAF-2358-A9B9C0FCF8B4}"/>
                </a:ext>
              </a:extLst>
            </p:cNvPr>
            <p:cNvSpPr txBox="1"/>
            <p:nvPr/>
          </p:nvSpPr>
          <p:spPr bwMode="auto">
            <a:xfrm rot="16200000">
              <a:off x="-738798" y="3490708"/>
              <a:ext cx="2474700" cy="322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OS (%)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1DDF7DF7-9181-CD35-8923-688D70BFB45A}"/>
                </a:ext>
              </a:extLst>
            </p:cNvPr>
            <p:cNvSpPr txBox="1"/>
            <p:nvPr/>
          </p:nvSpPr>
          <p:spPr bwMode="auto">
            <a:xfrm>
              <a:off x="964263" y="5163888"/>
              <a:ext cx="4942870" cy="322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Mo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7834D5BD-61B1-A1A7-DEB8-D13CF546DD19}"/>
                </a:ext>
              </a:extLst>
            </p:cNvPr>
            <p:cNvSpPr txBox="1"/>
            <p:nvPr/>
          </p:nvSpPr>
          <p:spPr bwMode="auto">
            <a:xfrm>
              <a:off x="-16423" y="5596759"/>
              <a:ext cx="1014353" cy="4625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 + H + D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PBO + H + D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EE640AD6-CEAA-E7D7-DC19-3FC40A8BFA67}"/>
                </a:ext>
              </a:extLst>
            </p:cNvPr>
            <p:cNvSpPr txBox="1"/>
            <p:nvPr/>
          </p:nvSpPr>
          <p:spPr bwMode="auto">
            <a:xfrm>
              <a:off x="763029" y="5596759"/>
              <a:ext cx="467216" cy="4625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402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406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53C07C9B-DF95-F577-55B2-EE17DF58BBDB}"/>
                </a:ext>
              </a:extLst>
            </p:cNvPr>
            <p:cNvSpPr txBox="1"/>
            <p:nvPr/>
          </p:nvSpPr>
          <p:spPr bwMode="auto">
            <a:xfrm>
              <a:off x="1143873" y="5596759"/>
              <a:ext cx="467216" cy="4625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371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350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48819BAD-02F2-23C3-9181-719C91B6E43A}"/>
                </a:ext>
              </a:extLst>
            </p:cNvPr>
            <p:cNvSpPr txBox="1"/>
            <p:nvPr/>
          </p:nvSpPr>
          <p:spPr bwMode="auto">
            <a:xfrm>
              <a:off x="1524848" y="5596759"/>
              <a:ext cx="467216" cy="4625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318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289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61FB4C0C-73A5-C3BE-946E-FFFA9AE97475}"/>
                </a:ext>
              </a:extLst>
            </p:cNvPr>
            <p:cNvSpPr txBox="1"/>
            <p:nvPr/>
          </p:nvSpPr>
          <p:spPr bwMode="auto">
            <a:xfrm>
              <a:off x="1886098" y="5596759"/>
              <a:ext cx="467216" cy="4625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269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230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C18B774F-9ABF-CE46-1F01-891CA46BBB5A}"/>
                </a:ext>
              </a:extLst>
            </p:cNvPr>
            <p:cNvSpPr txBox="1"/>
            <p:nvPr/>
          </p:nvSpPr>
          <p:spPr bwMode="auto">
            <a:xfrm>
              <a:off x="2269798" y="5596759"/>
              <a:ext cx="467216" cy="4625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228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181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435E764E-A16D-B7E5-9BBC-E753D61D05B1}"/>
                </a:ext>
              </a:extLst>
            </p:cNvPr>
            <p:cNvSpPr txBox="1"/>
            <p:nvPr/>
          </p:nvSpPr>
          <p:spPr bwMode="auto">
            <a:xfrm>
              <a:off x="2653496" y="5596759"/>
              <a:ext cx="467216" cy="4625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188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149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C576834B-6418-8F53-51A4-C8D6D518B9DD}"/>
                </a:ext>
              </a:extLst>
            </p:cNvPr>
            <p:cNvSpPr txBox="1"/>
            <p:nvPr/>
          </p:nvSpPr>
          <p:spPr bwMode="auto">
            <a:xfrm>
              <a:off x="3029189" y="5596759"/>
              <a:ext cx="467216" cy="4625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165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115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5B5DB772-1675-575F-3254-7227F175AD0E}"/>
                </a:ext>
              </a:extLst>
            </p:cNvPr>
            <p:cNvSpPr txBox="1"/>
            <p:nvPr/>
          </p:nvSpPr>
          <p:spPr bwMode="auto">
            <a:xfrm>
              <a:off x="3412886" y="5596759"/>
              <a:ext cx="467216" cy="4625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150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96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64BA3B34-6756-B951-A861-4086678BCFE1}"/>
                </a:ext>
              </a:extLst>
            </p:cNvPr>
            <p:cNvSpPr txBox="1"/>
            <p:nvPr/>
          </p:nvSpPr>
          <p:spPr bwMode="auto">
            <a:xfrm>
              <a:off x="3796584" y="5596759"/>
              <a:ext cx="467216" cy="4625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137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88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E84A0496-640D-0D58-B1D9-4056207AF4D9}"/>
                </a:ext>
              </a:extLst>
            </p:cNvPr>
            <p:cNvSpPr txBox="1"/>
            <p:nvPr/>
          </p:nvSpPr>
          <p:spPr bwMode="auto">
            <a:xfrm>
              <a:off x="4148180" y="5596759"/>
              <a:ext cx="467216" cy="4625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120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75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C142A144-900C-9CE8-117F-9F466F145F11}"/>
                </a:ext>
              </a:extLst>
            </p:cNvPr>
            <p:cNvSpPr txBox="1"/>
            <p:nvPr/>
          </p:nvSpPr>
          <p:spPr bwMode="auto">
            <a:xfrm>
              <a:off x="4576393" y="5596759"/>
              <a:ext cx="383183" cy="4625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71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44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3CD6609B-2BEA-20AE-119F-4F261DD7BBE6}"/>
                </a:ext>
              </a:extLst>
            </p:cNvPr>
            <p:cNvSpPr txBox="1"/>
            <p:nvPr/>
          </p:nvSpPr>
          <p:spPr bwMode="auto">
            <a:xfrm>
              <a:off x="4957565" y="5596759"/>
              <a:ext cx="420225" cy="4625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11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9DB41F61-FCED-A966-2933-B94EEB0C5C5C}"/>
                </a:ext>
              </a:extLst>
            </p:cNvPr>
            <p:cNvSpPr txBox="1"/>
            <p:nvPr/>
          </p:nvSpPr>
          <p:spPr bwMode="auto">
            <a:xfrm>
              <a:off x="5319306" y="5596759"/>
              <a:ext cx="420225" cy="4625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989917BD-3BEB-EB59-504B-DA18636FA293}"/>
                </a:ext>
              </a:extLst>
            </p:cNvPr>
            <p:cNvSpPr txBox="1"/>
            <p:nvPr/>
          </p:nvSpPr>
          <p:spPr bwMode="auto">
            <a:xfrm>
              <a:off x="5706257" y="5596759"/>
              <a:ext cx="420225" cy="4625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0</a:t>
              </a:r>
            </a:p>
          </p:txBody>
        </p: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B809D476-1EEC-A9EE-61BF-23FED214AFC0}"/>
                </a:ext>
              </a:extLst>
            </p:cNvPr>
            <p:cNvGrpSpPr/>
            <p:nvPr/>
          </p:nvGrpSpPr>
          <p:grpSpPr>
            <a:xfrm>
              <a:off x="2242023" y="1842453"/>
              <a:ext cx="2137387" cy="1006346"/>
              <a:chOff x="1983023" y="1832485"/>
              <a:chExt cx="2137387" cy="1006346"/>
            </a:xfrm>
          </p:grpSpPr>
          <p:grpSp>
            <p:nvGrpSpPr>
              <p:cNvPr id="343" name="Group 342">
                <a:extLst>
                  <a:ext uri="{FF2B5EF4-FFF2-40B4-BE49-F238E27FC236}">
                    <a16:creationId xmlns:a16="http://schemas.microsoft.com/office/drawing/2014/main" id="{8E2F7FE1-F4F2-F961-1FEF-4257A7DA9DE4}"/>
                  </a:ext>
                </a:extLst>
              </p:cNvPr>
              <p:cNvGrpSpPr/>
              <p:nvPr/>
            </p:nvGrpSpPr>
            <p:grpSpPr>
              <a:xfrm>
                <a:off x="2997750" y="1832485"/>
                <a:ext cx="1122660" cy="1006346"/>
                <a:chOff x="9975669" y="1668845"/>
                <a:chExt cx="1366361" cy="1006346"/>
              </a:xfrm>
            </p:grpSpPr>
            <p:sp>
              <p:nvSpPr>
                <p:cNvPr id="348" name="TextBox 347">
                  <a:extLst>
                    <a:ext uri="{FF2B5EF4-FFF2-40B4-BE49-F238E27FC236}">
                      <a16:creationId xmlns:a16="http://schemas.microsoft.com/office/drawing/2014/main" id="{402C98BF-E4A6-5D8E-C50C-181A9C2F328C}"/>
                    </a:ext>
                  </a:extLst>
                </p:cNvPr>
                <p:cNvSpPr txBox="1"/>
                <p:nvPr/>
              </p:nvSpPr>
              <p:spPr bwMode="auto">
                <a:xfrm>
                  <a:off x="10333340" y="2137389"/>
                  <a:ext cx="650453" cy="53780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2">
                          <a:lumMod val="50000"/>
                        </a:scheme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57.1</a:t>
                  </a:r>
                </a:p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2">
                          <a:lumMod val="50000"/>
                        </a:scheme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40.8</a:t>
                  </a:r>
                </a:p>
              </p:txBody>
            </p:sp>
            <p:sp>
              <p:nvSpPr>
                <p:cNvPr id="349" name="TextBox 348">
                  <a:extLst>
                    <a:ext uri="{FF2B5EF4-FFF2-40B4-BE49-F238E27FC236}">
                      <a16:creationId xmlns:a16="http://schemas.microsoft.com/office/drawing/2014/main" id="{B065A079-8039-3C54-F86B-B3B7110C111D}"/>
                    </a:ext>
                  </a:extLst>
                </p:cNvPr>
                <p:cNvSpPr txBox="1"/>
                <p:nvPr/>
              </p:nvSpPr>
              <p:spPr bwMode="auto">
                <a:xfrm>
                  <a:off x="9975669" y="1668845"/>
                  <a:ext cx="1366361" cy="5378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2">
                          <a:lumMod val="50000"/>
                        </a:scheme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Median OS, </a:t>
                  </a:r>
                  <a:br>
                    <a:rPr kumimoji="0" lang="en-US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2">
                          <a:lumMod val="50000"/>
                        </a:scheme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</a:br>
                  <a:r>
                    <a:rPr kumimoji="0" lang="en-US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2">
                          <a:lumMod val="50000"/>
                        </a:scheme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Mo</a:t>
                  </a:r>
                </a:p>
              </p:txBody>
            </p:sp>
          </p:grpSp>
          <p:grpSp>
            <p:nvGrpSpPr>
              <p:cNvPr id="344" name="Group 343">
                <a:extLst>
                  <a:ext uri="{FF2B5EF4-FFF2-40B4-BE49-F238E27FC236}">
                    <a16:creationId xmlns:a16="http://schemas.microsoft.com/office/drawing/2014/main" id="{0DC17CC3-D6D6-EC63-F9E3-26E3FCCB84A8}"/>
                  </a:ext>
                </a:extLst>
              </p:cNvPr>
              <p:cNvGrpSpPr/>
              <p:nvPr/>
            </p:nvGrpSpPr>
            <p:grpSpPr>
              <a:xfrm>
                <a:off x="1983023" y="2301029"/>
                <a:ext cx="1288755" cy="537801"/>
                <a:chOff x="8824001" y="2133990"/>
                <a:chExt cx="1568512" cy="537801"/>
              </a:xfrm>
            </p:grpSpPr>
            <p:sp>
              <p:nvSpPr>
                <p:cNvPr id="345" name="TextBox 344">
                  <a:extLst>
                    <a:ext uri="{FF2B5EF4-FFF2-40B4-BE49-F238E27FC236}">
                      <a16:creationId xmlns:a16="http://schemas.microsoft.com/office/drawing/2014/main" id="{34C488D9-D066-D760-9A68-60F23F0C032C}"/>
                    </a:ext>
                  </a:extLst>
                </p:cNvPr>
                <p:cNvSpPr txBox="1"/>
                <p:nvPr/>
              </p:nvSpPr>
              <p:spPr bwMode="auto">
                <a:xfrm>
                  <a:off x="9064785" y="2133990"/>
                  <a:ext cx="1327728" cy="53780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2">
                          <a:lumMod val="50000"/>
                        </a:scheme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P + H + D</a:t>
                  </a:r>
                  <a:b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2">
                          <a:lumMod val="50000"/>
                        </a:scheme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</a:b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2">
                          <a:lumMod val="50000"/>
                        </a:scheme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PBO + H + D</a:t>
                  </a:r>
                </a:p>
              </p:txBody>
            </p:sp>
            <p:cxnSp>
              <p:nvCxnSpPr>
                <p:cNvPr id="346" name="Straight Connector 345">
                  <a:extLst>
                    <a:ext uri="{FF2B5EF4-FFF2-40B4-BE49-F238E27FC236}">
                      <a16:creationId xmlns:a16="http://schemas.microsoft.com/office/drawing/2014/main" id="{741D9406-5DEF-BA01-9D58-8518944D4950}"/>
                    </a:ext>
                  </a:extLst>
                </p:cNvPr>
                <p:cNvCxnSpPr/>
                <p:nvPr/>
              </p:nvCxnSpPr>
              <p:spPr bwMode="auto">
                <a:xfrm>
                  <a:off x="8824001" y="2293414"/>
                  <a:ext cx="280385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47" name="Straight Connector 346">
                  <a:extLst>
                    <a:ext uri="{FF2B5EF4-FFF2-40B4-BE49-F238E27FC236}">
                      <a16:creationId xmlns:a16="http://schemas.microsoft.com/office/drawing/2014/main" id="{FC2DD07A-4973-938B-2EFB-2E271CC67BBA}"/>
                    </a:ext>
                  </a:extLst>
                </p:cNvPr>
                <p:cNvCxnSpPr/>
                <p:nvPr/>
              </p:nvCxnSpPr>
              <p:spPr bwMode="auto">
                <a:xfrm>
                  <a:off x="8825244" y="2546233"/>
                  <a:ext cx="280385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accent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9DA92C8D-4A4D-21C8-4AD7-87CD9333A746}"/>
                </a:ext>
              </a:extLst>
            </p:cNvPr>
            <p:cNvSpPr txBox="1"/>
            <p:nvPr/>
          </p:nvSpPr>
          <p:spPr>
            <a:xfrm>
              <a:off x="964262" y="1493492"/>
              <a:ext cx="5127097" cy="358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653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34" charset="-128"/>
                  <a:cs typeface="Calibri" panose="020F0502020204030204" pitchFamily="34" charset="0"/>
                </a:rPr>
                <a:t>End-of-Study OS in ITT Population*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37E2F27A-09B1-730F-787D-5CCD07CC4815}"/>
                </a:ext>
              </a:extLst>
            </p:cNvPr>
            <p:cNvSpPr txBox="1"/>
            <p:nvPr/>
          </p:nvSpPr>
          <p:spPr bwMode="auto">
            <a:xfrm>
              <a:off x="4364090" y="2034511"/>
              <a:ext cx="489623" cy="322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 yr</a:t>
              </a:r>
            </a:p>
          </p:txBody>
        </p: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193C3AA8-3175-FF85-A46E-8047C4CF60D5}"/>
                </a:ext>
              </a:extLst>
            </p:cNvPr>
            <p:cNvCxnSpPr/>
            <p:nvPr/>
          </p:nvCxnSpPr>
          <p:spPr bwMode="auto">
            <a:xfrm>
              <a:off x="4601874" y="2403843"/>
              <a:ext cx="0" cy="2475760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3B6825BC-8030-0732-8E92-27774E166FDF}"/>
                </a:ext>
              </a:extLst>
            </p:cNvPr>
            <p:cNvGrpSpPr/>
            <p:nvPr/>
          </p:nvGrpSpPr>
          <p:grpSpPr>
            <a:xfrm>
              <a:off x="1051165" y="2302564"/>
              <a:ext cx="4479940" cy="2058295"/>
              <a:chOff x="2392489" y="2331526"/>
              <a:chExt cx="5452419" cy="2058295"/>
            </a:xfrm>
          </p:grpSpPr>
          <p:cxnSp>
            <p:nvCxnSpPr>
              <p:cNvPr id="277" name="Straight Connector 276">
                <a:extLst>
                  <a:ext uri="{FF2B5EF4-FFF2-40B4-BE49-F238E27FC236}">
                    <a16:creationId xmlns:a16="http://schemas.microsoft.com/office/drawing/2014/main" id="{160D4CAA-E58F-B225-FE69-667BDCFFADAD}"/>
                  </a:ext>
                </a:extLst>
              </p:cNvPr>
              <p:cNvCxnSpPr/>
              <p:nvPr/>
            </p:nvCxnSpPr>
            <p:spPr bwMode="auto">
              <a:xfrm>
                <a:off x="2392489" y="2331526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78" name="Straight Connector 277">
                <a:extLst>
                  <a:ext uri="{FF2B5EF4-FFF2-40B4-BE49-F238E27FC236}">
                    <a16:creationId xmlns:a16="http://schemas.microsoft.com/office/drawing/2014/main" id="{37E8EAB1-601A-236F-7026-878F0DBC7C91}"/>
                  </a:ext>
                </a:extLst>
              </p:cNvPr>
              <p:cNvCxnSpPr/>
              <p:nvPr/>
            </p:nvCxnSpPr>
            <p:spPr bwMode="auto">
              <a:xfrm>
                <a:off x="2627746" y="2396359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79" name="Straight Connector 278">
                <a:extLst>
                  <a:ext uri="{FF2B5EF4-FFF2-40B4-BE49-F238E27FC236}">
                    <a16:creationId xmlns:a16="http://schemas.microsoft.com/office/drawing/2014/main" id="{54A32B83-6EE5-0835-53F9-42203E124D14}"/>
                  </a:ext>
                </a:extLst>
              </p:cNvPr>
              <p:cNvCxnSpPr/>
              <p:nvPr/>
            </p:nvCxnSpPr>
            <p:spPr bwMode="auto">
              <a:xfrm>
                <a:off x="2566531" y="2369171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80" name="Straight Connector 279">
                <a:extLst>
                  <a:ext uri="{FF2B5EF4-FFF2-40B4-BE49-F238E27FC236}">
                    <a16:creationId xmlns:a16="http://schemas.microsoft.com/office/drawing/2014/main" id="{F1BA7044-5427-C109-FFC8-AF3A1DA4802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430651" y="2342382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81" name="Straight Connector 280">
                <a:extLst>
                  <a:ext uri="{FF2B5EF4-FFF2-40B4-BE49-F238E27FC236}">
                    <a16:creationId xmlns:a16="http://schemas.microsoft.com/office/drawing/2014/main" id="{018FC15D-D5C6-84A1-B523-F4A05D7EC8B5}"/>
                  </a:ext>
                </a:extLst>
              </p:cNvPr>
              <p:cNvCxnSpPr/>
              <p:nvPr/>
            </p:nvCxnSpPr>
            <p:spPr bwMode="auto">
              <a:xfrm>
                <a:off x="2748750" y="2470450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82" name="Straight Connector 281">
                <a:extLst>
                  <a:ext uri="{FF2B5EF4-FFF2-40B4-BE49-F238E27FC236}">
                    <a16:creationId xmlns:a16="http://schemas.microsoft.com/office/drawing/2014/main" id="{1D5B2B15-B30B-3293-14D0-4882AC7E17B3}"/>
                  </a:ext>
                </a:extLst>
              </p:cNvPr>
              <p:cNvCxnSpPr/>
              <p:nvPr/>
            </p:nvCxnSpPr>
            <p:spPr bwMode="auto">
              <a:xfrm>
                <a:off x="2713621" y="2428491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83" name="Straight Connector 282">
                <a:extLst>
                  <a:ext uri="{FF2B5EF4-FFF2-40B4-BE49-F238E27FC236}">
                    <a16:creationId xmlns:a16="http://schemas.microsoft.com/office/drawing/2014/main" id="{28293834-28BF-7657-F5E3-AEACA3717B94}"/>
                  </a:ext>
                </a:extLst>
              </p:cNvPr>
              <p:cNvCxnSpPr/>
              <p:nvPr/>
            </p:nvCxnSpPr>
            <p:spPr bwMode="auto">
              <a:xfrm>
                <a:off x="2685281" y="2412427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84" name="Straight Connector 283">
                <a:extLst>
                  <a:ext uri="{FF2B5EF4-FFF2-40B4-BE49-F238E27FC236}">
                    <a16:creationId xmlns:a16="http://schemas.microsoft.com/office/drawing/2014/main" id="{3C424890-19C5-F228-6E7A-2D95F1CBA1C6}"/>
                  </a:ext>
                </a:extLst>
              </p:cNvPr>
              <p:cNvCxnSpPr/>
              <p:nvPr/>
            </p:nvCxnSpPr>
            <p:spPr bwMode="auto">
              <a:xfrm>
                <a:off x="2811901" y="2533168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85" name="Straight Connector 284">
                <a:extLst>
                  <a:ext uri="{FF2B5EF4-FFF2-40B4-BE49-F238E27FC236}">
                    <a16:creationId xmlns:a16="http://schemas.microsoft.com/office/drawing/2014/main" id="{DEF83AC4-B92C-E757-FD15-B2FA1446E9AB}"/>
                  </a:ext>
                </a:extLst>
              </p:cNvPr>
              <p:cNvCxnSpPr/>
              <p:nvPr/>
            </p:nvCxnSpPr>
            <p:spPr bwMode="auto">
              <a:xfrm>
                <a:off x="2773573" y="2474583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86" name="Straight Connector 285">
                <a:extLst>
                  <a:ext uri="{FF2B5EF4-FFF2-40B4-BE49-F238E27FC236}">
                    <a16:creationId xmlns:a16="http://schemas.microsoft.com/office/drawing/2014/main" id="{69CF9924-A407-6CAA-BDDA-AEA38DC3E52C}"/>
                  </a:ext>
                </a:extLst>
              </p:cNvPr>
              <p:cNvCxnSpPr/>
              <p:nvPr/>
            </p:nvCxnSpPr>
            <p:spPr bwMode="auto">
              <a:xfrm>
                <a:off x="2917560" y="2597671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87" name="Straight Connector 286">
                <a:extLst>
                  <a:ext uri="{FF2B5EF4-FFF2-40B4-BE49-F238E27FC236}">
                    <a16:creationId xmlns:a16="http://schemas.microsoft.com/office/drawing/2014/main" id="{627E88AD-BAF0-FCD4-9708-6FB6BEE5EE51}"/>
                  </a:ext>
                </a:extLst>
              </p:cNvPr>
              <p:cNvCxnSpPr/>
              <p:nvPr/>
            </p:nvCxnSpPr>
            <p:spPr bwMode="auto">
              <a:xfrm>
                <a:off x="3173949" y="2796123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88" name="Straight Connector 287">
                <a:extLst>
                  <a:ext uri="{FF2B5EF4-FFF2-40B4-BE49-F238E27FC236}">
                    <a16:creationId xmlns:a16="http://schemas.microsoft.com/office/drawing/2014/main" id="{F846D2B6-D87A-8727-99FE-67F8ABF867F5}"/>
                  </a:ext>
                </a:extLst>
              </p:cNvPr>
              <p:cNvCxnSpPr/>
              <p:nvPr/>
            </p:nvCxnSpPr>
            <p:spPr bwMode="auto">
              <a:xfrm>
                <a:off x="3110154" y="2754746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89" name="Straight Connector 288">
                <a:extLst>
                  <a:ext uri="{FF2B5EF4-FFF2-40B4-BE49-F238E27FC236}">
                    <a16:creationId xmlns:a16="http://schemas.microsoft.com/office/drawing/2014/main" id="{C9DEA4AA-8AAE-D20E-774C-E0CC3A0DD8B7}"/>
                  </a:ext>
                </a:extLst>
              </p:cNvPr>
              <p:cNvCxnSpPr/>
              <p:nvPr/>
            </p:nvCxnSpPr>
            <p:spPr bwMode="auto">
              <a:xfrm>
                <a:off x="2985454" y="2657209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90" name="Straight Connector 289">
                <a:extLst>
                  <a:ext uri="{FF2B5EF4-FFF2-40B4-BE49-F238E27FC236}">
                    <a16:creationId xmlns:a16="http://schemas.microsoft.com/office/drawing/2014/main" id="{8A75796D-5C48-A3D1-DD2D-784EBD420BCC}"/>
                  </a:ext>
                </a:extLst>
              </p:cNvPr>
              <p:cNvCxnSpPr/>
              <p:nvPr/>
            </p:nvCxnSpPr>
            <p:spPr bwMode="auto">
              <a:xfrm>
                <a:off x="3236950" y="2852201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91" name="Straight Connector 290">
                <a:extLst>
                  <a:ext uri="{FF2B5EF4-FFF2-40B4-BE49-F238E27FC236}">
                    <a16:creationId xmlns:a16="http://schemas.microsoft.com/office/drawing/2014/main" id="{42ED2077-6E39-8945-381F-4742AAE3CB9F}"/>
                  </a:ext>
                </a:extLst>
              </p:cNvPr>
              <p:cNvCxnSpPr/>
              <p:nvPr/>
            </p:nvCxnSpPr>
            <p:spPr bwMode="auto">
              <a:xfrm>
                <a:off x="3210397" y="2820180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92" name="Straight Connector 291">
                <a:extLst>
                  <a:ext uri="{FF2B5EF4-FFF2-40B4-BE49-F238E27FC236}">
                    <a16:creationId xmlns:a16="http://schemas.microsoft.com/office/drawing/2014/main" id="{905217DC-4DE5-750F-4B66-56D5AD574BD7}"/>
                  </a:ext>
                </a:extLst>
              </p:cNvPr>
              <p:cNvCxnSpPr/>
              <p:nvPr/>
            </p:nvCxnSpPr>
            <p:spPr bwMode="auto">
              <a:xfrm>
                <a:off x="3262376" y="2874346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93" name="Straight Connector 292">
                <a:extLst>
                  <a:ext uri="{FF2B5EF4-FFF2-40B4-BE49-F238E27FC236}">
                    <a16:creationId xmlns:a16="http://schemas.microsoft.com/office/drawing/2014/main" id="{F04DD297-7E7D-7B92-8471-30EED3A83008}"/>
                  </a:ext>
                </a:extLst>
              </p:cNvPr>
              <p:cNvCxnSpPr/>
              <p:nvPr/>
            </p:nvCxnSpPr>
            <p:spPr bwMode="auto">
              <a:xfrm>
                <a:off x="3317848" y="2968433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94" name="Straight Connector 293">
                <a:extLst>
                  <a:ext uri="{FF2B5EF4-FFF2-40B4-BE49-F238E27FC236}">
                    <a16:creationId xmlns:a16="http://schemas.microsoft.com/office/drawing/2014/main" id="{E7FF2103-36B1-BE17-69BC-B13433D2FFED}"/>
                  </a:ext>
                </a:extLst>
              </p:cNvPr>
              <p:cNvCxnSpPr/>
              <p:nvPr/>
            </p:nvCxnSpPr>
            <p:spPr bwMode="auto">
              <a:xfrm>
                <a:off x="3354085" y="3004119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95" name="Straight Connector 294">
                <a:extLst>
                  <a:ext uri="{FF2B5EF4-FFF2-40B4-BE49-F238E27FC236}">
                    <a16:creationId xmlns:a16="http://schemas.microsoft.com/office/drawing/2014/main" id="{01B0B00A-C16D-AD14-AA3E-BC0173668135}"/>
                  </a:ext>
                </a:extLst>
              </p:cNvPr>
              <p:cNvCxnSpPr/>
              <p:nvPr/>
            </p:nvCxnSpPr>
            <p:spPr bwMode="auto">
              <a:xfrm>
                <a:off x="3418614" y="3064247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96" name="Straight Connector 295">
                <a:extLst>
                  <a:ext uri="{FF2B5EF4-FFF2-40B4-BE49-F238E27FC236}">
                    <a16:creationId xmlns:a16="http://schemas.microsoft.com/office/drawing/2014/main" id="{50F188E9-3ED7-ED12-5B8E-BB2F97BA9966}"/>
                  </a:ext>
                </a:extLst>
              </p:cNvPr>
              <p:cNvCxnSpPr/>
              <p:nvPr/>
            </p:nvCxnSpPr>
            <p:spPr bwMode="auto">
              <a:xfrm>
                <a:off x="3389214" y="3047813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97" name="Straight Connector 296">
                <a:extLst>
                  <a:ext uri="{FF2B5EF4-FFF2-40B4-BE49-F238E27FC236}">
                    <a16:creationId xmlns:a16="http://schemas.microsoft.com/office/drawing/2014/main" id="{0FD44C35-3C87-3A09-81C2-627462F6A2C5}"/>
                  </a:ext>
                </a:extLst>
              </p:cNvPr>
              <p:cNvCxnSpPr/>
              <p:nvPr/>
            </p:nvCxnSpPr>
            <p:spPr bwMode="auto">
              <a:xfrm>
                <a:off x="3514304" y="3106975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98" name="Straight Connector 297">
                <a:extLst>
                  <a:ext uri="{FF2B5EF4-FFF2-40B4-BE49-F238E27FC236}">
                    <a16:creationId xmlns:a16="http://schemas.microsoft.com/office/drawing/2014/main" id="{D2E141A7-3B48-28DC-AF51-692FE5DB5F73}"/>
                  </a:ext>
                </a:extLst>
              </p:cNvPr>
              <p:cNvCxnSpPr/>
              <p:nvPr/>
            </p:nvCxnSpPr>
            <p:spPr bwMode="auto">
              <a:xfrm>
                <a:off x="3921381" y="3392220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99" name="Straight Connector 298">
                <a:extLst>
                  <a:ext uri="{FF2B5EF4-FFF2-40B4-BE49-F238E27FC236}">
                    <a16:creationId xmlns:a16="http://schemas.microsoft.com/office/drawing/2014/main" id="{1BD21F53-114D-57C8-9A7D-3B2573051423}"/>
                  </a:ext>
                </a:extLst>
              </p:cNvPr>
              <p:cNvCxnSpPr/>
              <p:nvPr/>
            </p:nvCxnSpPr>
            <p:spPr bwMode="auto">
              <a:xfrm>
                <a:off x="3692984" y="3225084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00" name="Straight Connector 299">
                <a:extLst>
                  <a:ext uri="{FF2B5EF4-FFF2-40B4-BE49-F238E27FC236}">
                    <a16:creationId xmlns:a16="http://schemas.microsoft.com/office/drawing/2014/main" id="{67EBF43C-E982-74F9-3145-DF6B15B7AC51}"/>
                  </a:ext>
                </a:extLst>
              </p:cNvPr>
              <p:cNvCxnSpPr/>
              <p:nvPr/>
            </p:nvCxnSpPr>
            <p:spPr bwMode="auto">
              <a:xfrm>
                <a:off x="4007880" y="3455755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01" name="Straight Connector 300">
                <a:extLst>
                  <a:ext uri="{FF2B5EF4-FFF2-40B4-BE49-F238E27FC236}">
                    <a16:creationId xmlns:a16="http://schemas.microsoft.com/office/drawing/2014/main" id="{4CE4F872-68A5-AFE5-C370-A11B9D729AAF}"/>
                  </a:ext>
                </a:extLst>
              </p:cNvPr>
              <p:cNvCxnSpPr/>
              <p:nvPr/>
            </p:nvCxnSpPr>
            <p:spPr bwMode="auto">
              <a:xfrm>
                <a:off x="4102036" y="3502235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02" name="Straight Connector 301">
                <a:extLst>
                  <a:ext uri="{FF2B5EF4-FFF2-40B4-BE49-F238E27FC236}">
                    <a16:creationId xmlns:a16="http://schemas.microsoft.com/office/drawing/2014/main" id="{3CA9943F-4907-143E-3F45-A41D9EFA1606}"/>
                  </a:ext>
                </a:extLst>
              </p:cNvPr>
              <p:cNvCxnSpPr/>
              <p:nvPr/>
            </p:nvCxnSpPr>
            <p:spPr bwMode="auto">
              <a:xfrm>
                <a:off x="4128054" y="3502722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03" name="Straight Connector 302">
                <a:extLst>
                  <a:ext uri="{FF2B5EF4-FFF2-40B4-BE49-F238E27FC236}">
                    <a16:creationId xmlns:a16="http://schemas.microsoft.com/office/drawing/2014/main" id="{DB613FAF-6EA5-185B-9690-F1082DD1BB54}"/>
                  </a:ext>
                </a:extLst>
              </p:cNvPr>
              <p:cNvCxnSpPr/>
              <p:nvPr/>
            </p:nvCxnSpPr>
            <p:spPr bwMode="auto">
              <a:xfrm>
                <a:off x="4269894" y="3599523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04" name="Straight Connector 303">
                <a:extLst>
                  <a:ext uri="{FF2B5EF4-FFF2-40B4-BE49-F238E27FC236}">
                    <a16:creationId xmlns:a16="http://schemas.microsoft.com/office/drawing/2014/main" id="{3C658639-2A42-04BA-3840-FDED7FACA729}"/>
                  </a:ext>
                </a:extLst>
              </p:cNvPr>
              <p:cNvCxnSpPr/>
              <p:nvPr/>
            </p:nvCxnSpPr>
            <p:spPr bwMode="auto">
              <a:xfrm>
                <a:off x="4221826" y="3566523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05" name="Straight Connector 304">
                <a:extLst>
                  <a:ext uri="{FF2B5EF4-FFF2-40B4-BE49-F238E27FC236}">
                    <a16:creationId xmlns:a16="http://schemas.microsoft.com/office/drawing/2014/main" id="{AE3F538A-3969-56BB-B50F-F1241B36AEAF}"/>
                  </a:ext>
                </a:extLst>
              </p:cNvPr>
              <p:cNvCxnSpPr/>
              <p:nvPr/>
            </p:nvCxnSpPr>
            <p:spPr bwMode="auto">
              <a:xfrm>
                <a:off x="4461288" y="3633595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06" name="Straight Connector 305">
                <a:extLst>
                  <a:ext uri="{FF2B5EF4-FFF2-40B4-BE49-F238E27FC236}">
                    <a16:creationId xmlns:a16="http://schemas.microsoft.com/office/drawing/2014/main" id="{21DDB91F-F2FE-97DD-D53F-E5C89F70B369}"/>
                  </a:ext>
                </a:extLst>
              </p:cNvPr>
              <p:cNvCxnSpPr/>
              <p:nvPr/>
            </p:nvCxnSpPr>
            <p:spPr bwMode="auto">
              <a:xfrm>
                <a:off x="4429707" y="3626529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07" name="Straight Connector 306">
                <a:extLst>
                  <a:ext uri="{FF2B5EF4-FFF2-40B4-BE49-F238E27FC236}">
                    <a16:creationId xmlns:a16="http://schemas.microsoft.com/office/drawing/2014/main" id="{673DD167-D391-96FD-A280-C21EE922FFA9}"/>
                  </a:ext>
                </a:extLst>
              </p:cNvPr>
              <p:cNvCxnSpPr/>
              <p:nvPr/>
            </p:nvCxnSpPr>
            <p:spPr bwMode="auto">
              <a:xfrm>
                <a:off x="4533462" y="3675146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08" name="Straight Connector 307">
                <a:extLst>
                  <a:ext uri="{FF2B5EF4-FFF2-40B4-BE49-F238E27FC236}">
                    <a16:creationId xmlns:a16="http://schemas.microsoft.com/office/drawing/2014/main" id="{714FDD16-633C-B73F-B4F5-040EA6EEDEE2}"/>
                  </a:ext>
                </a:extLst>
              </p:cNvPr>
              <p:cNvCxnSpPr/>
              <p:nvPr/>
            </p:nvCxnSpPr>
            <p:spPr bwMode="auto">
              <a:xfrm>
                <a:off x="4580681" y="3709412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09" name="Straight Connector 308">
                <a:extLst>
                  <a:ext uri="{FF2B5EF4-FFF2-40B4-BE49-F238E27FC236}">
                    <a16:creationId xmlns:a16="http://schemas.microsoft.com/office/drawing/2014/main" id="{1E173B8E-55B8-6CB1-D0CA-01DE2DC3A496}"/>
                  </a:ext>
                </a:extLst>
              </p:cNvPr>
              <p:cNvCxnSpPr/>
              <p:nvPr/>
            </p:nvCxnSpPr>
            <p:spPr bwMode="auto">
              <a:xfrm>
                <a:off x="4734417" y="3794163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10" name="Straight Connector 309">
                <a:extLst>
                  <a:ext uri="{FF2B5EF4-FFF2-40B4-BE49-F238E27FC236}">
                    <a16:creationId xmlns:a16="http://schemas.microsoft.com/office/drawing/2014/main" id="{B0690C15-3D04-A069-DB96-9F6CECB42428}"/>
                  </a:ext>
                </a:extLst>
              </p:cNvPr>
              <p:cNvCxnSpPr/>
              <p:nvPr/>
            </p:nvCxnSpPr>
            <p:spPr bwMode="auto">
              <a:xfrm>
                <a:off x="7125485" y="4288542"/>
                <a:ext cx="0" cy="101279"/>
              </a:xfrm>
              <a:prstGeom prst="line">
                <a:avLst/>
              </a:prstGeom>
              <a:noFill/>
              <a:ln w="57150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11" name="Straight Connector 310">
                <a:extLst>
                  <a:ext uri="{FF2B5EF4-FFF2-40B4-BE49-F238E27FC236}">
                    <a16:creationId xmlns:a16="http://schemas.microsoft.com/office/drawing/2014/main" id="{3E1EA071-97F6-408C-AD30-28AFE6ABBE91}"/>
                  </a:ext>
                </a:extLst>
              </p:cNvPr>
              <p:cNvCxnSpPr/>
              <p:nvPr/>
            </p:nvCxnSpPr>
            <p:spPr bwMode="auto">
              <a:xfrm>
                <a:off x="4856911" y="3883018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12" name="Straight Connector 311">
                <a:extLst>
                  <a:ext uri="{FF2B5EF4-FFF2-40B4-BE49-F238E27FC236}">
                    <a16:creationId xmlns:a16="http://schemas.microsoft.com/office/drawing/2014/main" id="{FACAA230-B15D-A98D-FAF6-737D834717CF}"/>
                  </a:ext>
                </a:extLst>
              </p:cNvPr>
              <p:cNvCxnSpPr/>
              <p:nvPr/>
            </p:nvCxnSpPr>
            <p:spPr bwMode="auto">
              <a:xfrm>
                <a:off x="4882007" y="3881117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13" name="Straight Connector 312">
                <a:extLst>
                  <a:ext uri="{FF2B5EF4-FFF2-40B4-BE49-F238E27FC236}">
                    <a16:creationId xmlns:a16="http://schemas.microsoft.com/office/drawing/2014/main" id="{EDBB7371-6E83-1372-25F5-A88E2430C6FC}"/>
                  </a:ext>
                </a:extLst>
              </p:cNvPr>
              <p:cNvCxnSpPr/>
              <p:nvPr/>
            </p:nvCxnSpPr>
            <p:spPr bwMode="auto">
              <a:xfrm>
                <a:off x="4976791" y="3914615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14" name="Straight Connector 313">
                <a:extLst>
                  <a:ext uri="{FF2B5EF4-FFF2-40B4-BE49-F238E27FC236}">
                    <a16:creationId xmlns:a16="http://schemas.microsoft.com/office/drawing/2014/main" id="{1F9EF564-94A3-823A-F95D-1BBFBF154BED}"/>
                  </a:ext>
                </a:extLst>
              </p:cNvPr>
              <p:cNvCxnSpPr/>
              <p:nvPr/>
            </p:nvCxnSpPr>
            <p:spPr bwMode="auto">
              <a:xfrm>
                <a:off x="6084819" y="4154409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15" name="Straight Connector 314">
                <a:extLst>
                  <a:ext uri="{FF2B5EF4-FFF2-40B4-BE49-F238E27FC236}">
                    <a16:creationId xmlns:a16="http://schemas.microsoft.com/office/drawing/2014/main" id="{513336D0-D313-C77A-6196-8560335C24BB}"/>
                  </a:ext>
                </a:extLst>
              </p:cNvPr>
              <p:cNvCxnSpPr/>
              <p:nvPr/>
            </p:nvCxnSpPr>
            <p:spPr bwMode="auto">
              <a:xfrm>
                <a:off x="5304440" y="3976494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16" name="Straight Connector 315">
                <a:extLst>
                  <a:ext uri="{FF2B5EF4-FFF2-40B4-BE49-F238E27FC236}">
                    <a16:creationId xmlns:a16="http://schemas.microsoft.com/office/drawing/2014/main" id="{C1AEBA18-F2A4-441E-17C8-5B5D486BC50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245990" y="4183336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17" name="Straight Connector 316">
                <a:extLst>
                  <a:ext uri="{FF2B5EF4-FFF2-40B4-BE49-F238E27FC236}">
                    <a16:creationId xmlns:a16="http://schemas.microsoft.com/office/drawing/2014/main" id="{E871C1FC-7D22-3C6D-69B6-35019B792B20}"/>
                  </a:ext>
                </a:extLst>
              </p:cNvPr>
              <p:cNvCxnSpPr/>
              <p:nvPr/>
            </p:nvCxnSpPr>
            <p:spPr bwMode="auto">
              <a:xfrm>
                <a:off x="6298557" y="4207016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18" name="Straight Connector 317">
                <a:extLst>
                  <a:ext uri="{FF2B5EF4-FFF2-40B4-BE49-F238E27FC236}">
                    <a16:creationId xmlns:a16="http://schemas.microsoft.com/office/drawing/2014/main" id="{FAB6A6C2-7EED-1CC0-111E-A795F9996262}"/>
                  </a:ext>
                </a:extLst>
              </p:cNvPr>
              <p:cNvCxnSpPr/>
              <p:nvPr/>
            </p:nvCxnSpPr>
            <p:spPr bwMode="auto">
              <a:xfrm>
                <a:off x="6449072" y="4228103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19" name="Straight Connector 318">
                <a:extLst>
                  <a:ext uri="{FF2B5EF4-FFF2-40B4-BE49-F238E27FC236}">
                    <a16:creationId xmlns:a16="http://schemas.microsoft.com/office/drawing/2014/main" id="{34D5A31F-26C7-B7C4-4AF2-A4EC0CB4261A}"/>
                  </a:ext>
                </a:extLst>
              </p:cNvPr>
              <p:cNvCxnSpPr/>
              <p:nvPr/>
            </p:nvCxnSpPr>
            <p:spPr bwMode="auto">
              <a:xfrm>
                <a:off x="6517031" y="4227564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20" name="Straight Connector 319">
                <a:extLst>
                  <a:ext uri="{FF2B5EF4-FFF2-40B4-BE49-F238E27FC236}">
                    <a16:creationId xmlns:a16="http://schemas.microsoft.com/office/drawing/2014/main" id="{32B15B2A-6EB9-24FB-4636-432CBFC8A7F2}"/>
                  </a:ext>
                </a:extLst>
              </p:cNvPr>
              <p:cNvCxnSpPr/>
              <p:nvPr/>
            </p:nvCxnSpPr>
            <p:spPr bwMode="auto">
              <a:xfrm>
                <a:off x="6566879" y="4227564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21" name="Straight Connector 320">
                <a:extLst>
                  <a:ext uri="{FF2B5EF4-FFF2-40B4-BE49-F238E27FC236}">
                    <a16:creationId xmlns:a16="http://schemas.microsoft.com/office/drawing/2014/main" id="{099506F5-6C22-BDF4-1386-BFEBE963D02E}"/>
                  </a:ext>
                </a:extLst>
              </p:cNvPr>
              <p:cNvCxnSpPr/>
              <p:nvPr/>
            </p:nvCxnSpPr>
            <p:spPr bwMode="auto">
              <a:xfrm>
                <a:off x="6910920" y="4248116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22" name="Straight Connector 321">
                <a:extLst>
                  <a:ext uri="{FF2B5EF4-FFF2-40B4-BE49-F238E27FC236}">
                    <a16:creationId xmlns:a16="http://schemas.microsoft.com/office/drawing/2014/main" id="{1C71D827-04B2-F779-037D-536CC035FEAC}"/>
                  </a:ext>
                </a:extLst>
              </p:cNvPr>
              <p:cNvCxnSpPr/>
              <p:nvPr/>
            </p:nvCxnSpPr>
            <p:spPr bwMode="auto">
              <a:xfrm>
                <a:off x="7695801" y="4284615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23" name="Straight Connector 322">
                <a:extLst>
                  <a:ext uri="{FF2B5EF4-FFF2-40B4-BE49-F238E27FC236}">
                    <a16:creationId xmlns:a16="http://schemas.microsoft.com/office/drawing/2014/main" id="{B1C67346-A0B5-CFA6-4DEE-6289D7B43A12}"/>
                  </a:ext>
                </a:extLst>
              </p:cNvPr>
              <p:cNvCxnSpPr/>
              <p:nvPr/>
            </p:nvCxnSpPr>
            <p:spPr bwMode="auto">
              <a:xfrm>
                <a:off x="6648271" y="4241562"/>
                <a:ext cx="0" cy="101279"/>
              </a:xfrm>
              <a:prstGeom prst="line">
                <a:avLst/>
              </a:prstGeom>
              <a:noFill/>
              <a:ln w="57150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24" name="Straight Connector 323">
                <a:extLst>
                  <a:ext uri="{FF2B5EF4-FFF2-40B4-BE49-F238E27FC236}">
                    <a16:creationId xmlns:a16="http://schemas.microsoft.com/office/drawing/2014/main" id="{D418277E-BDDE-1EF9-3B24-A0208D6680C8}"/>
                  </a:ext>
                </a:extLst>
              </p:cNvPr>
              <p:cNvCxnSpPr/>
              <p:nvPr/>
            </p:nvCxnSpPr>
            <p:spPr bwMode="auto">
              <a:xfrm>
                <a:off x="6717797" y="4241562"/>
                <a:ext cx="0" cy="101279"/>
              </a:xfrm>
              <a:prstGeom prst="line">
                <a:avLst/>
              </a:prstGeom>
              <a:noFill/>
              <a:ln w="57150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25" name="Straight Connector 324">
                <a:extLst>
                  <a:ext uri="{FF2B5EF4-FFF2-40B4-BE49-F238E27FC236}">
                    <a16:creationId xmlns:a16="http://schemas.microsoft.com/office/drawing/2014/main" id="{703B1E27-E120-DFFD-96A9-120B1F29DCD0}"/>
                  </a:ext>
                </a:extLst>
              </p:cNvPr>
              <p:cNvCxnSpPr/>
              <p:nvPr/>
            </p:nvCxnSpPr>
            <p:spPr bwMode="auto">
              <a:xfrm>
                <a:off x="7002315" y="4278203"/>
                <a:ext cx="0" cy="101279"/>
              </a:xfrm>
              <a:prstGeom prst="line">
                <a:avLst/>
              </a:prstGeom>
              <a:noFill/>
              <a:ln w="57150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26" name="Straight Connector 325">
                <a:extLst>
                  <a:ext uri="{FF2B5EF4-FFF2-40B4-BE49-F238E27FC236}">
                    <a16:creationId xmlns:a16="http://schemas.microsoft.com/office/drawing/2014/main" id="{4318B687-3791-83EE-1BEF-7913C1231791}"/>
                  </a:ext>
                </a:extLst>
              </p:cNvPr>
              <p:cNvCxnSpPr/>
              <p:nvPr/>
            </p:nvCxnSpPr>
            <p:spPr bwMode="auto">
              <a:xfrm>
                <a:off x="7187667" y="4288542"/>
                <a:ext cx="0" cy="101279"/>
              </a:xfrm>
              <a:prstGeom prst="line">
                <a:avLst/>
              </a:prstGeom>
              <a:noFill/>
              <a:ln w="57150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27" name="Straight Connector 326">
                <a:extLst>
                  <a:ext uri="{FF2B5EF4-FFF2-40B4-BE49-F238E27FC236}">
                    <a16:creationId xmlns:a16="http://schemas.microsoft.com/office/drawing/2014/main" id="{31C5CB72-0637-FF48-E758-F59C273A9DD0}"/>
                  </a:ext>
                </a:extLst>
              </p:cNvPr>
              <p:cNvCxnSpPr/>
              <p:nvPr/>
            </p:nvCxnSpPr>
            <p:spPr bwMode="auto">
              <a:xfrm>
                <a:off x="6580848" y="4227564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28" name="Straight Connector 327">
                <a:extLst>
                  <a:ext uri="{FF2B5EF4-FFF2-40B4-BE49-F238E27FC236}">
                    <a16:creationId xmlns:a16="http://schemas.microsoft.com/office/drawing/2014/main" id="{4192E315-C2A7-DF4D-9C31-104BAF6A3326}"/>
                  </a:ext>
                </a:extLst>
              </p:cNvPr>
              <p:cNvCxnSpPr/>
              <p:nvPr/>
            </p:nvCxnSpPr>
            <p:spPr bwMode="auto">
              <a:xfrm>
                <a:off x="6796678" y="4247180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29" name="Straight Connector 328">
                <a:extLst>
                  <a:ext uri="{FF2B5EF4-FFF2-40B4-BE49-F238E27FC236}">
                    <a16:creationId xmlns:a16="http://schemas.microsoft.com/office/drawing/2014/main" id="{28712E5C-BEC0-C22F-E3F0-6551B9850039}"/>
                  </a:ext>
                </a:extLst>
              </p:cNvPr>
              <p:cNvCxnSpPr/>
              <p:nvPr/>
            </p:nvCxnSpPr>
            <p:spPr bwMode="auto">
              <a:xfrm>
                <a:off x="6766020" y="4247701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30" name="Straight Connector 329">
                <a:extLst>
                  <a:ext uri="{FF2B5EF4-FFF2-40B4-BE49-F238E27FC236}">
                    <a16:creationId xmlns:a16="http://schemas.microsoft.com/office/drawing/2014/main" id="{38EC0AD8-7BEB-9E6B-14C6-AE4F764C904F}"/>
                  </a:ext>
                </a:extLst>
              </p:cNvPr>
              <p:cNvCxnSpPr/>
              <p:nvPr/>
            </p:nvCxnSpPr>
            <p:spPr bwMode="auto">
              <a:xfrm>
                <a:off x="6867900" y="4248116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31" name="Straight Connector 330">
                <a:extLst>
                  <a:ext uri="{FF2B5EF4-FFF2-40B4-BE49-F238E27FC236}">
                    <a16:creationId xmlns:a16="http://schemas.microsoft.com/office/drawing/2014/main" id="{4B36F440-077D-2DA3-B362-DD3B7223D665}"/>
                  </a:ext>
                </a:extLst>
              </p:cNvPr>
              <p:cNvCxnSpPr/>
              <p:nvPr/>
            </p:nvCxnSpPr>
            <p:spPr bwMode="auto">
              <a:xfrm>
                <a:off x="7055906" y="4288542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32" name="Straight Connector 331">
                <a:extLst>
                  <a:ext uri="{FF2B5EF4-FFF2-40B4-BE49-F238E27FC236}">
                    <a16:creationId xmlns:a16="http://schemas.microsoft.com/office/drawing/2014/main" id="{FE781BFF-A55C-8662-1C71-2528C4416FD1}"/>
                  </a:ext>
                </a:extLst>
              </p:cNvPr>
              <p:cNvCxnSpPr/>
              <p:nvPr/>
            </p:nvCxnSpPr>
            <p:spPr bwMode="auto">
              <a:xfrm>
                <a:off x="6946367" y="4251015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33" name="Straight Connector 332">
                <a:extLst>
                  <a:ext uri="{FF2B5EF4-FFF2-40B4-BE49-F238E27FC236}">
                    <a16:creationId xmlns:a16="http://schemas.microsoft.com/office/drawing/2014/main" id="{464A5921-7388-A8CC-1571-4E69FE3D199D}"/>
                  </a:ext>
                </a:extLst>
              </p:cNvPr>
              <p:cNvCxnSpPr/>
              <p:nvPr/>
            </p:nvCxnSpPr>
            <p:spPr bwMode="auto">
              <a:xfrm>
                <a:off x="7338184" y="4284615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34" name="Straight Connector 333">
                <a:extLst>
                  <a:ext uri="{FF2B5EF4-FFF2-40B4-BE49-F238E27FC236}">
                    <a16:creationId xmlns:a16="http://schemas.microsoft.com/office/drawing/2014/main" id="{3698ECF3-FE61-D37A-A864-64474CA49D06}"/>
                  </a:ext>
                </a:extLst>
              </p:cNvPr>
              <p:cNvCxnSpPr/>
              <p:nvPr/>
            </p:nvCxnSpPr>
            <p:spPr bwMode="auto">
              <a:xfrm>
                <a:off x="7274427" y="4284615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35" name="Straight Connector 334">
                <a:extLst>
                  <a:ext uri="{FF2B5EF4-FFF2-40B4-BE49-F238E27FC236}">
                    <a16:creationId xmlns:a16="http://schemas.microsoft.com/office/drawing/2014/main" id="{90B62C41-276B-8E33-BC60-12F5696A454E}"/>
                  </a:ext>
                </a:extLst>
              </p:cNvPr>
              <p:cNvCxnSpPr/>
              <p:nvPr/>
            </p:nvCxnSpPr>
            <p:spPr bwMode="auto">
              <a:xfrm>
                <a:off x="7440499" y="4288529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36" name="Straight Connector 335">
                <a:extLst>
                  <a:ext uri="{FF2B5EF4-FFF2-40B4-BE49-F238E27FC236}">
                    <a16:creationId xmlns:a16="http://schemas.microsoft.com/office/drawing/2014/main" id="{98963321-3462-8FD5-A335-28E18B4255B5}"/>
                  </a:ext>
                </a:extLst>
              </p:cNvPr>
              <p:cNvCxnSpPr/>
              <p:nvPr/>
            </p:nvCxnSpPr>
            <p:spPr bwMode="auto">
              <a:xfrm>
                <a:off x="7388679" y="4284615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37" name="Straight Connector 336">
                <a:extLst>
                  <a:ext uri="{FF2B5EF4-FFF2-40B4-BE49-F238E27FC236}">
                    <a16:creationId xmlns:a16="http://schemas.microsoft.com/office/drawing/2014/main" id="{0D480D2E-B961-B47F-5A06-18811B43CC1F}"/>
                  </a:ext>
                </a:extLst>
              </p:cNvPr>
              <p:cNvCxnSpPr/>
              <p:nvPr/>
            </p:nvCxnSpPr>
            <p:spPr bwMode="auto">
              <a:xfrm>
                <a:off x="7546481" y="4284615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38" name="Straight Connector 337">
                <a:extLst>
                  <a:ext uri="{FF2B5EF4-FFF2-40B4-BE49-F238E27FC236}">
                    <a16:creationId xmlns:a16="http://schemas.microsoft.com/office/drawing/2014/main" id="{670EF899-F37B-4646-7176-B544FEE021A0}"/>
                  </a:ext>
                </a:extLst>
              </p:cNvPr>
              <p:cNvCxnSpPr/>
              <p:nvPr/>
            </p:nvCxnSpPr>
            <p:spPr bwMode="auto">
              <a:xfrm>
                <a:off x="7476894" y="4286728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39" name="Straight Connector 338">
                <a:extLst>
                  <a:ext uri="{FF2B5EF4-FFF2-40B4-BE49-F238E27FC236}">
                    <a16:creationId xmlns:a16="http://schemas.microsoft.com/office/drawing/2014/main" id="{8B316812-E6A8-C827-65EE-1F3BD76E90AC}"/>
                  </a:ext>
                </a:extLst>
              </p:cNvPr>
              <p:cNvCxnSpPr/>
              <p:nvPr/>
            </p:nvCxnSpPr>
            <p:spPr bwMode="auto">
              <a:xfrm>
                <a:off x="7617462" y="4285300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40" name="Straight Connector 339">
                <a:extLst>
                  <a:ext uri="{FF2B5EF4-FFF2-40B4-BE49-F238E27FC236}">
                    <a16:creationId xmlns:a16="http://schemas.microsoft.com/office/drawing/2014/main" id="{F60C8855-66EC-EB51-6637-F0EA3B5F8928}"/>
                  </a:ext>
                </a:extLst>
              </p:cNvPr>
              <p:cNvCxnSpPr/>
              <p:nvPr/>
            </p:nvCxnSpPr>
            <p:spPr bwMode="auto">
              <a:xfrm>
                <a:off x="7788346" y="4281993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41" name="Straight Connector 340">
                <a:extLst>
                  <a:ext uri="{FF2B5EF4-FFF2-40B4-BE49-F238E27FC236}">
                    <a16:creationId xmlns:a16="http://schemas.microsoft.com/office/drawing/2014/main" id="{FCF6EB2C-6A5C-A175-78E2-88064233F8D2}"/>
                  </a:ext>
                </a:extLst>
              </p:cNvPr>
              <p:cNvCxnSpPr/>
              <p:nvPr/>
            </p:nvCxnSpPr>
            <p:spPr bwMode="auto">
              <a:xfrm>
                <a:off x="7755171" y="4280943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42" name="Straight Connector 341">
                <a:extLst>
                  <a:ext uri="{FF2B5EF4-FFF2-40B4-BE49-F238E27FC236}">
                    <a16:creationId xmlns:a16="http://schemas.microsoft.com/office/drawing/2014/main" id="{A36292FC-BFB4-9BC5-C01B-3EABDC3B53ED}"/>
                  </a:ext>
                </a:extLst>
              </p:cNvPr>
              <p:cNvCxnSpPr/>
              <p:nvPr/>
            </p:nvCxnSpPr>
            <p:spPr bwMode="auto">
              <a:xfrm>
                <a:off x="7844908" y="4284615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50328CFB-1901-2AB9-D8ED-965FC83FABD8}"/>
                </a:ext>
              </a:extLst>
            </p:cNvPr>
            <p:cNvSpPr txBox="1"/>
            <p:nvPr/>
          </p:nvSpPr>
          <p:spPr bwMode="auto">
            <a:xfrm>
              <a:off x="-16423" y="5378820"/>
              <a:ext cx="2009848" cy="3047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Patients at Risk, n</a:t>
              </a:r>
            </a:p>
          </p:txBody>
        </p: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5568438D-C59D-FEBD-307B-2E8A7D1DA8F0}"/>
                </a:ext>
              </a:extLst>
            </p:cNvPr>
            <p:cNvGrpSpPr/>
            <p:nvPr/>
          </p:nvGrpSpPr>
          <p:grpSpPr>
            <a:xfrm>
              <a:off x="7830923" y="1842453"/>
              <a:ext cx="2095845" cy="1006346"/>
              <a:chOff x="2031008" y="1832485"/>
              <a:chExt cx="2095845" cy="1006346"/>
            </a:xfrm>
          </p:grpSpPr>
          <p:grpSp>
            <p:nvGrpSpPr>
              <p:cNvPr id="270" name="Group 269">
                <a:extLst>
                  <a:ext uri="{FF2B5EF4-FFF2-40B4-BE49-F238E27FC236}">
                    <a16:creationId xmlns:a16="http://schemas.microsoft.com/office/drawing/2014/main" id="{43E38899-EFB8-E762-CBBF-B0EFF64248EE}"/>
                  </a:ext>
                </a:extLst>
              </p:cNvPr>
              <p:cNvGrpSpPr/>
              <p:nvPr/>
            </p:nvGrpSpPr>
            <p:grpSpPr>
              <a:xfrm>
                <a:off x="2950560" y="1832485"/>
                <a:ext cx="1176293" cy="1006346"/>
                <a:chOff x="9918214" y="1668845"/>
                <a:chExt cx="1431633" cy="1006346"/>
              </a:xfrm>
            </p:grpSpPr>
            <p:sp>
              <p:nvSpPr>
                <p:cNvPr id="275" name="TextBox 274">
                  <a:extLst>
                    <a:ext uri="{FF2B5EF4-FFF2-40B4-BE49-F238E27FC236}">
                      <a16:creationId xmlns:a16="http://schemas.microsoft.com/office/drawing/2014/main" id="{C682EF90-6469-F3F2-CB9B-E78EAB7A6977}"/>
                    </a:ext>
                  </a:extLst>
                </p:cNvPr>
                <p:cNvSpPr txBox="1"/>
                <p:nvPr/>
              </p:nvSpPr>
              <p:spPr bwMode="auto">
                <a:xfrm>
                  <a:off x="10308520" y="2137389"/>
                  <a:ext cx="650452" cy="53780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2">
                          <a:lumMod val="50000"/>
                        </a:scheme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18.7</a:t>
                  </a:r>
                </a:p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2">
                          <a:lumMod val="50000"/>
                        </a:scheme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12.4</a:t>
                  </a:r>
                </a:p>
              </p:txBody>
            </p:sp>
            <p:sp>
              <p:nvSpPr>
                <p:cNvPr id="276" name="TextBox 275">
                  <a:extLst>
                    <a:ext uri="{FF2B5EF4-FFF2-40B4-BE49-F238E27FC236}">
                      <a16:creationId xmlns:a16="http://schemas.microsoft.com/office/drawing/2014/main" id="{CBCB4D25-331E-A28C-66D8-F8BB5698DAAA}"/>
                    </a:ext>
                  </a:extLst>
                </p:cNvPr>
                <p:cNvSpPr txBox="1"/>
                <p:nvPr/>
              </p:nvSpPr>
              <p:spPr bwMode="auto">
                <a:xfrm>
                  <a:off x="9918214" y="1668845"/>
                  <a:ext cx="1431633" cy="5378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2">
                          <a:lumMod val="50000"/>
                        </a:scheme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Median PFS, </a:t>
                  </a:r>
                  <a:br>
                    <a:rPr kumimoji="0" lang="en-US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2">
                          <a:lumMod val="50000"/>
                        </a:scheme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</a:br>
                  <a:r>
                    <a:rPr kumimoji="0" lang="en-US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2">
                          <a:lumMod val="50000"/>
                        </a:scheme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Mo</a:t>
                  </a:r>
                </a:p>
              </p:txBody>
            </p:sp>
          </p:grpSp>
          <p:grpSp>
            <p:nvGrpSpPr>
              <p:cNvPr id="271" name="Group 270">
                <a:extLst>
                  <a:ext uri="{FF2B5EF4-FFF2-40B4-BE49-F238E27FC236}">
                    <a16:creationId xmlns:a16="http://schemas.microsoft.com/office/drawing/2014/main" id="{DB66C332-FCEA-9AF0-4AFC-F7D8A4E6A672}"/>
                  </a:ext>
                </a:extLst>
              </p:cNvPr>
              <p:cNvGrpSpPr/>
              <p:nvPr/>
            </p:nvGrpSpPr>
            <p:grpSpPr>
              <a:xfrm>
                <a:off x="2031008" y="2301029"/>
                <a:ext cx="1288751" cy="537801"/>
                <a:chOff x="8882397" y="2133990"/>
                <a:chExt cx="1568506" cy="537801"/>
              </a:xfrm>
            </p:grpSpPr>
            <p:sp>
              <p:nvSpPr>
                <p:cNvPr id="272" name="TextBox 271">
                  <a:extLst>
                    <a:ext uri="{FF2B5EF4-FFF2-40B4-BE49-F238E27FC236}">
                      <a16:creationId xmlns:a16="http://schemas.microsoft.com/office/drawing/2014/main" id="{685AFFDF-011C-C059-99BE-CC0645F47879}"/>
                    </a:ext>
                  </a:extLst>
                </p:cNvPr>
                <p:cNvSpPr txBox="1"/>
                <p:nvPr/>
              </p:nvSpPr>
              <p:spPr bwMode="auto">
                <a:xfrm>
                  <a:off x="9123176" y="2133990"/>
                  <a:ext cx="1327727" cy="53780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2">
                          <a:lumMod val="50000"/>
                        </a:scheme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P + H + D</a:t>
                  </a:r>
                  <a:b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2">
                          <a:lumMod val="50000"/>
                        </a:scheme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</a:b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2">
                          <a:lumMod val="50000"/>
                        </a:schemeClr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PBO + H + D</a:t>
                  </a:r>
                </a:p>
              </p:txBody>
            </p:sp>
            <p:cxnSp>
              <p:nvCxnSpPr>
                <p:cNvPr id="273" name="Straight Connector 272">
                  <a:extLst>
                    <a:ext uri="{FF2B5EF4-FFF2-40B4-BE49-F238E27FC236}">
                      <a16:creationId xmlns:a16="http://schemas.microsoft.com/office/drawing/2014/main" id="{C4E21581-3B7F-9D9A-A918-CF3B352D43F5}"/>
                    </a:ext>
                  </a:extLst>
                </p:cNvPr>
                <p:cNvCxnSpPr/>
                <p:nvPr/>
              </p:nvCxnSpPr>
              <p:spPr bwMode="auto">
                <a:xfrm>
                  <a:off x="8882397" y="2293414"/>
                  <a:ext cx="280385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74" name="Straight Connector 273">
                  <a:extLst>
                    <a:ext uri="{FF2B5EF4-FFF2-40B4-BE49-F238E27FC236}">
                      <a16:creationId xmlns:a16="http://schemas.microsoft.com/office/drawing/2014/main" id="{5A38ECA6-5668-FB77-CE55-7B2C858C72D9}"/>
                    </a:ext>
                  </a:extLst>
                </p:cNvPr>
                <p:cNvCxnSpPr/>
                <p:nvPr/>
              </p:nvCxnSpPr>
              <p:spPr bwMode="auto">
                <a:xfrm>
                  <a:off x="8883642" y="2546233"/>
                  <a:ext cx="280385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accent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EC54FF97-79AA-CB63-8F5A-592635CC0946}"/>
                </a:ext>
              </a:extLst>
            </p:cNvPr>
            <p:cNvSpPr txBox="1"/>
            <p:nvPr/>
          </p:nvSpPr>
          <p:spPr bwMode="auto">
            <a:xfrm>
              <a:off x="9048670" y="3505337"/>
              <a:ext cx="1516675" cy="639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Landmark PFS: 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16%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Events: 304 (76%) 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DA706F4B-DC5C-E838-89E0-EBED7CBC17CE}"/>
                </a:ext>
              </a:extLst>
            </p:cNvPr>
            <p:cNvSpPr txBox="1"/>
            <p:nvPr/>
          </p:nvSpPr>
          <p:spPr bwMode="auto">
            <a:xfrm>
              <a:off x="7752613" y="4429849"/>
              <a:ext cx="2835037" cy="4625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Landmark PFS: 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10%; 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Events: 329 (81%) 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A5C32976-DB4B-2295-61D5-63355FA3FB4B}"/>
                </a:ext>
              </a:extLst>
            </p:cNvPr>
            <p:cNvSpPr txBox="1"/>
            <p:nvPr/>
          </p:nvSpPr>
          <p:spPr bwMode="auto">
            <a:xfrm>
              <a:off x="7743071" y="2860287"/>
              <a:ext cx="2258019" cy="53780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HR: 0.69 (95% CI: 0.59-0.81)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= .0001</a:t>
              </a:r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CAF7E993-2555-25AA-8466-1B31BB389B73}"/>
                </a:ext>
              </a:extLst>
            </p:cNvPr>
            <p:cNvSpPr/>
            <p:nvPr/>
          </p:nvSpPr>
          <p:spPr bwMode="auto">
            <a:xfrm>
              <a:off x="6790035" y="2379449"/>
              <a:ext cx="5104791" cy="2505205"/>
            </a:xfrm>
            <a:custGeom>
              <a:avLst/>
              <a:gdLst>
                <a:gd name="connsiteX0" fmla="*/ 0 w 6212909"/>
                <a:gd name="connsiteY0" fmla="*/ 0 h 2505205"/>
                <a:gd name="connsiteX1" fmla="*/ 0 w 6212909"/>
                <a:gd name="connsiteY1" fmla="*/ 2505205 h 2505205"/>
                <a:gd name="connsiteX2" fmla="*/ 6212909 w 6212909"/>
                <a:gd name="connsiteY2" fmla="*/ 2505205 h 2505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12909" h="2505205">
                  <a:moveTo>
                    <a:pt x="0" y="0"/>
                  </a:moveTo>
                  <a:lnTo>
                    <a:pt x="0" y="2505205"/>
                  </a:lnTo>
                  <a:lnTo>
                    <a:pt x="6212909" y="2505205"/>
                  </a:lnTo>
                </a:path>
              </a:pathLst>
            </a:custGeom>
            <a:noFill/>
            <a:ln w="28575">
              <a:solidFill>
                <a:srgbClr val="333F70"/>
              </a:solidFill>
              <a:miter lim="800000"/>
              <a:headEnd/>
              <a:tailEnd/>
            </a:ln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C1D6693F-6814-99F0-40F2-0810339433DA}"/>
                </a:ext>
              </a:extLst>
            </p:cNvPr>
            <p:cNvCxnSpPr/>
            <p:nvPr/>
          </p:nvCxnSpPr>
          <p:spPr bwMode="auto">
            <a:xfrm>
              <a:off x="6723220" y="2389866"/>
              <a:ext cx="64008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0B5ABE4C-56DB-0650-899B-C694C02F8B0A}"/>
                </a:ext>
              </a:extLst>
            </p:cNvPr>
            <p:cNvCxnSpPr/>
            <p:nvPr/>
          </p:nvCxnSpPr>
          <p:spPr bwMode="auto">
            <a:xfrm>
              <a:off x="6723220" y="2888824"/>
              <a:ext cx="64008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CD787D2D-DD76-44AF-4EAD-BEBAADF5AEB9}"/>
                </a:ext>
              </a:extLst>
            </p:cNvPr>
            <p:cNvCxnSpPr/>
            <p:nvPr/>
          </p:nvCxnSpPr>
          <p:spPr bwMode="auto">
            <a:xfrm>
              <a:off x="6723220" y="3387782"/>
              <a:ext cx="64008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A6577817-401C-C683-393A-255B5B7E91D8}"/>
                </a:ext>
              </a:extLst>
            </p:cNvPr>
            <p:cNvCxnSpPr/>
            <p:nvPr/>
          </p:nvCxnSpPr>
          <p:spPr bwMode="auto">
            <a:xfrm>
              <a:off x="6723220" y="3886740"/>
              <a:ext cx="64008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76C0F02C-EAE6-2265-E4D1-58FD50C0EEB6}"/>
                </a:ext>
              </a:extLst>
            </p:cNvPr>
            <p:cNvCxnSpPr/>
            <p:nvPr/>
          </p:nvCxnSpPr>
          <p:spPr bwMode="auto">
            <a:xfrm>
              <a:off x="6723220" y="4385698"/>
              <a:ext cx="64008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244384F4-EB18-B624-854F-AA2D8F44EC4D}"/>
                </a:ext>
              </a:extLst>
            </p:cNvPr>
            <p:cNvCxnSpPr/>
            <p:nvPr/>
          </p:nvCxnSpPr>
          <p:spPr bwMode="auto">
            <a:xfrm>
              <a:off x="6723220" y="4884654"/>
              <a:ext cx="64008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F5741E3B-BDE9-32F4-1302-3AEB5031AC57}"/>
                </a:ext>
              </a:extLst>
            </p:cNvPr>
            <p:cNvCxnSpPr/>
            <p:nvPr/>
          </p:nvCxnSpPr>
          <p:spPr bwMode="auto">
            <a:xfrm rot="5400000">
              <a:off x="8808265" y="4926286"/>
              <a:ext cx="64008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4115F169-EE6E-AF20-683E-B014CF5D14BD}"/>
                </a:ext>
              </a:extLst>
            </p:cNvPr>
            <p:cNvCxnSpPr/>
            <p:nvPr/>
          </p:nvCxnSpPr>
          <p:spPr bwMode="auto">
            <a:xfrm rot="5400000">
              <a:off x="8398218" y="4926286"/>
              <a:ext cx="64008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2633DD99-A3FC-F585-9C23-CBF4C67DAAC5}"/>
                </a:ext>
              </a:extLst>
            </p:cNvPr>
            <p:cNvCxnSpPr/>
            <p:nvPr/>
          </p:nvCxnSpPr>
          <p:spPr bwMode="auto">
            <a:xfrm rot="5400000">
              <a:off x="7988171" y="4926286"/>
              <a:ext cx="64008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35C3F944-3CCA-5B4F-3FD4-B40B586938F6}"/>
                </a:ext>
              </a:extLst>
            </p:cNvPr>
            <p:cNvCxnSpPr/>
            <p:nvPr/>
          </p:nvCxnSpPr>
          <p:spPr bwMode="auto">
            <a:xfrm rot="5400000">
              <a:off x="7578124" y="4926286"/>
              <a:ext cx="64008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B31089C7-A441-091E-1265-8084DF70608A}"/>
                </a:ext>
              </a:extLst>
            </p:cNvPr>
            <p:cNvCxnSpPr/>
            <p:nvPr/>
          </p:nvCxnSpPr>
          <p:spPr bwMode="auto">
            <a:xfrm rot="5400000">
              <a:off x="7168077" y="4926286"/>
              <a:ext cx="64008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346AA398-2DB3-88D5-0035-DA64A4E8CB1C}"/>
                </a:ext>
              </a:extLst>
            </p:cNvPr>
            <p:cNvCxnSpPr/>
            <p:nvPr/>
          </p:nvCxnSpPr>
          <p:spPr bwMode="auto">
            <a:xfrm rot="5400000">
              <a:off x="6758030" y="4926286"/>
              <a:ext cx="64008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BEEC2872-25D7-2536-28A6-C0BD9B0BAE1B}"/>
                </a:ext>
              </a:extLst>
            </p:cNvPr>
            <p:cNvCxnSpPr/>
            <p:nvPr/>
          </p:nvCxnSpPr>
          <p:spPr bwMode="auto">
            <a:xfrm rot="5400000">
              <a:off x="11268547" y="4921232"/>
              <a:ext cx="64008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17CD413D-BF65-626D-EB3F-FEB7D1D49157}"/>
                </a:ext>
              </a:extLst>
            </p:cNvPr>
            <p:cNvCxnSpPr/>
            <p:nvPr/>
          </p:nvCxnSpPr>
          <p:spPr bwMode="auto">
            <a:xfrm rot="5400000">
              <a:off x="10858500" y="4921232"/>
              <a:ext cx="64008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1BA9156C-C09B-5B66-FE7F-6B1B5AB41389}"/>
                </a:ext>
              </a:extLst>
            </p:cNvPr>
            <p:cNvCxnSpPr/>
            <p:nvPr/>
          </p:nvCxnSpPr>
          <p:spPr bwMode="auto">
            <a:xfrm rot="5400000">
              <a:off x="10448453" y="4921232"/>
              <a:ext cx="64008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E5273515-81E5-F9AF-7ACE-B9B5B2E68486}"/>
                </a:ext>
              </a:extLst>
            </p:cNvPr>
            <p:cNvCxnSpPr/>
            <p:nvPr/>
          </p:nvCxnSpPr>
          <p:spPr bwMode="auto">
            <a:xfrm rot="5400000">
              <a:off x="10038406" y="4921232"/>
              <a:ext cx="64008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46BF4E98-E3E6-4098-BBAE-BEEE807318E0}"/>
                </a:ext>
              </a:extLst>
            </p:cNvPr>
            <p:cNvCxnSpPr/>
            <p:nvPr/>
          </p:nvCxnSpPr>
          <p:spPr bwMode="auto">
            <a:xfrm rot="5400000">
              <a:off x="9628359" y="4921232"/>
              <a:ext cx="64008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0EA432B0-820D-4A14-E550-5AEFEE145FF8}"/>
                </a:ext>
              </a:extLst>
            </p:cNvPr>
            <p:cNvCxnSpPr/>
            <p:nvPr/>
          </p:nvCxnSpPr>
          <p:spPr bwMode="auto">
            <a:xfrm rot="5400000">
              <a:off x="9218312" y="4921232"/>
              <a:ext cx="64008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6C7E60C8-75F0-BE93-5A54-4F80985FAB8B}"/>
                </a:ext>
              </a:extLst>
            </p:cNvPr>
            <p:cNvCxnSpPr/>
            <p:nvPr/>
          </p:nvCxnSpPr>
          <p:spPr bwMode="auto">
            <a:xfrm rot="5400000">
              <a:off x="11678596" y="4921402"/>
              <a:ext cx="64008" cy="0"/>
            </a:xfrm>
            <a:prstGeom prst="lin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6DC5109B-076A-1176-262D-043BF6D44F35}"/>
                </a:ext>
              </a:extLst>
            </p:cNvPr>
            <p:cNvSpPr txBox="1"/>
            <p:nvPr/>
          </p:nvSpPr>
          <p:spPr bwMode="auto">
            <a:xfrm>
              <a:off x="6297355" y="2198433"/>
              <a:ext cx="489624" cy="322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100</a:t>
              </a:r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3C7D4A6D-93E1-29A3-B49B-797256D834EA}"/>
                </a:ext>
              </a:extLst>
            </p:cNvPr>
            <p:cNvSpPr txBox="1"/>
            <p:nvPr/>
          </p:nvSpPr>
          <p:spPr bwMode="auto">
            <a:xfrm>
              <a:off x="6388857" y="2694504"/>
              <a:ext cx="398122" cy="322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80</a:t>
              </a: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2E86E34A-7FF7-CB67-E4AC-DA02475B160B}"/>
                </a:ext>
              </a:extLst>
            </p:cNvPr>
            <p:cNvSpPr txBox="1"/>
            <p:nvPr/>
          </p:nvSpPr>
          <p:spPr bwMode="auto">
            <a:xfrm>
              <a:off x="6388857" y="3209838"/>
              <a:ext cx="398122" cy="322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60</a:t>
              </a: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4C3ACBFE-A511-75BF-48BE-03E1B7A0C02B}"/>
                </a:ext>
              </a:extLst>
            </p:cNvPr>
            <p:cNvSpPr txBox="1"/>
            <p:nvPr/>
          </p:nvSpPr>
          <p:spPr bwMode="auto">
            <a:xfrm>
              <a:off x="6388857" y="3705910"/>
              <a:ext cx="398122" cy="322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40</a:t>
              </a: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99EBF5F9-07FE-6A8C-19EF-49BC884001C0}"/>
                </a:ext>
              </a:extLst>
            </p:cNvPr>
            <p:cNvSpPr txBox="1"/>
            <p:nvPr/>
          </p:nvSpPr>
          <p:spPr bwMode="auto">
            <a:xfrm>
              <a:off x="6388857" y="4202219"/>
              <a:ext cx="398122" cy="322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20</a:t>
              </a:r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289BEA0E-D82A-F02E-4F42-E8B9C1662426}"/>
                </a:ext>
              </a:extLst>
            </p:cNvPr>
            <p:cNvSpPr txBox="1"/>
            <p:nvPr/>
          </p:nvSpPr>
          <p:spPr bwMode="auto">
            <a:xfrm>
              <a:off x="6480359" y="4698291"/>
              <a:ext cx="306621" cy="322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0</a:t>
              </a:r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68D860DD-B0EF-A454-8A94-70D7F3AE8CC6}"/>
                </a:ext>
              </a:extLst>
            </p:cNvPr>
            <p:cNvSpPr txBox="1"/>
            <p:nvPr/>
          </p:nvSpPr>
          <p:spPr bwMode="auto">
            <a:xfrm>
              <a:off x="6636722" y="4924702"/>
              <a:ext cx="306623" cy="322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0</a:t>
              </a:r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C8C02EE3-9883-5199-0CD7-C4D690FBBF38}"/>
                </a:ext>
              </a:extLst>
            </p:cNvPr>
            <p:cNvSpPr txBox="1"/>
            <p:nvPr/>
          </p:nvSpPr>
          <p:spPr bwMode="auto">
            <a:xfrm>
              <a:off x="6974380" y="4928704"/>
              <a:ext cx="398122" cy="322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10</a:t>
              </a:r>
            </a:p>
          </p:txBody>
        </p: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B1738327-A12F-4EE0-A703-3CB885FCC0D5}"/>
                </a:ext>
              </a:extLst>
            </p:cNvPr>
            <p:cNvSpPr txBox="1"/>
            <p:nvPr/>
          </p:nvSpPr>
          <p:spPr bwMode="auto">
            <a:xfrm>
              <a:off x="7424916" y="4924702"/>
              <a:ext cx="398122" cy="322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20</a:t>
              </a:r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6540B319-B001-2FC4-CBD3-735F61BBACDB}"/>
                </a:ext>
              </a:extLst>
            </p:cNvPr>
            <p:cNvSpPr txBox="1"/>
            <p:nvPr/>
          </p:nvSpPr>
          <p:spPr bwMode="auto">
            <a:xfrm>
              <a:off x="7819364" y="4916943"/>
              <a:ext cx="398122" cy="322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30</a:t>
              </a:r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6879628F-A7DE-686B-1B55-4C297E5909E4}"/>
                </a:ext>
              </a:extLst>
            </p:cNvPr>
            <p:cNvSpPr txBox="1"/>
            <p:nvPr/>
          </p:nvSpPr>
          <p:spPr bwMode="auto">
            <a:xfrm>
              <a:off x="8221073" y="4920946"/>
              <a:ext cx="398122" cy="322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40</a:t>
              </a:r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A42F64C4-8406-9910-1A45-8B5A6998CFB4}"/>
                </a:ext>
              </a:extLst>
            </p:cNvPr>
            <p:cNvSpPr txBox="1"/>
            <p:nvPr/>
          </p:nvSpPr>
          <p:spPr bwMode="auto">
            <a:xfrm>
              <a:off x="8653186" y="4916943"/>
              <a:ext cx="398122" cy="322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50</a:t>
              </a:r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010209D5-CB48-C6C7-2A15-B87C67003AF6}"/>
                </a:ext>
              </a:extLst>
            </p:cNvPr>
            <p:cNvSpPr txBox="1"/>
            <p:nvPr/>
          </p:nvSpPr>
          <p:spPr bwMode="auto">
            <a:xfrm>
              <a:off x="9040747" y="4902064"/>
              <a:ext cx="398122" cy="322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60</a:t>
              </a: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DFAA62AC-0A9A-F559-AB18-F7FC98403093}"/>
                </a:ext>
              </a:extLst>
            </p:cNvPr>
            <p:cNvSpPr txBox="1"/>
            <p:nvPr/>
          </p:nvSpPr>
          <p:spPr bwMode="auto">
            <a:xfrm>
              <a:off x="9452282" y="4906067"/>
              <a:ext cx="398122" cy="322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70</a:t>
              </a: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87B1FD75-5047-2041-5F0D-C08A86079C78}"/>
                </a:ext>
              </a:extLst>
            </p:cNvPr>
            <p:cNvSpPr txBox="1"/>
            <p:nvPr/>
          </p:nvSpPr>
          <p:spPr bwMode="auto">
            <a:xfrm>
              <a:off x="9875598" y="4902064"/>
              <a:ext cx="398122" cy="322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80</a:t>
              </a:r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5B1DAF98-C7EA-22FB-E31E-823565C3FA5B}"/>
                </a:ext>
              </a:extLst>
            </p:cNvPr>
            <p:cNvSpPr txBox="1"/>
            <p:nvPr/>
          </p:nvSpPr>
          <p:spPr bwMode="auto">
            <a:xfrm>
              <a:off x="10277149" y="4894304"/>
              <a:ext cx="398122" cy="322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90</a:t>
              </a:r>
            </a:p>
          </p:txBody>
        </p: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92A01D72-A932-FF15-FAD4-A9EECFB6B322}"/>
                </a:ext>
              </a:extLst>
            </p:cNvPr>
            <p:cNvSpPr txBox="1"/>
            <p:nvPr/>
          </p:nvSpPr>
          <p:spPr bwMode="auto">
            <a:xfrm>
              <a:off x="10636059" y="4898308"/>
              <a:ext cx="489623" cy="322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100</a:t>
              </a:r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A5A5767A-72CB-E065-7E5E-0127ED218FB7}"/>
                </a:ext>
              </a:extLst>
            </p:cNvPr>
            <p:cNvSpPr txBox="1"/>
            <p:nvPr/>
          </p:nvSpPr>
          <p:spPr bwMode="auto">
            <a:xfrm>
              <a:off x="11057202" y="4894304"/>
              <a:ext cx="489623" cy="322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110</a:t>
              </a: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8CDF1456-A253-D424-9004-883A80B7E35A}"/>
                </a:ext>
              </a:extLst>
            </p:cNvPr>
            <p:cNvSpPr txBox="1"/>
            <p:nvPr/>
          </p:nvSpPr>
          <p:spPr bwMode="auto">
            <a:xfrm>
              <a:off x="11475024" y="4895708"/>
              <a:ext cx="489623" cy="322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120</a:t>
              </a:r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48C1FC22-A426-6790-053A-01E539A38862}"/>
                </a:ext>
              </a:extLst>
            </p:cNvPr>
            <p:cNvSpPr txBox="1"/>
            <p:nvPr/>
          </p:nvSpPr>
          <p:spPr bwMode="auto">
            <a:xfrm rot="16200000">
              <a:off x="5064669" y="3490707"/>
              <a:ext cx="2474700" cy="322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PFS (%)</a:t>
              </a:r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EBC4C3DF-48E6-2161-BD99-A27DFF1D8B0B}"/>
                </a:ext>
              </a:extLst>
            </p:cNvPr>
            <p:cNvSpPr txBox="1"/>
            <p:nvPr/>
          </p:nvSpPr>
          <p:spPr bwMode="auto">
            <a:xfrm>
              <a:off x="6767730" y="5163886"/>
              <a:ext cx="4942870" cy="322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Mo</a:t>
              </a:r>
            </a:p>
          </p:txBody>
        </p: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ADA59B14-1A89-18AB-2C8A-9234C2728E27}"/>
                </a:ext>
              </a:extLst>
            </p:cNvPr>
            <p:cNvSpPr txBox="1"/>
            <p:nvPr/>
          </p:nvSpPr>
          <p:spPr bwMode="auto">
            <a:xfrm>
              <a:off x="6566496" y="5596758"/>
              <a:ext cx="467216" cy="4625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402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406</a:t>
              </a:r>
            </a:p>
          </p:txBody>
        </p: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6947E9B-06A8-CFB9-2D8A-E4BDBE885E0D}"/>
                </a:ext>
              </a:extLst>
            </p:cNvPr>
            <p:cNvSpPr txBox="1"/>
            <p:nvPr/>
          </p:nvSpPr>
          <p:spPr bwMode="auto">
            <a:xfrm>
              <a:off x="7022304" y="5596758"/>
              <a:ext cx="467216" cy="4625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284</a:t>
              </a:r>
              <a:b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223</a:t>
              </a:r>
            </a:p>
          </p:txBody>
        </p: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740AF92B-F369-1590-B5F3-FD3EA537E065}"/>
                </a:ext>
              </a:extLst>
            </p:cNvPr>
            <p:cNvSpPr txBox="1"/>
            <p:nvPr/>
          </p:nvSpPr>
          <p:spPr bwMode="auto">
            <a:xfrm>
              <a:off x="7478111" y="5596758"/>
              <a:ext cx="467216" cy="4625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179</a:t>
              </a:r>
              <a:b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110</a:t>
              </a:r>
            </a:p>
          </p:txBody>
        </p:sp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4DC3CF4A-1C84-2AAB-F877-12426AFE305A}"/>
                </a:ext>
              </a:extLst>
            </p:cNvPr>
            <p:cNvSpPr txBox="1"/>
            <p:nvPr/>
          </p:nvSpPr>
          <p:spPr bwMode="auto">
            <a:xfrm>
              <a:off x="7933917" y="5596758"/>
              <a:ext cx="467216" cy="4625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121</a:t>
              </a:r>
              <a:b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76</a:t>
              </a:r>
            </a:p>
          </p:txBody>
        </p: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D3E86B93-C7AE-1862-3E27-40E5F295B16E}"/>
                </a:ext>
              </a:extLst>
            </p:cNvPr>
            <p:cNvSpPr txBox="1"/>
            <p:nvPr/>
          </p:nvSpPr>
          <p:spPr bwMode="auto">
            <a:xfrm>
              <a:off x="8392468" y="5596758"/>
              <a:ext cx="383183" cy="4625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93</a:t>
              </a:r>
              <a:b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53</a:t>
              </a:r>
            </a:p>
          </p:txBody>
        </p:sp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7E30F62C-BCC1-E85D-5757-66B062CD3682}"/>
                </a:ext>
              </a:extLst>
            </p:cNvPr>
            <p:cNvSpPr txBox="1"/>
            <p:nvPr/>
          </p:nvSpPr>
          <p:spPr bwMode="auto">
            <a:xfrm>
              <a:off x="8769728" y="5596758"/>
              <a:ext cx="383183" cy="4625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71</a:t>
              </a:r>
              <a:b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43</a:t>
              </a:r>
            </a:p>
          </p:txBody>
        </p:sp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53D5467E-3B74-5611-94C2-B7F090C59B36}"/>
                </a:ext>
              </a:extLst>
            </p:cNvPr>
            <p:cNvSpPr txBox="1"/>
            <p:nvPr/>
          </p:nvSpPr>
          <p:spPr bwMode="auto">
            <a:xfrm>
              <a:off x="9146988" y="5596758"/>
              <a:ext cx="383183" cy="4625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60</a:t>
              </a:r>
              <a:b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35</a:t>
              </a:r>
            </a:p>
          </p:txBody>
        </p: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F7D24980-2221-5665-8AF9-E3A182C3B030}"/>
                </a:ext>
              </a:extLst>
            </p:cNvPr>
            <p:cNvSpPr txBox="1"/>
            <p:nvPr/>
          </p:nvSpPr>
          <p:spPr bwMode="auto">
            <a:xfrm>
              <a:off x="9524248" y="5596758"/>
              <a:ext cx="383183" cy="4625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52</a:t>
              </a:r>
              <a:b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30</a:t>
              </a:r>
            </a:p>
          </p:txBody>
        </p: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F5EA9BED-273E-79D4-07A8-B1DAFDF0A647}"/>
                </a:ext>
              </a:extLst>
            </p:cNvPr>
            <p:cNvSpPr txBox="1"/>
            <p:nvPr/>
          </p:nvSpPr>
          <p:spPr bwMode="auto">
            <a:xfrm>
              <a:off x="9901508" y="5596758"/>
              <a:ext cx="383183" cy="4625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43</a:t>
              </a:r>
              <a:b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23</a:t>
              </a:r>
            </a:p>
          </p:txBody>
        </p:sp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778F5A2E-5FF4-E41A-8BCB-B5CA58285CF8}"/>
                </a:ext>
              </a:extLst>
            </p:cNvPr>
            <p:cNvSpPr txBox="1"/>
            <p:nvPr/>
          </p:nvSpPr>
          <p:spPr bwMode="auto">
            <a:xfrm>
              <a:off x="10278768" y="5596758"/>
              <a:ext cx="383183" cy="4625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34</a:t>
              </a:r>
              <a:b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21</a:t>
              </a:r>
            </a:p>
          </p:txBody>
        </p: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1830E206-B537-0467-4010-7716D1E867AC}"/>
                </a:ext>
              </a:extLst>
            </p:cNvPr>
            <p:cNvSpPr txBox="1"/>
            <p:nvPr/>
          </p:nvSpPr>
          <p:spPr bwMode="auto">
            <a:xfrm>
              <a:off x="10656028" y="5596758"/>
              <a:ext cx="383183" cy="4625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21</a:t>
              </a:r>
              <a:b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10</a:t>
              </a:r>
            </a:p>
          </p:txBody>
        </p: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B8486BBC-A920-02ED-0175-4A85ACF26902}"/>
                </a:ext>
              </a:extLst>
            </p:cNvPr>
            <p:cNvSpPr txBox="1"/>
            <p:nvPr/>
          </p:nvSpPr>
          <p:spPr bwMode="auto">
            <a:xfrm>
              <a:off x="11053999" y="5596758"/>
              <a:ext cx="420225" cy="4625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</a:t>
              </a:r>
              <a:b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638EF909-FB4F-772A-7637-EB5A2C0AE863}"/>
                </a:ext>
              </a:extLst>
            </p:cNvPr>
            <p:cNvSpPr txBox="1"/>
            <p:nvPr/>
          </p:nvSpPr>
          <p:spPr bwMode="auto">
            <a:xfrm>
              <a:off x="11509724" y="5596758"/>
              <a:ext cx="420225" cy="4625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0</a:t>
              </a:r>
            </a:p>
          </p:txBody>
        </p: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7D1521DC-0EE4-A8FD-C83A-EBF87D643797}"/>
                </a:ext>
              </a:extLst>
            </p:cNvPr>
            <p:cNvSpPr txBox="1"/>
            <p:nvPr/>
          </p:nvSpPr>
          <p:spPr>
            <a:xfrm>
              <a:off x="6767730" y="1493492"/>
              <a:ext cx="4973657" cy="358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653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anose="020B0600070205080204" pitchFamily="34" charset="-128"/>
                  <a:cs typeface="Calibri" panose="020F0502020204030204" pitchFamily="34" charset="0"/>
                </a:rPr>
                <a:t>End-of-Study PFS in ITT Population*</a:t>
              </a:r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C8D2EDF9-2D64-D06F-3BAB-6B2FE200C757}"/>
                </a:ext>
              </a:extLst>
            </p:cNvPr>
            <p:cNvSpPr/>
            <p:nvPr/>
          </p:nvSpPr>
          <p:spPr bwMode="auto">
            <a:xfrm>
              <a:off x="7015163" y="2695575"/>
              <a:ext cx="4686300" cy="1847850"/>
            </a:xfrm>
            <a:custGeom>
              <a:avLst/>
              <a:gdLst>
                <a:gd name="connsiteX0" fmla="*/ 4686300 w 4686300"/>
                <a:gd name="connsiteY0" fmla="*/ 1881188 h 1885950"/>
                <a:gd name="connsiteX1" fmla="*/ 4329112 w 4686300"/>
                <a:gd name="connsiteY1" fmla="*/ 1885950 h 1885950"/>
                <a:gd name="connsiteX2" fmla="*/ 4314825 w 4686300"/>
                <a:gd name="connsiteY2" fmla="*/ 1824038 h 1885950"/>
                <a:gd name="connsiteX3" fmla="*/ 3705225 w 4686300"/>
                <a:gd name="connsiteY3" fmla="*/ 1828800 h 1885950"/>
                <a:gd name="connsiteX4" fmla="*/ 3705225 w 4686300"/>
                <a:gd name="connsiteY4" fmla="*/ 1804988 h 1885950"/>
                <a:gd name="connsiteX5" fmla="*/ 3486150 w 4686300"/>
                <a:gd name="connsiteY5" fmla="*/ 1814513 h 1885950"/>
                <a:gd name="connsiteX6" fmla="*/ 3481387 w 4686300"/>
                <a:gd name="connsiteY6" fmla="*/ 1785938 h 1885950"/>
                <a:gd name="connsiteX7" fmla="*/ 3352800 w 4686300"/>
                <a:gd name="connsiteY7" fmla="*/ 1795463 h 1885950"/>
                <a:gd name="connsiteX8" fmla="*/ 3324225 w 4686300"/>
                <a:gd name="connsiteY8" fmla="*/ 1776413 h 1885950"/>
                <a:gd name="connsiteX9" fmla="*/ 3167062 w 4686300"/>
                <a:gd name="connsiteY9" fmla="*/ 1781175 h 1885950"/>
                <a:gd name="connsiteX10" fmla="*/ 3167062 w 4686300"/>
                <a:gd name="connsiteY10" fmla="*/ 1762125 h 1885950"/>
                <a:gd name="connsiteX11" fmla="*/ 3009900 w 4686300"/>
                <a:gd name="connsiteY11" fmla="*/ 1766888 h 1885950"/>
                <a:gd name="connsiteX12" fmla="*/ 3009900 w 4686300"/>
                <a:gd name="connsiteY12" fmla="*/ 1747838 h 1885950"/>
                <a:gd name="connsiteX13" fmla="*/ 2667000 w 4686300"/>
                <a:gd name="connsiteY13" fmla="*/ 1752600 h 1885950"/>
                <a:gd name="connsiteX14" fmla="*/ 2662237 w 4686300"/>
                <a:gd name="connsiteY14" fmla="*/ 1738313 h 1885950"/>
                <a:gd name="connsiteX15" fmla="*/ 2519362 w 4686300"/>
                <a:gd name="connsiteY15" fmla="*/ 1743075 h 1885950"/>
                <a:gd name="connsiteX16" fmla="*/ 2519362 w 4686300"/>
                <a:gd name="connsiteY16" fmla="*/ 1743075 h 1885950"/>
                <a:gd name="connsiteX17" fmla="*/ 2519362 w 4686300"/>
                <a:gd name="connsiteY17" fmla="*/ 1724025 h 1885950"/>
                <a:gd name="connsiteX18" fmla="*/ 2247900 w 4686300"/>
                <a:gd name="connsiteY18" fmla="*/ 1724025 h 1885950"/>
                <a:gd name="connsiteX19" fmla="*/ 2247900 w 4686300"/>
                <a:gd name="connsiteY19" fmla="*/ 1700213 h 1885950"/>
                <a:gd name="connsiteX20" fmla="*/ 2171700 w 4686300"/>
                <a:gd name="connsiteY20" fmla="*/ 1709738 h 1885950"/>
                <a:gd name="connsiteX21" fmla="*/ 2171700 w 4686300"/>
                <a:gd name="connsiteY21" fmla="*/ 1695450 h 1885950"/>
                <a:gd name="connsiteX22" fmla="*/ 2085975 w 4686300"/>
                <a:gd name="connsiteY22" fmla="*/ 1690688 h 1885950"/>
                <a:gd name="connsiteX23" fmla="*/ 2090737 w 4686300"/>
                <a:gd name="connsiteY23" fmla="*/ 1676400 h 1885950"/>
                <a:gd name="connsiteX24" fmla="*/ 1938337 w 4686300"/>
                <a:gd name="connsiteY24" fmla="*/ 1681163 h 1885950"/>
                <a:gd name="connsiteX25" fmla="*/ 1943100 w 4686300"/>
                <a:gd name="connsiteY25" fmla="*/ 1666875 h 1885950"/>
                <a:gd name="connsiteX26" fmla="*/ 1881187 w 4686300"/>
                <a:gd name="connsiteY26" fmla="*/ 1666875 h 1885950"/>
                <a:gd name="connsiteX27" fmla="*/ 1881187 w 4686300"/>
                <a:gd name="connsiteY27" fmla="*/ 1666875 h 1885950"/>
                <a:gd name="connsiteX28" fmla="*/ 1881187 w 4686300"/>
                <a:gd name="connsiteY28" fmla="*/ 1628775 h 1885950"/>
                <a:gd name="connsiteX29" fmla="*/ 1819275 w 4686300"/>
                <a:gd name="connsiteY29" fmla="*/ 1628775 h 1885950"/>
                <a:gd name="connsiteX30" fmla="*/ 1819275 w 4686300"/>
                <a:gd name="connsiteY30" fmla="*/ 1628775 h 1885950"/>
                <a:gd name="connsiteX31" fmla="*/ 1800225 w 4686300"/>
                <a:gd name="connsiteY31" fmla="*/ 1604963 h 1885950"/>
                <a:gd name="connsiteX32" fmla="*/ 1714500 w 4686300"/>
                <a:gd name="connsiteY32" fmla="*/ 1600200 h 1885950"/>
                <a:gd name="connsiteX33" fmla="*/ 1714500 w 4686300"/>
                <a:gd name="connsiteY33" fmla="*/ 1576388 h 1885950"/>
                <a:gd name="connsiteX34" fmla="*/ 1628775 w 4686300"/>
                <a:gd name="connsiteY34" fmla="*/ 1581150 h 1885950"/>
                <a:gd name="connsiteX35" fmla="*/ 1628775 w 4686300"/>
                <a:gd name="connsiteY35" fmla="*/ 1571625 h 1885950"/>
                <a:gd name="connsiteX36" fmla="*/ 1585912 w 4686300"/>
                <a:gd name="connsiteY36" fmla="*/ 1576388 h 1885950"/>
                <a:gd name="connsiteX37" fmla="*/ 1585912 w 4686300"/>
                <a:gd name="connsiteY37" fmla="*/ 1576388 h 1885950"/>
                <a:gd name="connsiteX38" fmla="*/ 1528762 w 4686300"/>
                <a:gd name="connsiteY38" fmla="*/ 1552575 h 1885950"/>
                <a:gd name="connsiteX39" fmla="*/ 1533525 w 4686300"/>
                <a:gd name="connsiteY39" fmla="*/ 1528763 h 1885950"/>
                <a:gd name="connsiteX40" fmla="*/ 1428750 w 4686300"/>
                <a:gd name="connsiteY40" fmla="*/ 1528763 h 1885950"/>
                <a:gd name="connsiteX41" fmla="*/ 1428750 w 4686300"/>
                <a:gd name="connsiteY41" fmla="*/ 1514475 h 1885950"/>
                <a:gd name="connsiteX42" fmla="*/ 1357312 w 4686300"/>
                <a:gd name="connsiteY42" fmla="*/ 1504950 h 1885950"/>
                <a:gd name="connsiteX43" fmla="*/ 1362075 w 4686300"/>
                <a:gd name="connsiteY43" fmla="*/ 1476375 h 1885950"/>
                <a:gd name="connsiteX44" fmla="*/ 1252537 w 4686300"/>
                <a:gd name="connsiteY44" fmla="*/ 1485900 h 1885950"/>
                <a:gd name="connsiteX45" fmla="*/ 1247775 w 4686300"/>
                <a:gd name="connsiteY45" fmla="*/ 1452563 h 1885950"/>
                <a:gd name="connsiteX46" fmla="*/ 1200150 w 4686300"/>
                <a:gd name="connsiteY46" fmla="*/ 1452563 h 1885950"/>
                <a:gd name="connsiteX47" fmla="*/ 1195387 w 4686300"/>
                <a:gd name="connsiteY47" fmla="*/ 1428750 h 1885950"/>
                <a:gd name="connsiteX48" fmla="*/ 1162050 w 4686300"/>
                <a:gd name="connsiteY48" fmla="*/ 1428750 h 1885950"/>
                <a:gd name="connsiteX49" fmla="*/ 1157287 w 4686300"/>
                <a:gd name="connsiteY49" fmla="*/ 1385888 h 1885950"/>
                <a:gd name="connsiteX50" fmla="*/ 1076325 w 4686300"/>
                <a:gd name="connsiteY50" fmla="*/ 1376363 h 1885950"/>
                <a:gd name="connsiteX51" fmla="*/ 1076325 w 4686300"/>
                <a:gd name="connsiteY51" fmla="*/ 1343025 h 1885950"/>
                <a:gd name="connsiteX52" fmla="*/ 1004887 w 4686300"/>
                <a:gd name="connsiteY52" fmla="*/ 1347788 h 1885950"/>
                <a:gd name="connsiteX53" fmla="*/ 1004887 w 4686300"/>
                <a:gd name="connsiteY53" fmla="*/ 1323975 h 1885950"/>
                <a:gd name="connsiteX54" fmla="*/ 904875 w 4686300"/>
                <a:gd name="connsiteY54" fmla="*/ 1333500 h 1885950"/>
                <a:gd name="connsiteX55" fmla="*/ 909637 w 4686300"/>
                <a:gd name="connsiteY55" fmla="*/ 1300163 h 1885950"/>
                <a:gd name="connsiteX56" fmla="*/ 909637 w 4686300"/>
                <a:gd name="connsiteY56" fmla="*/ 1300163 h 1885950"/>
                <a:gd name="connsiteX57" fmla="*/ 885825 w 4686300"/>
                <a:gd name="connsiteY57" fmla="*/ 1266825 h 1885950"/>
                <a:gd name="connsiteX58" fmla="*/ 814387 w 4686300"/>
                <a:gd name="connsiteY58" fmla="*/ 1276350 h 1885950"/>
                <a:gd name="connsiteX59" fmla="*/ 809625 w 4686300"/>
                <a:gd name="connsiteY59" fmla="*/ 1233488 h 1885950"/>
                <a:gd name="connsiteX60" fmla="*/ 804862 w 4686300"/>
                <a:gd name="connsiteY60" fmla="*/ 1209675 h 1885950"/>
                <a:gd name="connsiteX61" fmla="*/ 766762 w 4686300"/>
                <a:gd name="connsiteY61" fmla="*/ 1209675 h 1885950"/>
                <a:gd name="connsiteX62" fmla="*/ 766762 w 4686300"/>
                <a:gd name="connsiteY62" fmla="*/ 1185863 h 1885950"/>
                <a:gd name="connsiteX63" fmla="*/ 723900 w 4686300"/>
                <a:gd name="connsiteY63" fmla="*/ 1185863 h 1885950"/>
                <a:gd name="connsiteX64" fmla="*/ 719137 w 4686300"/>
                <a:gd name="connsiteY64" fmla="*/ 1138238 h 1885950"/>
                <a:gd name="connsiteX65" fmla="*/ 685800 w 4686300"/>
                <a:gd name="connsiteY65" fmla="*/ 1143000 h 1885950"/>
                <a:gd name="connsiteX66" fmla="*/ 695325 w 4686300"/>
                <a:gd name="connsiteY66" fmla="*/ 1085850 h 1885950"/>
                <a:gd name="connsiteX67" fmla="*/ 633412 w 4686300"/>
                <a:gd name="connsiteY67" fmla="*/ 1085850 h 1885950"/>
                <a:gd name="connsiteX68" fmla="*/ 633412 w 4686300"/>
                <a:gd name="connsiteY68" fmla="*/ 1023938 h 1885950"/>
                <a:gd name="connsiteX69" fmla="*/ 585787 w 4686300"/>
                <a:gd name="connsiteY69" fmla="*/ 1023938 h 1885950"/>
                <a:gd name="connsiteX70" fmla="*/ 585787 w 4686300"/>
                <a:gd name="connsiteY70" fmla="*/ 1023938 h 1885950"/>
                <a:gd name="connsiteX71" fmla="*/ 547687 w 4686300"/>
                <a:gd name="connsiteY71" fmla="*/ 1000125 h 1885950"/>
                <a:gd name="connsiteX72" fmla="*/ 566737 w 4686300"/>
                <a:gd name="connsiteY72" fmla="*/ 928688 h 1885950"/>
                <a:gd name="connsiteX73" fmla="*/ 523875 w 4686300"/>
                <a:gd name="connsiteY73" fmla="*/ 928688 h 1885950"/>
                <a:gd name="connsiteX74" fmla="*/ 523875 w 4686300"/>
                <a:gd name="connsiteY74" fmla="*/ 928688 h 1885950"/>
                <a:gd name="connsiteX75" fmla="*/ 476250 w 4686300"/>
                <a:gd name="connsiteY75" fmla="*/ 895350 h 1885950"/>
                <a:gd name="connsiteX76" fmla="*/ 481012 w 4686300"/>
                <a:gd name="connsiteY76" fmla="*/ 862013 h 1885950"/>
                <a:gd name="connsiteX77" fmla="*/ 438150 w 4686300"/>
                <a:gd name="connsiteY77" fmla="*/ 876300 h 1885950"/>
                <a:gd name="connsiteX78" fmla="*/ 447675 w 4686300"/>
                <a:gd name="connsiteY78" fmla="*/ 819150 h 1885950"/>
                <a:gd name="connsiteX79" fmla="*/ 404812 w 4686300"/>
                <a:gd name="connsiteY79" fmla="*/ 819150 h 1885950"/>
                <a:gd name="connsiteX80" fmla="*/ 419100 w 4686300"/>
                <a:gd name="connsiteY80" fmla="*/ 776288 h 1885950"/>
                <a:gd name="connsiteX81" fmla="*/ 419100 w 4686300"/>
                <a:gd name="connsiteY81" fmla="*/ 776288 h 1885950"/>
                <a:gd name="connsiteX82" fmla="*/ 371475 w 4686300"/>
                <a:gd name="connsiteY82" fmla="*/ 766763 h 1885950"/>
                <a:gd name="connsiteX83" fmla="*/ 371475 w 4686300"/>
                <a:gd name="connsiteY83" fmla="*/ 676275 h 1885950"/>
                <a:gd name="connsiteX84" fmla="*/ 285750 w 4686300"/>
                <a:gd name="connsiteY84" fmla="*/ 661988 h 1885950"/>
                <a:gd name="connsiteX85" fmla="*/ 295275 w 4686300"/>
                <a:gd name="connsiteY85" fmla="*/ 552450 h 1885950"/>
                <a:gd name="connsiteX86" fmla="*/ 228600 w 4686300"/>
                <a:gd name="connsiteY86" fmla="*/ 547688 h 1885950"/>
                <a:gd name="connsiteX87" fmla="*/ 223837 w 4686300"/>
                <a:gd name="connsiteY87" fmla="*/ 490538 h 1885950"/>
                <a:gd name="connsiteX88" fmla="*/ 223837 w 4686300"/>
                <a:gd name="connsiteY88" fmla="*/ 490538 h 1885950"/>
                <a:gd name="connsiteX89" fmla="*/ 190500 w 4686300"/>
                <a:gd name="connsiteY89" fmla="*/ 495300 h 1885950"/>
                <a:gd name="connsiteX90" fmla="*/ 195262 w 4686300"/>
                <a:gd name="connsiteY90" fmla="*/ 357188 h 1885950"/>
                <a:gd name="connsiteX91" fmla="*/ 147637 w 4686300"/>
                <a:gd name="connsiteY91" fmla="*/ 347663 h 1885950"/>
                <a:gd name="connsiteX92" fmla="*/ 147637 w 4686300"/>
                <a:gd name="connsiteY92" fmla="*/ 290513 h 1885950"/>
                <a:gd name="connsiteX93" fmla="*/ 147637 w 4686300"/>
                <a:gd name="connsiteY93" fmla="*/ 290513 h 1885950"/>
                <a:gd name="connsiteX94" fmla="*/ 114300 w 4686300"/>
                <a:gd name="connsiteY94" fmla="*/ 280988 h 1885950"/>
                <a:gd name="connsiteX95" fmla="*/ 114300 w 4686300"/>
                <a:gd name="connsiteY95" fmla="*/ 161925 h 1885950"/>
                <a:gd name="connsiteX96" fmla="*/ 47625 w 4686300"/>
                <a:gd name="connsiteY96" fmla="*/ 161925 h 1885950"/>
                <a:gd name="connsiteX97" fmla="*/ 42862 w 4686300"/>
                <a:gd name="connsiteY97" fmla="*/ 90488 h 1885950"/>
                <a:gd name="connsiteX98" fmla="*/ 0 w 4686300"/>
                <a:gd name="connsiteY98" fmla="*/ 90488 h 1885950"/>
                <a:gd name="connsiteX99" fmla="*/ 0 w 4686300"/>
                <a:gd name="connsiteY99" fmla="*/ 38100 h 1885950"/>
                <a:gd name="connsiteX100" fmla="*/ 0 w 4686300"/>
                <a:gd name="connsiteY100" fmla="*/ 38100 h 1885950"/>
                <a:gd name="connsiteX101" fmla="*/ 0 w 4686300"/>
                <a:gd name="connsiteY101" fmla="*/ 38100 h 1885950"/>
                <a:gd name="connsiteX102" fmla="*/ 219075 w 4686300"/>
                <a:gd name="connsiteY102" fmla="*/ 0 h 1885950"/>
                <a:gd name="connsiteX0" fmla="*/ 4686300 w 4686300"/>
                <a:gd name="connsiteY0" fmla="*/ 1843088 h 1847850"/>
                <a:gd name="connsiteX1" fmla="*/ 4329112 w 4686300"/>
                <a:gd name="connsiteY1" fmla="*/ 1847850 h 1847850"/>
                <a:gd name="connsiteX2" fmla="*/ 4314825 w 4686300"/>
                <a:gd name="connsiteY2" fmla="*/ 1785938 h 1847850"/>
                <a:gd name="connsiteX3" fmla="*/ 3705225 w 4686300"/>
                <a:gd name="connsiteY3" fmla="*/ 1790700 h 1847850"/>
                <a:gd name="connsiteX4" fmla="*/ 3705225 w 4686300"/>
                <a:gd name="connsiteY4" fmla="*/ 1766888 h 1847850"/>
                <a:gd name="connsiteX5" fmla="*/ 3486150 w 4686300"/>
                <a:gd name="connsiteY5" fmla="*/ 1776413 h 1847850"/>
                <a:gd name="connsiteX6" fmla="*/ 3481387 w 4686300"/>
                <a:gd name="connsiteY6" fmla="*/ 1747838 h 1847850"/>
                <a:gd name="connsiteX7" fmla="*/ 3352800 w 4686300"/>
                <a:gd name="connsiteY7" fmla="*/ 1757363 h 1847850"/>
                <a:gd name="connsiteX8" fmla="*/ 3324225 w 4686300"/>
                <a:gd name="connsiteY8" fmla="*/ 1738313 h 1847850"/>
                <a:gd name="connsiteX9" fmla="*/ 3167062 w 4686300"/>
                <a:gd name="connsiteY9" fmla="*/ 1743075 h 1847850"/>
                <a:gd name="connsiteX10" fmla="*/ 3167062 w 4686300"/>
                <a:gd name="connsiteY10" fmla="*/ 1724025 h 1847850"/>
                <a:gd name="connsiteX11" fmla="*/ 3009900 w 4686300"/>
                <a:gd name="connsiteY11" fmla="*/ 1728788 h 1847850"/>
                <a:gd name="connsiteX12" fmla="*/ 3009900 w 4686300"/>
                <a:gd name="connsiteY12" fmla="*/ 1709738 h 1847850"/>
                <a:gd name="connsiteX13" fmla="*/ 2667000 w 4686300"/>
                <a:gd name="connsiteY13" fmla="*/ 1714500 h 1847850"/>
                <a:gd name="connsiteX14" fmla="*/ 2662237 w 4686300"/>
                <a:gd name="connsiteY14" fmla="*/ 1700213 h 1847850"/>
                <a:gd name="connsiteX15" fmla="*/ 2519362 w 4686300"/>
                <a:gd name="connsiteY15" fmla="*/ 1704975 h 1847850"/>
                <a:gd name="connsiteX16" fmla="*/ 2519362 w 4686300"/>
                <a:gd name="connsiteY16" fmla="*/ 1704975 h 1847850"/>
                <a:gd name="connsiteX17" fmla="*/ 2519362 w 4686300"/>
                <a:gd name="connsiteY17" fmla="*/ 1685925 h 1847850"/>
                <a:gd name="connsiteX18" fmla="*/ 2247900 w 4686300"/>
                <a:gd name="connsiteY18" fmla="*/ 1685925 h 1847850"/>
                <a:gd name="connsiteX19" fmla="*/ 2247900 w 4686300"/>
                <a:gd name="connsiteY19" fmla="*/ 1662113 h 1847850"/>
                <a:gd name="connsiteX20" fmla="*/ 2171700 w 4686300"/>
                <a:gd name="connsiteY20" fmla="*/ 1671638 h 1847850"/>
                <a:gd name="connsiteX21" fmla="*/ 2171700 w 4686300"/>
                <a:gd name="connsiteY21" fmla="*/ 1657350 h 1847850"/>
                <a:gd name="connsiteX22" fmla="*/ 2085975 w 4686300"/>
                <a:gd name="connsiteY22" fmla="*/ 1652588 h 1847850"/>
                <a:gd name="connsiteX23" fmla="*/ 2090737 w 4686300"/>
                <a:gd name="connsiteY23" fmla="*/ 1638300 h 1847850"/>
                <a:gd name="connsiteX24" fmla="*/ 1938337 w 4686300"/>
                <a:gd name="connsiteY24" fmla="*/ 1643063 h 1847850"/>
                <a:gd name="connsiteX25" fmla="*/ 1943100 w 4686300"/>
                <a:gd name="connsiteY25" fmla="*/ 1628775 h 1847850"/>
                <a:gd name="connsiteX26" fmla="*/ 1881187 w 4686300"/>
                <a:gd name="connsiteY26" fmla="*/ 1628775 h 1847850"/>
                <a:gd name="connsiteX27" fmla="*/ 1881187 w 4686300"/>
                <a:gd name="connsiteY27" fmla="*/ 1628775 h 1847850"/>
                <a:gd name="connsiteX28" fmla="*/ 1881187 w 4686300"/>
                <a:gd name="connsiteY28" fmla="*/ 1590675 h 1847850"/>
                <a:gd name="connsiteX29" fmla="*/ 1819275 w 4686300"/>
                <a:gd name="connsiteY29" fmla="*/ 1590675 h 1847850"/>
                <a:gd name="connsiteX30" fmla="*/ 1819275 w 4686300"/>
                <a:gd name="connsiteY30" fmla="*/ 1590675 h 1847850"/>
                <a:gd name="connsiteX31" fmla="*/ 1800225 w 4686300"/>
                <a:gd name="connsiteY31" fmla="*/ 1566863 h 1847850"/>
                <a:gd name="connsiteX32" fmla="*/ 1714500 w 4686300"/>
                <a:gd name="connsiteY32" fmla="*/ 1562100 h 1847850"/>
                <a:gd name="connsiteX33" fmla="*/ 1714500 w 4686300"/>
                <a:gd name="connsiteY33" fmla="*/ 1538288 h 1847850"/>
                <a:gd name="connsiteX34" fmla="*/ 1628775 w 4686300"/>
                <a:gd name="connsiteY34" fmla="*/ 1543050 h 1847850"/>
                <a:gd name="connsiteX35" fmla="*/ 1628775 w 4686300"/>
                <a:gd name="connsiteY35" fmla="*/ 1533525 h 1847850"/>
                <a:gd name="connsiteX36" fmla="*/ 1585912 w 4686300"/>
                <a:gd name="connsiteY36" fmla="*/ 1538288 h 1847850"/>
                <a:gd name="connsiteX37" fmla="*/ 1585912 w 4686300"/>
                <a:gd name="connsiteY37" fmla="*/ 1538288 h 1847850"/>
                <a:gd name="connsiteX38" fmla="*/ 1528762 w 4686300"/>
                <a:gd name="connsiteY38" fmla="*/ 1514475 h 1847850"/>
                <a:gd name="connsiteX39" fmla="*/ 1533525 w 4686300"/>
                <a:gd name="connsiteY39" fmla="*/ 1490663 h 1847850"/>
                <a:gd name="connsiteX40" fmla="*/ 1428750 w 4686300"/>
                <a:gd name="connsiteY40" fmla="*/ 1490663 h 1847850"/>
                <a:gd name="connsiteX41" fmla="*/ 1428750 w 4686300"/>
                <a:gd name="connsiteY41" fmla="*/ 1476375 h 1847850"/>
                <a:gd name="connsiteX42" fmla="*/ 1357312 w 4686300"/>
                <a:gd name="connsiteY42" fmla="*/ 1466850 h 1847850"/>
                <a:gd name="connsiteX43" fmla="*/ 1362075 w 4686300"/>
                <a:gd name="connsiteY43" fmla="*/ 1438275 h 1847850"/>
                <a:gd name="connsiteX44" fmla="*/ 1252537 w 4686300"/>
                <a:gd name="connsiteY44" fmla="*/ 1447800 h 1847850"/>
                <a:gd name="connsiteX45" fmla="*/ 1247775 w 4686300"/>
                <a:gd name="connsiteY45" fmla="*/ 1414463 h 1847850"/>
                <a:gd name="connsiteX46" fmla="*/ 1200150 w 4686300"/>
                <a:gd name="connsiteY46" fmla="*/ 1414463 h 1847850"/>
                <a:gd name="connsiteX47" fmla="*/ 1195387 w 4686300"/>
                <a:gd name="connsiteY47" fmla="*/ 1390650 h 1847850"/>
                <a:gd name="connsiteX48" fmla="*/ 1162050 w 4686300"/>
                <a:gd name="connsiteY48" fmla="*/ 1390650 h 1847850"/>
                <a:gd name="connsiteX49" fmla="*/ 1157287 w 4686300"/>
                <a:gd name="connsiteY49" fmla="*/ 1347788 h 1847850"/>
                <a:gd name="connsiteX50" fmla="*/ 1076325 w 4686300"/>
                <a:gd name="connsiteY50" fmla="*/ 1338263 h 1847850"/>
                <a:gd name="connsiteX51" fmla="*/ 1076325 w 4686300"/>
                <a:gd name="connsiteY51" fmla="*/ 1304925 h 1847850"/>
                <a:gd name="connsiteX52" fmla="*/ 1004887 w 4686300"/>
                <a:gd name="connsiteY52" fmla="*/ 1309688 h 1847850"/>
                <a:gd name="connsiteX53" fmla="*/ 1004887 w 4686300"/>
                <a:gd name="connsiteY53" fmla="*/ 1285875 h 1847850"/>
                <a:gd name="connsiteX54" fmla="*/ 904875 w 4686300"/>
                <a:gd name="connsiteY54" fmla="*/ 1295400 h 1847850"/>
                <a:gd name="connsiteX55" fmla="*/ 909637 w 4686300"/>
                <a:gd name="connsiteY55" fmla="*/ 1262063 h 1847850"/>
                <a:gd name="connsiteX56" fmla="*/ 909637 w 4686300"/>
                <a:gd name="connsiteY56" fmla="*/ 1262063 h 1847850"/>
                <a:gd name="connsiteX57" fmla="*/ 885825 w 4686300"/>
                <a:gd name="connsiteY57" fmla="*/ 1228725 h 1847850"/>
                <a:gd name="connsiteX58" fmla="*/ 814387 w 4686300"/>
                <a:gd name="connsiteY58" fmla="*/ 1238250 h 1847850"/>
                <a:gd name="connsiteX59" fmla="*/ 809625 w 4686300"/>
                <a:gd name="connsiteY59" fmla="*/ 1195388 h 1847850"/>
                <a:gd name="connsiteX60" fmla="*/ 804862 w 4686300"/>
                <a:gd name="connsiteY60" fmla="*/ 1171575 h 1847850"/>
                <a:gd name="connsiteX61" fmla="*/ 766762 w 4686300"/>
                <a:gd name="connsiteY61" fmla="*/ 1171575 h 1847850"/>
                <a:gd name="connsiteX62" fmla="*/ 766762 w 4686300"/>
                <a:gd name="connsiteY62" fmla="*/ 1147763 h 1847850"/>
                <a:gd name="connsiteX63" fmla="*/ 723900 w 4686300"/>
                <a:gd name="connsiteY63" fmla="*/ 1147763 h 1847850"/>
                <a:gd name="connsiteX64" fmla="*/ 719137 w 4686300"/>
                <a:gd name="connsiteY64" fmla="*/ 1100138 h 1847850"/>
                <a:gd name="connsiteX65" fmla="*/ 685800 w 4686300"/>
                <a:gd name="connsiteY65" fmla="*/ 1104900 h 1847850"/>
                <a:gd name="connsiteX66" fmla="*/ 695325 w 4686300"/>
                <a:gd name="connsiteY66" fmla="*/ 1047750 h 1847850"/>
                <a:gd name="connsiteX67" fmla="*/ 633412 w 4686300"/>
                <a:gd name="connsiteY67" fmla="*/ 1047750 h 1847850"/>
                <a:gd name="connsiteX68" fmla="*/ 633412 w 4686300"/>
                <a:gd name="connsiteY68" fmla="*/ 985838 h 1847850"/>
                <a:gd name="connsiteX69" fmla="*/ 585787 w 4686300"/>
                <a:gd name="connsiteY69" fmla="*/ 985838 h 1847850"/>
                <a:gd name="connsiteX70" fmla="*/ 585787 w 4686300"/>
                <a:gd name="connsiteY70" fmla="*/ 985838 h 1847850"/>
                <a:gd name="connsiteX71" fmla="*/ 547687 w 4686300"/>
                <a:gd name="connsiteY71" fmla="*/ 962025 h 1847850"/>
                <a:gd name="connsiteX72" fmla="*/ 566737 w 4686300"/>
                <a:gd name="connsiteY72" fmla="*/ 890588 h 1847850"/>
                <a:gd name="connsiteX73" fmla="*/ 523875 w 4686300"/>
                <a:gd name="connsiteY73" fmla="*/ 890588 h 1847850"/>
                <a:gd name="connsiteX74" fmla="*/ 523875 w 4686300"/>
                <a:gd name="connsiteY74" fmla="*/ 890588 h 1847850"/>
                <a:gd name="connsiteX75" fmla="*/ 476250 w 4686300"/>
                <a:gd name="connsiteY75" fmla="*/ 857250 h 1847850"/>
                <a:gd name="connsiteX76" fmla="*/ 481012 w 4686300"/>
                <a:gd name="connsiteY76" fmla="*/ 823913 h 1847850"/>
                <a:gd name="connsiteX77" fmla="*/ 438150 w 4686300"/>
                <a:gd name="connsiteY77" fmla="*/ 838200 h 1847850"/>
                <a:gd name="connsiteX78" fmla="*/ 447675 w 4686300"/>
                <a:gd name="connsiteY78" fmla="*/ 781050 h 1847850"/>
                <a:gd name="connsiteX79" fmla="*/ 404812 w 4686300"/>
                <a:gd name="connsiteY79" fmla="*/ 781050 h 1847850"/>
                <a:gd name="connsiteX80" fmla="*/ 419100 w 4686300"/>
                <a:gd name="connsiteY80" fmla="*/ 738188 h 1847850"/>
                <a:gd name="connsiteX81" fmla="*/ 419100 w 4686300"/>
                <a:gd name="connsiteY81" fmla="*/ 738188 h 1847850"/>
                <a:gd name="connsiteX82" fmla="*/ 371475 w 4686300"/>
                <a:gd name="connsiteY82" fmla="*/ 728663 h 1847850"/>
                <a:gd name="connsiteX83" fmla="*/ 371475 w 4686300"/>
                <a:gd name="connsiteY83" fmla="*/ 638175 h 1847850"/>
                <a:gd name="connsiteX84" fmla="*/ 285750 w 4686300"/>
                <a:gd name="connsiteY84" fmla="*/ 623888 h 1847850"/>
                <a:gd name="connsiteX85" fmla="*/ 295275 w 4686300"/>
                <a:gd name="connsiteY85" fmla="*/ 514350 h 1847850"/>
                <a:gd name="connsiteX86" fmla="*/ 228600 w 4686300"/>
                <a:gd name="connsiteY86" fmla="*/ 509588 h 1847850"/>
                <a:gd name="connsiteX87" fmla="*/ 223837 w 4686300"/>
                <a:gd name="connsiteY87" fmla="*/ 452438 h 1847850"/>
                <a:gd name="connsiteX88" fmla="*/ 223837 w 4686300"/>
                <a:gd name="connsiteY88" fmla="*/ 452438 h 1847850"/>
                <a:gd name="connsiteX89" fmla="*/ 190500 w 4686300"/>
                <a:gd name="connsiteY89" fmla="*/ 457200 h 1847850"/>
                <a:gd name="connsiteX90" fmla="*/ 195262 w 4686300"/>
                <a:gd name="connsiteY90" fmla="*/ 319088 h 1847850"/>
                <a:gd name="connsiteX91" fmla="*/ 147637 w 4686300"/>
                <a:gd name="connsiteY91" fmla="*/ 309563 h 1847850"/>
                <a:gd name="connsiteX92" fmla="*/ 147637 w 4686300"/>
                <a:gd name="connsiteY92" fmla="*/ 252413 h 1847850"/>
                <a:gd name="connsiteX93" fmla="*/ 147637 w 4686300"/>
                <a:gd name="connsiteY93" fmla="*/ 252413 h 1847850"/>
                <a:gd name="connsiteX94" fmla="*/ 114300 w 4686300"/>
                <a:gd name="connsiteY94" fmla="*/ 242888 h 1847850"/>
                <a:gd name="connsiteX95" fmla="*/ 114300 w 4686300"/>
                <a:gd name="connsiteY95" fmla="*/ 123825 h 1847850"/>
                <a:gd name="connsiteX96" fmla="*/ 47625 w 4686300"/>
                <a:gd name="connsiteY96" fmla="*/ 123825 h 1847850"/>
                <a:gd name="connsiteX97" fmla="*/ 42862 w 4686300"/>
                <a:gd name="connsiteY97" fmla="*/ 52388 h 1847850"/>
                <a:gd name="connsiteX98" fmla="*/ 0 w 4686300"/>
                <a:gd name="connsiteY98" fmla="*/ 52388 h 1847850"/>
                <a:gd name="connsiteX99" fmla="*/ 0 w 4686300"/>
                <a:gd name="connsiteY99" fmla="*/ 0 h 1847850"/>
                <a:gd name="connsiteX100" fmla="*/ 0 w 4686300"/>
                <a:gd name="connsiteY100" fmla="*/ 0 h 1847850"/>
                <a:gd name="connsiteX101" fmla="*/ 0 w 4686300"/>
                <a:gd name="connsiteY101" fmla="*/ 0 h 1847850"/>
                <a:gd name="connsiteX0" fmla="*/ 4686300 w 4686300"/>
                <a:gd name="connsiteY0" fmla="*/ 1843088 h 1847850"/>
                <a:gd name="connsiteX1" fmla="*/ 4329112 w 4686300"/>
                <a:gd name="connsiteY1" fmla="*/ 1847850 h 1847850"/>
                <a:gd name="connsiteX2" fmla="*/ 4314825 w 4686300"/>
                <a:gd name="connsiteY2" fmla="*/ 1785938 h 1847850"/>
                <a:gd name="connsiteX3" fmla="*/ 3705225 w 4686300"/>
                <a:gd name="connsiteY3" fmla="*/ 1790700 h 1847850"/>
                <a:gd name="connsiteX4" fmla="*/ 3705225 w 4686300"/>
                <a:gd name="connsiteY4" fmla="*/ 1766888 h 1847850"/>
                <a:gd name="connsiteX5" fmla="*/ 3486150 w 4686300"/>
                <a:gd name="connsiteY5" fmla="*/ 1776413 h 1847850"/>
                <a:gd name="connsiteX6" fmla="*/ 3481387 w 4686300"/>
                <a:gd name="connsiteY6" fmla="*/ 1747838 h 1847850"/>
                <a:gd name="connsiteX7" fmla="*/ 3352800 w 4686300"/>
                <a:gd name="connsiteY7" fmla="*/ 1757363 h 1847850"/>
                <a:gd name="connsiteX8" fmla="*/ 3324225 w 4686300"/>
                <a:gd name="connsiteY8" fmla="*/ 1738313 h 1847850"/>
                <a:gd name="connsiteX9" fmla="*/ 3167062 w 4686300"/>
                <a:gd name="connsiteY9" fmla="*/ 1743075 h 1847850"/>
                <a:gd name="connsiteX10" fmla="*/ 3167062 w 4686300"/>
                <a:gd name="connsiteY10" fmla="*/ 1724025 h 1847850"/>
                <a:gd name="connsiteX11" fmla="*/ 3009900 w 4686300"/>
                <a:gd name="connsiteY11" fmla="*/ 1728788 h 1847850"/>
                <a:gd name="connsiteX12" fmla="*/ 3009900 w 4686300"/>
                <a:gd name="connsiteY12" fmla="*/ 1709738 h 1847850"/>
                <a:gd name="connsiteX13" fmla="*/ 2667000 w 4686300"/>
                <a:gd name="connsiteY13" fmla="*/ 1714500 h 1847850"/>
                <a:gd name="connsiteX14" fmla="*/ 2662237 w 4686300"/>
                <a:gd name="connsiteY14" fmla="*/ 1700213 h 1847850"/>
                <a:gd name="connsiteX15" fmla="*/ 2519362 w 4686300"/>
                <a:gd name="connsiteY15" fmla="*/ 1704975 h 1847850"/>
                <a:gd name="connsiteX16" fmla="*/ 2519362 w 4686300"/>
                <a:gd name="connsiteY16" fmla="*/ 1704975 h 1847850"/>
                <a:gd name="connsiteX17" fmla="*/ 2519362 w 4686300"/>
                <a:gd name="connsiteY17" fmla="*/ 1685925 h 1847850"/>
                <a:gd name="connsiteX18" fmla="*/ 2247900 w 4686300"/>
                <a:gd name="connsiteY18" fmla="*/ 1685925 h 1847850"/>
                <a:gd name="connsiteX19" fmla="*/ 2247900 w 4686300"/>
                <a:gd name="connsiteY19" fmla="*/ 1662113 h 1847850"/>
                <a:gd name="connsiteX20" fmla="*/ 2171700 w 4686300"/>
                <a:gd name="connsiteY20" fmla="*/ 1671638 h 1847850"/>
                <a:gd name="connsiteX21" fmla="*/ 2171700 w 4686300"/>
                <a:gd name="connsiteY21" fmla="*/ 1657350 h 1847850"/>
                <a:gd name="connsiteX22" fmla="*/ 2085975 w 4686300"/>
                <a:gd name="connsiteY22" fmla="*/ 1652588 h 1847850"/>
                <a:gd name="connsiteX23" fmla="*/ 2090737 w 4686300"/>
                <a:gd name="connsiteY23" fmla="*/ 1638300 h 1847850"/>
                <a:gd name="connsiteX24" fmla="*/ 1938337 w 4686300"/>
                <a:gd name="connsiteY24" fmla="*/ 1643063 h 1847850"/>
                <a:gd name="connsiteX25" fmla="*/ 1943100 w 4686300"/>
                <a:gd name="connsiteY25" fmla="*/ 1628775 h 1847850"/>
                <a:gd name="connsiteX26" fmla="*/ 1881187 w 4686300"/>
                <a:gd name="connsiteY26" fmla="*/ 1628775 h 1847850"/>
                <a:gd name="connsiteX27" fmla="*/ 1881187 w 4686300"/>
                <a:gd name="connsiteY27" fmla="*/ 1628775 h 1847850"/>
                <a:gd name="connsiteX28" fmla="*/ 1881187 w 4686300"/>
                <a:gd name="connsiteY28" fmla="*/ 1590675 h 1847850"/>
                <a:gd name="connsiteX29" fmla="*/ 1819275 w 4686300"/>
                <a:gd name="connsiteY29" fmla="*/ 1590675 h 1847850"/>
                <a:gd name="connsiteX30" fmla="*/ 1819275 w 4686300"/>
                <a:gd name="connsiteY30" fmla="*/ 1590675 h 1847850"/>
                <a:gd name="connsiteX31" fmla="*/ 1800225 w 4686300"/>
                <a:gd name="connsiteY31" fmla="*/ 1566863 h 1847850"/>
                <a:gd name="connsiteX32" fmla="*/ 1714500 w 4686300"/>
                <a:gd name="connsiteY32" fmla="*/ 1562100 h 1847850"/>
                <a:gd name="connsiteX33" fmla="*/ 1714500 w 4686300"/>
                <a:gd name="connsiteY33" fmla="*/ 1538288 h 1847850"/>
                <a:gd name="connsiteX34" fmla="*/ 1628775 w 4686300"/>
                <a:gd name="connsiteY34" fmla="*/ 1543050 h 1847850"/>
                <a:gd name="connsiteX35" fmla="*/ 1628775 w 4686300"/>
                <a:gd name="connsiteY35" fmla="*/ 1533525 h 1847850"/>
                <a:gd name="connsiteX36" fmla="*/ 1585912 w 4686300"/>
                <a:gd name="connsiteY36" fmla="*/ 1538288 h 1847850"/>
                <a:gd name="connsiteX37" fmla="*/ 1585912 w 4686300"/>
                <a:gd name="connsiteY37" fmla="*/ 1538288 h 1847850"/>
                <a:gd name="connsiteX38" fmla="*/ 1528762 w 4686300"/>
                <a:gd name="connsiteY38" fmla="*/ 1514475 h 1847850"/>
                <a:gd name="connsiteX39" fmla="*/ 1533525 w 4686300"/>
                <a:gd name="connsiteY39" fmla="*/ 1490663 h 1847850"/>
                <a:gd name="connsiteX40" fmla="*/ 1428750 w 4686300"/>
                <a:gd name="connsiteY40" fmla="*/ 1490663 h 1847850"/>
                <a:gd name="connsiteX41" fmla="*/ 1428750 w 4686300"/>
                <a:gd name="connsiteY41" fmla="*/ 1476375 h 1847850"/>
                <a:gd name="connsiteX42" fmla="*/ 1357312 w 4686300"/>
                <a:gd name="connsiteY42" fmla="*/ 1466850 h 1847850"/>
                <a:gd name="connsiteX43" fmla="*/ 1362075 w 4686300"/>
                <a:gd name="connsiteY43" fmla="*/ 1438275 h 1847850"/>
                <a:gd name="connsiteX44" fmla="*/ 1252537 w 4686300"/>
                <a:gd name="connsiteY44" fmla="*/ 1447800 h 1847850"/>
                <a:gd name="connsiteX45" fmla="*/ 1247775 w 4686300"/>
                <a:gd name="connsiteY45" fmla="*/ 1414463 h 1847850"/>
                <a:gd name="connsiteX46" fmla="*/ 1200150 w 4686300"/>
                <a:gd name="connsiteY46" fmla="*/ 1414463 h 1847850"/>
                <a:gd name="connsiteX47" fmla="*/ 1195387 w 4686300"/>
                <a:gd name="connsiteY47" fmla="*/ 1390650 h 1847850"/>
                <a:gd name="connsiteX48" fmla="*/ 1162050 w 4686300"/>
                <a:gd name="connsiteY48" fmla="*/ 1390650 h 1847850"/>
                <a:gd name="connsiteX49" fmla="*/ 1157287 w 4686300"/>
                <a:gd name="connsiteY49" fmla="*/ 1347788 h 1847850"/>
                <a:gd name="connsiteX50" fmla="*/ 1076325 w 4686300"/>
                <a:gd name="connsiteY50" fmla="*/ 1338263 h 1847850"/>
                <a:gd name="connsiteX51" fmla="*/ 1076325 w 4686300"/>
                <a:gd name="connsiteY51" fmla="*/ 1304925 h 1847850"/>
                <a:gd name="connsiteX52" fmla="*/ 1004887 w 4686300"/>
                <a:gd name="connsiteY52" fmla="*/ 1309688 h 1847850"/>
                <a:gd name="connsiteX53" fmla="*/ 1004887 w 4686300"/>
                <a:gd name="connsiteY53" fmla="*/ 1285875 h 1847850"/>
                <a:gd name="connsiteX54" fmla="*/ 904875 w 4686300"/>
                <a:gd name="connsiteY54" fmla="*/ 1295400 h 1847850"/>
                <a:gd name="connsiteX55" fmla="*/ 909637 w 4686300"/>
                <a:gd name="connsiteY55" fmla="*/ 1262063 h 1847850"/>
                <a:gd name="connsiteX56" fmla="*/ 909637 w 4686300"/>
                <a:gd name="connsiteY56" fmla="*/ 1262063 h 1847850"/>
                <a:gd name="connsiteX57" fmla="*/ 885825 w 4686300"/>
                <a:gd name="connsiteY57" fmla="*/ 1228725 h 1847850"/>
                <a:gd name="connsiteX58" fmla="*/ 814387 w 4686300"/>
                <a:gd name="connsiteY58" fmla="*/ 1238250 h 1847850"/>
                <a:gd name="connsiteX59" fmla="*/ 809625 w 4686300"/>
                <a:gd name="connsiteY59" fmla="*/ 1195388 h 1847850"/>
                <a:gd name="connsiteX60" fmla="*/ 804862 w 4686300"/>
                <a:gd name="connsiteY60" fmla="*/ 1171575 h 1847850"/>
                <a:gd name="connsiteX61" fmla="*/ 766762 w 4686300"/>
                <a:gd name="connsiteY61" fmla="*/ 1171575 h 1847850"/>
                <a:gd name="connsiteX62" fmla="*/ 766762 w 4686300"/>
                <a:gd name="connsiteY62" fmla="*/ 1147763 h 1847850"/>
                <a:gd name="connsiteX63" fmla="*/ 723900 w 4686300"/>
                <a:gd name="connsiteY63" fmla="*/ 1147763 h 1847850"/>
                <a:gd name="connsiteX64" fmla="*/ 719137 w 4686300"/>
                <a:gd name="connsiteY64" fmla="*/ 1100138 h 1847850"/>
                <a:gd name="connsiteX65" fmla="*/ 685800 w 4686300"/>
                <a:gd name="connsiteY65" fmla="*/ 1104900 h 1847850"/>
                <a:gd name="connsiteX66" fmla="*/ 695325 w 4686300"/>
                <a:gd name="connsiteY66" fmla="*/ 1047750 h 1847850"/>
                <a:gd name="connsiteX67" fmla="*/ 633412 w 4686300"/>
                <a:gd name="connsiteY67" fmla="*/ 1047750 h 1847850"/>
                <a:gd name="connsiteX68" fmla="*/ 633412 w 4686300"/>
                <a:gd name="connsiteY68" fmla="*/ 985838 h 1847850"/>
                <a:gd name="connsiteX69" fmla="*/ 585787 w 4686300"/>
                <a:gd name="connsiteY69" fmla="*/ 985838 h 1847850"/>
                <a:gd name="connsiteX70" fmla="*/ 585787 w 4686300"/>
                <a:gd name="connsiteY70" fmla="*/ 985838 h 1847850"/>
                <a:gd name="connsiteX71" fmla="*/ 547687 w 4686300"/>
                <a:gd name="connsiteY71" fmla="*/ 962025 h 1847850"/>
                <a:gd name="connsiteX72" fmla="*/ 566737 w 4686300"/>
                <a:gd name="connsiteY72" fmla="*/ 890588 h 1847850"/>
                <a:gd name="connsiteX73" fmla="*/ 523875 w 4686300"/>
                <a:gd name="connsiteY73" fmla="*/ 890588 h 1847850"/>
                <a:gd name="connsiteX74" fmla="*/ 523875 w 4686300"/>
                <a:gd name="connsiteY74" fmla="*/ 890588 h 1847850"/>
                <a:gd name="connsiteX75" fmla="*/ 476250 w 4686300"/>
                <a:gd name="connsiteY75" fmla="*/ 857250 h 1847850"/>
                <a:gd name="connsiteX76" fmla="*/ 481012 w 4686300"/>
                <a:gd name="connsiteY76" fmla="*/ 823913 h 1847850"/>
                <a:gd name="connsiteX77" fmla="*/ 442912 w 4686300"/>
                <a:gd name="connsiteY77" fmla="*/ 828675 h 1847850"/>
                <a:gd name="connsiteX78" fmla="*/ 447675 w 4686300"/>
                <a:gd name="connsiteY78" fmla="*/ 781050 h 1847850"/>
                <a:gd name="connsiteX79" fmla="*/ 404812 w 4686300"/>
                <a:gd name="connsiteY79" fmla="*/ 781050 h 1847850"/>
                <a:gd name="connsiteX80" fmla="*/ 419100 w 4686300"/>
                <a:gd name="connsiteY80" fmla="*/ 738188 h 1847850"/>
                <a:gd name="connsiteX81" fmla="*/ 419100 w 4686300"/>
                <a:gd name="connsiteY81" fmla="*/ 738188 h 1847850"/>
                <a:gd name="connsiteX82" fmla="*/ 371475 w 4686300"/>
                <a:gd name="connsiteY82" fmla="*/ 728663 h 1847850"/>
                <a:gd name="connsiteX83" fmla="*/ 371475 w 4686300"/>
                <a:gd name="connsiteY83" fmla="*/ 638175 h 1847850"/>
                <a:gd name="connsiteX84" fmla="*/ 285750 w 4686300"/>
                <a:gd name="connsiteY84" fmla="*/ 623888 h 1847850"/>
                <a:gd name="connsiteX85" fmla="*/ 295275 w 4686300"/>
                <a:gd name="connsiteY85" fmla="*/ 514350 h 1847850"/>
                <a:gd name="connsiteX86" fmla="*/ 228600 w 4686300"/>
                <a:gd name="connsiteY86" fmla="*/ 509588 h 1847850"/>
                <a:gd name="connsiteX87" fmla="*/ 223837 w 4686300"/>
                <a:gd name="connsiteY87" fmla="*/ 452438 h 1847850"/>
                <a:gd name="connsiteX88" fmla="*/ 223837 w 4686300"/>
                <a:gd name="connsiteY88" fmla="*/ 452438 h 1847850"/>
                <a:gd name="connsiteX89" fmla="*/ 190500 w 4686300"/>
                <a:gd name="connsiteY89" fmla="*/ 457200 h 1847850"/>
                <a:gd name="connsiteX90" fmla="*/ 195262 w 4686300"/>
                <a:gd name="connsiteY90" fmla="*/ 319088 h 1847850"/>
                <a:gd name="connsiteX91" fmla="*/ 147637 w 4686300"/>
                <a:gd name="connsiteY91" fmla="*/ 309563 h 1847850"/>
                <a:gd name="connsiteX92" fmla="*/ 147637 w 4686300"/>
                <a:gd name="connsiteY92" fmla="*/ 252413 h 1847850"/>
                <a:gd name="connsiteX93" fmla="*/ 147637 w 4686300"/>
                <a:gd name="connsiteY93" fmla="*/ 252413 h 1847850"/>
                <a:gd name="connsiteX94" fmla="*/ 114300 w 4686300"/>
                <a:gd name="connsiteY94" fmla="*/ 242888 h 1847850"/>
                <a:gd name="connsiteX95" fmla="*/ 114300 w 4686300"/>
                <a:gd name="connsiteY95" fmla="*/ 123825 h 1847850"/>
                <a:gd name="connsiteX96" fmla="*/ 47625 w 4686300"/>
                <a:gd name="connsiteY96" fmla="*/ 123825 h 1847850"/>
                <a:gd name="connsiteX97" fmla="*/ 42862 w 4686300"/>
                <a:gd name="connsiteY97" fmla="*/ 52388 h 1847850"/>
                <a:gd name="connsiteX98" fmla="*/ 0 w 4686300"/>
                <a:gd name="connsiteY98" fmla="*/ 52388 h 1847850"/>
                <a:gd name="connsiteX99" fmla="*/ 0 w 4686300"/>
                <a:gd name="connsiteY99" fmla="*/ 0 h 1847850"/>
                <a:gd name="connsiteX100" fmla="*/ 0 w 4686300"/>
                <a:gd name="connsiteY100" fmla="*/ 0 h 1847850"/>
                <a:gd name="connsiteX101" fmla="*/ 0 w 4686300"/>
                <a:gd name="connsiteY101" fmla="*/ 0 h 1847850"/>
                <a:gd name="connsiteX0" fmla="*/ 4686300 w 4686300"/>
                <a:gd name="connsiteY0" fmla="*/ 1843088 h 1847850"/>
                <a:gd name="connsiteX1" fmla="*/ 4329112 w 4686300"/>
                <a:gd name="connsiteY1" fmla="*/ 1847850 h 1847850"/>
                <a:gd name="connsiteX2" fmla="*/ 4314825 w 4686300"/>
                <a:gd name="connsiteY2" fmla="*/ 1785938 h 1847850"/>
                <a:gd name="connsiteX3" fmla="*/ 3705225 w 4686300"/>
                <a:gd name="connsiteY3" fmla="*/ 1790700 h 1847850"/>
                <a:gd name="connsiteX4" fmla="*/ 3705225 w 4686300"/>
                <a:gd name="connsiteY4" fmla="*/ 1766888 h 1847850"/>
                <a:gd name="connsiteX5" fmla="*/ 3486150 w 4686300"/>
                <a:gd name="connsiteY5" fmla="*/ 1776413 h 1847850"/>
                <a:gd name="connsiteX6" fmla="*/ 3481387 w 4686300"/>
                <a:gd name="connsiteY6" fmla="*/ 1747838 h 1847850"/>
                <a:gd name="connsiteX7" fmla="*/ 3352800 w 4686300"/>
                <a:gd name="connsiteY7" fmla="*/ 1757363 h 1847850"/>
                <a:gd name="connsiteX8" fmla="*/ 3324225 w 4686300"/>
                <a:gd name="connsiteY8" fmla="*/ 1738313 h 1847850"/>
                <a:gd name="connsiteX9" fmla="*/ 3167062 w 4686300"/>
                <a:gd name="connsiteY9" fmla="*/ 1743075 h 1847850"/>
                <a:gd name="connsiteX10" fmla="*/ 3167062 w 4686300"/>
                <a:gd name="connsiteY10" fmla="*/ 1724025 h 1847850"/>
                <a:gd name="connsiteX11" fmla="*/ 3009900 w 4686300"/>
                <a:gd name="connsiteY11" fmla="*/ 1728788 h 1847850"/>
                <a:gd name="connsiteX12" fmla="*/ 3009900 w 4686300"/>
                <a:gd name="connsiteY12" fmla="*/ 1709738 h 1847850"/>
                <a:gd name="connsiteX13" fmla="*/ 2667000 w 4686300"/>
                <a:gd name="connsiteY13" fmla="*/ 1714500 h 1847850"/>
                <a:gd name="connsiteX14" fmla="*/ 2662237 w 4686300"/>
                <a:gd name="connsiteY14" fmla="*/ 1700213 h 1847850"/>
                <a:gd name="connsiteX15" fmla="*/ 2519362 w 4686300"/>
                <a:gd name="connsiteY15" fmla="*/ 1704975 h 1847850"/>
                <a:gd name="connsiteX16" fmla="*/ 2519362 w 4686300"/>
                <a:gd name="connsiteY16" fmla="*/ 1704975 h 1847850"/>
                <a:gd name="connsiteX17" fmla="*/ 2519362 w 4686300"/>
                <a:gd name="connsiteY17" fmla="*/ 1685925 h 1847850"/>
                <a:gd name="connsiteX18" fmla="*/ 2247900 w 4686300"/>
                <a:gd name="connsiteY18" fmla="*/ 1685925 h 1847850"/>
                <a:gd name="connsiteX19" fmla="*/ 2247900 w 4686300"/>
                <a:gd name="connsiteY19" fmla="*/ 1662113 h 1847850"/>
                <a:gd name="connsiteX20" fmla="*/ 2171700 w 4686300"/>
                <a:gd name="connsiteY20" fmla="*/ 1671638 h 1847850"/>
                <a:gd name="connsiteX21" fmla="*/ 2171700 w 4686300"/>
                <a:gd name="connsiteY21" fmla="*/ 1657350 h 1847850"/>
                <a:gd name="connsiteX22" fmla="*/ 2085975 w 4686300"/>
                <a:gd name="connsiteY22" fmla="*/ 1652588 h 1847850"/>
                <a:gd name="connsiteX23" fmla="*/ 2090737 w 4686300"/>
                <a:gd name="connsiteY23" fmla="*/ 1638300 h 1847850"/>
                <a:gd name="connsiteX24" fmla="*/ 1938337 w 4686300"/>
                <a:gd name="connsiteY24" fmla="*/ 1643063 h 1847850"/>
                <a:gd name="connsiteX25" fmla="*/ 1943100 w 4686300"/>
                <a:gd name="connsiteY25" fmla="*/ 1628775 h 1847850"/>
                <a:gd name="connsiteX26" fmla="*/ 1881187 w 4686300"/>
                <a:gd name="connsiteY26" fmla="*/ 1628775 h 1847850"/>
                <a:gd name="connsiteX27" fmla="*/ 1881187 w 4686300"/>
                <a:gd name="connsiteY27" fmla="*/ 1628775 h 1847850"/>
                <a:gd name="connsiteX28" fmla="*/ 1881187 w 4686300"/>
                <a:gd name="connsiteY28" fmla="*/ 1590675 h 1847850"/>
                <a:gd name="connsiteX29" fmla="*/ 1819275 w 4686300"/>
                <a:gd name="connsiteY29" fmla="*/ 1590675 h 1847850"/>
                <a:gd name="connsiteX30" fmla="*/ 1819275 w 4686300"/>
                <a:gd name="connsiteY30" fmla="*/ 1590675 h 1847850"/>
                <a:gd name="connsiteX31" fmla="*/ 1800225 w 4686300"/>
                <a:gd name="connsiteY31" fmla="*/ 1566863 h 1847850"/>
                <a:gd name="connsiteX32" fmla="*/ 1714500 w 4686300"/>
                <a:gd name="connsiteY32" fmla="*/ 1562100 h 1847850"/>
                <a:gd name="connsiteX33" fmla="*/ 1714500 w 4686300"/>
                <a:gd name="connsiteY33" fmla="*/ 1538288 h 1847850"/>
                <a:gd name="connsiteX34" fmla="*/ 1628775 w 4686300"/>
                <a:gd name="connsiteY34" fmla="*/ 1543050 h 1847850"/>
                <a:gd name="connsiteX35" fmla="*/ 1628775 w 4686300"/>
                <a:gd name="connsiteY35" fmla="*/ 1533525 h 1847850"/>
                <a:gd name="connsiteX36" fmla="*/ 1585912 w 4686300"/>
                <a:gd name="connsiteY36" fmla="*/ 1538288 h 1847850"/>
                <a:gd name="connsiteX37" fmla="*/ 1585912 w 4686300"/>
                <a:gd name="connsiteY37" fmla="*/ 1538288 h 1847850"/>
                <a:gd name="connsiteX38" fmla="*/ 1528762 w 4686300"/>
                <a:gd name="connsiteY38" fmla="*/ 1514475 h 1847850"/>
                <a:gd name="connsiteX39" fmla="*/ 1533525 w 4686300"/>
                <a:gd name="connsiteY39" fmla="*/ 1490663 h 1847850"/>
                <a:gd name="connsiteX40" fmla="*/ 1428750 w 4686300"/>
                <a:gd name="connsiteY40" fmla="*/ 1490663 h 1847850"/>
                <a:gd name="connsiteX41" fmla="*/ 1428750 w 4686300"/>
                <a:gd name="connsiteY41" fmla="*/ 1476375 h 1847850"/>
                <a:gd name="connsiteX42" fmla="*/ 1357312 w 4686300"/>
                <a:gd name="connsiteY42" fmla="*/ 1466850 h 1847850"/>
                <a:gd name="connsiteX43" fmla="*/ 1362075 w 4686300"/>
                <a:gd name="connsiteY43" fmla="*/ 1438275 h 1847850"/>
                <a:gd name="connsiteX44" fmla="*/ 1252537 w 4686300"/>
                <a:gd name="connsiteY44" fmla="*/ 1447800 h 1847850"/>
                <a:gd name="connsiteX45" fmla="*/ 1247775 w 4686300"/>
                <a:gd name="connsiteY45" fmla="*/ 1414463 h 1847850"/>
                <a:gd name="connsiteX46" fmla="*/ 1200150 w 4686300"/>
                <a:gd name="connsiteY46" fmla="*/ 1414463 h 1847850"/>
                <a:gd name="connsiteX47" fmla="*/ 1195387 w 4686300"/>
                <a:gd name="connsiteY47" fmla="*/ 1390650 h 1847850"/>
                <a:gd name="connsiteX48" fmla="*/ 1162050 w 4686300"/>
                <a:gd name="connsiteY48" fmla="*/ 1390650 h 1847850"/>
                <a:gd name="connsiteX49" fmla="*/ 1157287 w 4686300"/>
                <a:gd name="connsiteY49" fmla="*/ 1347788 h 1847850"/>
                <a:gd name="connsiteX50" fmla="*/ 1076325 w 4686300"/>
                <a:gd name="connsiteY50" fmla="*/ 1338263 h 1847850"/>
                <a:gd name="connsiteX51" fmla="*/ 1076325 w 4686300"/>
                <a:gd name="connsiteY51" fmla="*/ 1304925 h 1847850"/>
                <a:gd name="connsiteX52" fmla="*/ 1004887 w 4686300"/>
                <a:gd name="connsiteY52" fmla="*/ 1309688 h 1847850"/>
                <a:gd name="connsiteX53" fmla="*/ 1004887 w 4686300"/>
                <a:gd name="connsiteY53" fmla="*/ 1285875 h 1847850"/>
                <a:gd name="connsiteX54" fmla="*/ 904875 w 4686300"/>
                <a:gd name="connsiteY54" fmla="*/ 1295400 h 1847850"/>
                <a:gd name="connsiteX55" fmla="*/ 909637 w 4686300"/>
                <a:gd name="connsiteY55" fmla="*/ 1262063 h 1847850"/>
                <a:gd name="connsiteX56" fmla="*/ 909637 w 4686300"/>
                <a:gd name="connsiteY56" fmla="*/ 1262063 h 1847850"/>
                <a:gd name="connsiteX57" fmla="*/ 885825 w 4686300"/>
                <a:gd name="connsiteY57" fmla="*/ 1228725 h 1847850"/>
                <a:gd name="connsiteX58" fmla="*/ 814387 w 4686300"/>
                <a:gd name="connsiteY58" fmla="*/ 1238250 h 1847850"/>
                <a:gd name="connsiteX59" fmla="*/ 809625 w 4686300"/>
                <a:gd name="connsiteY59" fmla="*/ 1195388 h 1847850"/>
                <a:gd name="connsiteX60" fmla="*/ 804862 w 4686300"/>
                <a:gd name="connsiteY60" fmla="*/ 1171575 h 1847850"/>
                <a:gd name="connsiteX61" fmla="*/ 766762 w 4686300"/>
                <a:gd name="connsiteY61" fmla="*/ 1171575 h 1847850"/>
                <a:gd name="connsiteX62" fmla="*/ 766762 w 4686300"/>
                <a:gd name="connsiteY62" fmla="*/ 1147763 h 1847850"/>
                <a:gd name="connsiteX63" fmla="*/ 723900 w 4686300"/>
                <a:gd name="connsiteY63" fmla="*/ 1147763 h 1847850"/>
                <a:gd name="connsiteX64" fmla="*/ 719137 w 4686300"/>
                <a:gd name="connsiteY64" fmla="*/ 1100138 h 1847850"/>
                <a:gd name="connsiteX65" fmla="*/ 685800 w 4686300"/>
                <a:gd name="connsiteY65" fmla="*/ 1104900 h 1847850"/>
                <a:gd name="connsiteX66" fmla="*/ 695325 w 4686300"/>
                <a:gd name="connsiteY66" fmla="*/ 1047750 h 1847850"/>
                <a:gd name="connsiteX67" fmla="*/ 633412 w 4686300"/>
                <a:gd name="connsiteY67" fmla="*/ 1047750 h 1847850"/>
                <a:gd name="connsiteX68" fmla="*/ 633412 w 4686300"/>
                <a:gd name="connsiteY68" fmla="*/ 985838 h 1847850"/>
                <a:gd name="connsiteX69" fmla="*/ 585787 w 4686300"/>
                <a:gd name="connsiteY69" fmla="*/ 985838 h 1847850"/>
                <a:gd name="connsiteX70" fmla="*/ 585787 w 4686300"/>
                <a:gd name="connsiteY70" fmla="*/ 985838 h 1847850"/>
                <a:gd name="connsiteX71" fmla="*/ 547687 w 4686300"/>
                <a:gd name="connsiteY71" fmla="*/ 962025 h 1847850"/>
                <a:gd name="connsiteX72" fmla="*/ 566737 w 4686300"/>
                <a:gd name="connsiteY72" fmla="*/ 890588 h 1847850"/>
                <a:gd name="connsiteX73" fmla="*/ 523875 w 4686300"/>
                <a:gd name="connsiteY73" fmla="*/ 890588 h 1847850"/>
                <a:gd name="connsiteX74" fmla="*/ 523875 w 4686300"/>
                <a:gd name="connsiteY74" fmla="*/ 890588 h 1847850"/>
                <a:gd name="connsiteX75" fmla="*/ 476250 w 4686300"/>
                <a:gd name="connsiteY75" fmla="*/ 857250 h 1847850"/>
                <a:gd name="connsiteX76" fmla="*/ 476250 w 4686300"/>
                <a:gd name="connsiteY76" fmla="*/ 828675 h 1847850"/>
                <a:gd name="connsiteX77" fmla="*/ 442912 w 4686300"/>
                <a:gd name="connsiteY77" fmla="*/ 828675 h 1847850"/>
                <a:gd name="connsiteX78" fmla="*/ 447675 w 4686300"/>
                <a:gd name="connsiteY78" fmla="*/ 781050 h 1847850"/>
                <a:gd name="connsiteX79" fmla="*/ 404812 w 4686300"/>
                <a:gd name="connsiteY79" fmla="*/ 781050 h 1847850"/>
                <a:gd name="connsiteX80" fmla="*/ 419100 w 4686300"/>
                <a:gd name="connsiteY80" fmla="*/ 738188 h 1847850"/>
                <a:gd name="connsiteX81" fmla="*/ 419100 w 4686300"/>
                <a:gd name="connsiteY81" fmla="*/ 738188 h 1847850"/>
                <a:gd name="connsiteX82" fmla="*/ 371475 w 4686300"/>
                <a:gd name="connsiteY82" fmla="*/ 728663 h 1847850"/>
                <a:gd name="connsiteX83" fmla="*/ 371475 w 4686300"/>
                <a:gd name="connsiteY83" fmla="*/ 638175 h 1847850"/>
                <a:gd name="connsiteX84" fmla="*/ 285750 w 4686300"/>
                <a:gd name="connsiteY84" fmla="*/ 623888 h 1847850"/>
                <a:gd name="connsiteX85" fmla="*/ 295275 w 4686300"/>
                <a:gd name="connsiteY85" fmla="*/ 514350 h 1847850"/>
                <a:gd name="connsiteX86" fmla="*/ 228600 w 4686300"/>
                <a:gd name="connsiteY86" fmla="*/ 509588 h 1847850"/>
                <a:gd name="connsiteX87" fmla="*/ 223837 w 4686300"/>
                <a:gd name="connsiteY87" fmla="*/ 452438 h 1847850"/>
                <a:gd name="connsiteX88" fmla="*/ 223837 w 4686300"/>
                <a:gd name="connsiteY88" fmla="*/ 452438 h 1847850"/>
                <a:gd name="connsiteX89" fmla="*/ 190500 w 4686300"/>
                <a:gd name="connsiteY89" fmla="*/ 457200 h 1847850"/>
                <a:gd name="connsiteX90" fmla="*/ 195262 w 4686300"/>
                <a:gd name="connsiteY90" fmla="*/ 319088 h 1847850"/>
                <a:gd name="connsiteX91" fmla="*/ 147637 w 4686300"/>
                <a:gd name="connsiteY91" fmla="*/ 309563 h 1847850"/>
                <a:gd name="connsiteX92" fmla="*/ 147637 w 4686300"/>
                <a:gd name="connsiteY92" fmla="*/ 252413 h 1847850"/>
                <a:gd name="connsiteX93" fmla="*/ 147637 w 4686300"/>
                <a:gd name="connsiteY93" fmla="*/ 252413 h 1847850"/>
                <a:gd name="connsiteX94" fmla="*/ 114300 w 4686300"/>
                <a:gd name="connsiteY94" fmla="*/ 242888 h 1847850"/>
                <a:gd name="connsiteX95" fmla="*/ 114300 w 4686300"/>
                <a:gd name="connsiteY95" fmla="*/ 123825 h 1847850"/>
                <a:gd name="connsiteX96" fmla="*/ 47625 w 4686300"/>
                <a:gd name="connsiteY96" fmla="*/ 123825 h 1847850"/>
                <a:gd name="connsiteX97" fmla="*/ 42862 w 4686300"/>
                <a:gd name="connsiteY97" fmla="*/ 52388 h 1847850"/>
                <a:gd name="connsiteX98" fmla="*/ 0 w 4686300"/>
                <a:gd name="connsiteY98" fmla="*/ 52388 h 1847850"/>
                <a:gd name="connsiteX99" fmla="*/ 0 w 4686300"/>
                <a:gd name="connsiteY99" fmla="*/ 0 h 1847850"/>
                <a:gd name="connsiteX100" fmla="*/ 0 w 4686300"/>
                <a:gd name="connsiteY100" fmla="*/ 0 h 1847850"/>
                <a:gd name="connsiteX101" fmla="*/ 0 w 4686300"/>
                <a:gd name="connsiteY101" fmla="*/ 0 h 1847850"/>
                <a:gd name="connsiteX0" fmla="*/ 4686300 w 4686300"/>
                <a:gd name="connsiteY0" fmla="*/ 1843088 h 1847850"/>
                <a:gd name="connsiteX1" fmla="*/ 4329112 w 4686300"/>
                <a:gd name="connsiteY1" fmla="*/ 1847850 h 1847850"/>
                <a:gd name="connsiteX2" fmla="*/ 4314825 w 4686300"/>
                <a:gd name="connsiteY2" fmla="*/ 1785938 h 1847850"/>
                <a:gd name="connsiteX3" fmla="*/ 3705225 w 4686300"/>
                <a:gd name="connsiteY3" fmla="*/ 1790700 h 1847850"/>
                <a:gd name="connsiteX4" fmla="*/ 3705225 w 4686300"/>
                <a:gd name="connsiteY4" fmla="*/ 1766888 h 1847850"/>
                <a:gd name="connsiteX5" fmla="*/ 3486150 w 4686300"/>
                <a:gd name="connsiteY5" fmla="*/ 1776413 h 1847850"/>
                <a:gd name="connsiteX6" fmla="*/ 3481387 w 4686300"/>
                <a:gd name="connsiteY6" fmla="*/ 1747838 h 1847850"/>
                <a:gd name="connsiteX7" fmla="*/ 3352800 w 4686300"/>
                <a:gd name="connsiteY7" fmla="*/ 1757363 h 1847850"/>
                <a:gd name="connsiteX8" fmla="*/ 3324225 w 4686300"/>
                <a:gd name="connsiteY8" fmla="*/ 1738313 h 1847850"/>
                <a:gd name="connsiteX9" fmla="*/ 3167062 w 4686300"/>
                <a:gd name="connsiteY9" fmla="*/ 1743075 h 1847850"/>
                <a:gd name="connsiteX10" fmla="*/ 3167062 w 4686300"/>
                <a:gd name="connsiteY10" fmla="*/ 1724025 h 1847850"/>
                <a:gd name="connsiteX11" fmla="*/ 3009900 w 4686300"/>
                <a:gd name="connsiteY11" fmla="*/ 1728788 h 1847850"/>
                <a:gd name="connsiteX12" fmla="*/ 3009900 w 4686300"/>
                <a:gd name="connsiteY12" fmla="*/ 1709738 h 1847850"/>
                <a:gd name="connsiteX13" fmla="*/ 2667000 w 4686300"/>
                <a:gd name="connsiteY13" fmla="*/ 1714500 h 1847850"/>
                <a:gd name="connsiteX14" fmla="*/ 2662237 w 4686300"/>
                <a:gd name="connsiteY14" fmla="*/ 1700213 h 1847850"/>
                <a:gd name="connsiteX15" fmla="*/ 2519362 w 4686300"/>
                <a:gd name="connsiteY15" fmla="*/ 1704975 h 1847850"/>
                <a:gd name="connsiteX16" fmla="*/ 2519362 w 4686300"/>
                <a:gd name="connsiteY16" fmla="*/ 1704975 h 1847850"/>
                <a:gd name="connsiteX17" fmla="*/ 2519362 w 4686300"/>
                <a:gd name="connsiteY17" fmla="*/ 1685925 h 1847850"/>
                <a:gd name="connsiteX18" fmla="*/ 2247900 w 4686300"/>
                <a:gd name="connsiteY18" fmla="*/ 1685925 h 1847850"/>
                <a:gd name="connsiteX19" fmla="*/ 2247900 w 4686300"/>
                <a:gd name="connsiteY19" fmla="*/ 1662113 h 1847850"/>
                <a:gd name="connsiteX20" fmla="*/ 2171700 w 4686300"/>
                <a:gd name="connsiteY20" fmla="*/ 1671638 h 1847850"/>
                <a:gd name="connsiteX21" fmla="*/ 2171700 w 4686300"/>
                <a:gd name="connsiteY21" fmla="*/ 1657350 h 1847850"/>
                <a:gd name="connsiteX22" fmla="*/ 2085975 w 4686300"/>
                <a:gd name="connsiteY22" fmla="*/ 1652588 h 1847850"/>
                <a:gd name="connsiteX23" fmla="*/ 2090737 w 4686300"/>
                <a:gd name="connsiteY23" fmla="*/ 1638300 h 1847850"/>
                <a:gd name="connsiteX24" fmla="*/ 1938337 w 4686300"/>
                <a:gd name="connsiteY24" fmla="*/ 1643063 h 1847850"/>
                <a:gd name="connsiteX25" fmla="*/ 1943100 w 4686300"/>
                <a:gd name="connsiteY25" fmla="*/ 1628775 h 1847850"/>
                <a:gd name="connsiteX26" fmla="*/ 1881187 w 4686300"/>
                <a:gd name="connsiteY26" fmla="*/ 1628775 h 1847850"/>
                <a:gd name="connsiteX27" fmla="*/ 1881187 w 4686300"/>
                <a:gd name="connsiteY27" fmla="*/ 1628775 h 1847850"/>
                <a:gd name="connsiteX28" fmla="*/ 1881187 w 4686300"/>
                <a:gd name="connsiteY28" fmla="*/ 1590675 h 1847850"/>
                <a:gd name="connsiteX29" fmla="*/ 1819275 w 4686300"/>
                <a:gd name="connsiteY29" fmla="*/ 1590675 h 1847850"/>
                <a:gd name="connsiteX30" fmla="*/ 1819275 w 4686300"/>
                <a:gd name="connsiteY30" fmla="*/ 1590675 h 1847850"/>
                <a:gd name="connsiteX31" fmla="*/ 1800225 w 4686300"/>
                <a:gd name="connsiteY31" fmla="*/ 1566863 h 1847850"/>
                <a:gd name="connsiteX32" fmla="*/ 1714500 w 4686300"/>
                <a:gd name="connsiteY32" fmla="*/ 1562100 h 1847850"/>
                <a:gd name="connsiteX33" fmla="*/ 1714500 w 4686300"/>
                <a:gd name="connsiteY33" fmla="*/ 1538288 h 1847850"/>
                <a:gd name="connsiteX34" fmla="*/ 1628775 w 4686300"/>
                <a:gd name="connsiteY34" fmla="*/ 1543050 h 1847850"/>
                <a:gd name="connsiteX35" fmla="*/ 1628775 w 4686300"/>
                <a:gd name="connsiteY35" fmla="*/ 1533525 h 1847850"/>
                <a:gd name="connsiteX36" fmla="*/ 1585912 w 4686300"/>
                <a:gd name="connsiteY36" fmla="*/ 1538288 h 1847850"/>
                <a:gd name="connsiteX37" fmla="*/ 1585912 w 4686300"/>
                <a:gd name="connsiteY37" fmla="*/ 1538288 h 1847850"/>
                <a:gd name="connsiteX38" fmla="*/ 1528762 w 4686300"/>
                <a:gd name="connsiteY38" fmla="*/ 1514475 h 1847850"/>
                <a:gd name="connsiteX39" fmla="*/ 1533525 w 4686300"/>
                <a:gd name="connsiteY39" fmla="*/ 1490663 h 1847850"/>
                <a:gd name="connsiteX40" fmla="*/ 1428750 w 4686300"/>
                <a:gd name="connsiteY40" fmla="*/ 1490663 h 1847850"/>
                <a:gd name="connsiteX41" fmla="*/ 1428750 w 4686300"/>
                <a:gd name="connsiteY41" fmla="*/ 1476375 h 1847850"/>
                <a:gd name="connsiteX42" fmla="*/ 1357312 w 4686300"/>
                <a:gd name="connsiteY42" fmla="*/ 1466850 h 1847850"/>
                <a:gd name="connsiteX43" fmla="*/ 1362075 w 4686300"/>
                <a:gd name="connsiteY43" fmla="*/ 1438275 h 1847850"/>
                <a:gd name="connsiteX44" fmla="*/ 1252537 w 4686300"/>
                <a:gd name="connsiteY44" fmla="*/ 1447800 h 1847850"/>
                <a:gd name="connsiteX45" fmla="*/ 1247775 w 4686300"/>
                <a:gd name="connsiteY45" fmla="*/ 1414463 h 1847850"/>
                <a:gd name="connsiteX46" fmla="*/ 1200150 w 4686300"/>
                <a:gd name="connsiteY46" fmla="*/ 1414463 h 1847850"/>
                <a:gd name="connsiteX47" fmla="*/ 1195387 w 4686300"/>
                <a:gd name="connsiteY47" fmla="*/ 1390650 h 1847850"/>
                <a:gd name="connsiteX48" fmla="*/ 1162050 w 4686300"/>
                <a:gd name="connsiteY48" fmla="*/ 1390650 h 1847850"/>
                <a:gd name="connsiteX49" fmla="*/ 1157287 w 4686300"/>
                <a:gd name="connsiteY49" fmla="*/ 1347788 h 1847850"/>
                <a:gd name="connsiteX50" fmla="*/ 1076325 w 4686300"/>
                <a:gd name="connsiteY50" fmla="*/ 1338263 h 1847850"/>
                <a:gd name="connsiteX51" fmla="*/ 1076325 w 4686300"/>
                <a:gd name="connsiteY51" fmla="*/ 1304925 h 1847850"/>
                <a:gd name="connsiteX52" fmla="*/ 1004887 w 4686300"/>
                <a:gd name="connsiteY52" fmla="*/ 1309688 h 1847850"/>
                <a:gd name="connsiteX53" fmla="*/ 1004887 w 4686300"/>
                <a:gd name="connsiteY53" fmla="*/ 1285875 h 1847850"/>
                <a:gd name="connsiteX54" fmla="*/ 904875 w 4686300"/>
                <a:gd name="connsiteY54" fmla="*/ 1295400 h 1847850"/>
                <a:gd name="connsiteX55" fmla="*/ 909637 w 4686300"/>
                <a:gd name="connsiteY55" fmla="*/ 1262063 h 1847850"/>
                <a:gd name="connsiteX56" fmla="*/ 909637 w 4686300"/>
                <a:gd name="connsiteY56" fmla="*/ 1262063 h 1847850"/>
                <a:gd name="connsiteX57" fmla="*/ 885825 w 4686300"/>
                <a:gd name="connsiteY57" fmla="*/ 1228725 h 1847850"/>
                <a:gd name="connsiteX58" fmla="*/ 814387 w 4686300"/>
                <a:gd name="connsiteY58" fmla="*/ 1238250 h 1847850"/>
                <a:gd name="connsiteX59" fmla="*/ 809625 w 4686300"/>
                <a:gd name="connsiteY59" fmla="*/ 1195388 h 1847850"/>
                <a:gd name="connsiteX60" fmla="*/ 804862 w 4686300"/>
                <a:gd name="connsiteY60" fmla="*/ 1171575 h 1847850"/>
                <a:gd name="connsiteX61" fmla="*/ 766762 w 4686300"/>
                <a:gd name="connsiteY61" fmla="*/ 1171575 h 1847850"/>
                <a:gd name="connsiteX62" fmla="*/ 766762 w 4686300"/>
                <a:gd name="connsiteY62" fmla="*/ 1147763 h 1847850"/>
                <a:gd name="connsiteX63" fmla="*/ 723900 w 4686300"/>
                <a:gd name="connsiteY63" fmla="*/ 1147763 h 1847850"/>
                <a:gd name="connsiteX64" fmla="*/ 719137 w 4686300"/>
                <a:gd name="connsiteY64" fmla="*/ 1100138 h 1847850"/>
                <a:gd name="connsiteX65" fmla="*/ 685800 w 4686300"/>
                <a:gd name="connsiteY65" fmla="*/ 1104900 h 1847850"/>
                <a:gd name="connsiteX66" fmla="*/ 695325 w 4686300"/>
                <a:gd name="connsiteY66" fmla="*/ 1047750 h 1847850"/>
                <a:gd name="connsiteX67" fmla="*/ 633412 w 4686300"/>
                <a:gd name="connsiteY67" fmla="*/ 1047750 h 1847850"/>
                <a:gd name="connsiteX68" fmla="*/ 633412 w 4686300"/>
                <a:gd name="connsiteY68" fmla="*/ 985838 h 1847850"/>
                <a:gd name="connsiteX69" fmla="*/ 585787 w 4686300"/>
                <a:gd name="connsiteY69" fmla="*/ 985838 h 1847850"/>
                <a:gd name="connsiteX70" fmla="*/ 585787 w 4686300"/>
                <a:gd name="connsiteY70" fmla="*/ 985838 h 1847850"/>
                <a:gd name="connsiteX71" fmla="*/ 547687 w 4686300"/>
                <a:gd name="connsiteY71" fmla="*/ 962025 h 1847850"/>
                <a:gd name="connsiteX72" fmla="*/ 566737 w 4686300"/>
                <a:gd name="connsiteY72" fmla="*/ 890588 h 1847850"/>
                <a:gd name="connsiteX73" fmla="*/ 523875 w 4686300"/>
                <a:gd name="connsiteY73" fmla="*/ 890588 h 1847850"/>
                <a:gd name="connsiteX74" fmla="*/ 523875 w 4686300"/>
                <a:gd name="connsiteY74" fmla="*/ 890588 h 1847850"/>
                <a:gd name="connsiteX75" fmla="*/ 476250 w 4686300"/>
                <a:gd name="connsiteY75" fmla="*/ 857250 h 1847850"/>
                <a:gd name="connsiteX76" fmla="*/ 476250 w 4686300"/>
                <a:gd name="connsiteY76" fmla="*/ 828675 h 1847850"/>
                <a:gd name="connsiteX77" fmla="*/ 442912 w 4686300"/>
                <a:gd name="connsiteY77" fmla="*/ 828675 h 1847850"/>
                <a:gd name="connsiteX78" fmla="*/ 447675 w 4686300"/>
                <a:gd name="connsiteY78" fmla="*/ 781050 h 1847850"/>
                <a:gd name="connsiteX79" fmla="*/ 404812 w 4686300"/>
                <a:gd name="connsiteY79" fmla="*/ 781050 h 1847850"/>
                <a:gd name="connsiteX80" fmla="*/ 419100 w 4686300"/>
                <a:gd name="connsiteY80" fmla="*/ 738188 h 1847850"/>
                <a:gd name="connsiteX81" fmla="*/ 419100 w 4686300"/>
                <a:gd name="connsiteY81" fmla="*/ 738188 h 1847850"/>
                <a:gd name="connsiteX82" fmla="*/ 371475 w 4686300"/>
                <a:gd name="connsiteY82" fmla="*/ 728663 h 1847850"/>
                <a:gd name="connsiteX83" fmla="*/ 371475 w 4686300"/>
                <a:gd name="connsiteY83" fmla="*/ 638175 h 1847850"/>
                <a:gd name="connsiteX84" fmla="*/ 290512 w 4686300"/>
                <a:gd name="connsiteY84" fmla="*/ 638175 h 1847850"/>
                <a:gd name="connsiteX85" fmla="*/ 295275 w 4686300"/>
                <a:gd name="connsiteY85" fmla="*/ 514350 h 1847850"/>
                <a:gd name="connsiteX86" fmla="*/ 228600 w 4686300"/>
                <a:gd name="connsiteY86" fmla="*/ 509588 h 1847850"/>
                <a:gd name="connsiteX87" fmla="*/ 223837 w 4686300"/>
                <a:gd name="connsiteY87" fmla="*/ 452438 h 1847850"/>
                <a:gd name="connsiteX88" fmla="*/ 223837 w 4686300"/>
                <a:gd name="connsiteY88" fmla="*/ 452438 h 1847850"/>
                <a:gd name="connsiteX89" fmla="*/ 190500 w 4686300"/>
                <a:gd name="connsiteY89" fmla="*/ 457200 h 1847850"/>
                <a:gd name="connsiteX90" fmla="*/ 195262 w 4686300"/>
                <a:gd name="connsiteY90" fmla="*/ 319088 h 1847850"/>
                <a:gd name="connsiteX91" fmla="*/ 147637 w 4686300"/>
                <a:gd name="connsiteY91" fmla="*/ 309563 h 1847850"/>
                <a:gd name="connsiteX92" fmla="*/ 147637 w 4686300"/>
                <a:gd name="connsiteY92" fmla="*/ 252413 h 1847850"/>
                <a:gd name="connsiteX93" fmla="*/ 147637 w 4686300"/>
                <a:gd name="connsiteY93" fmla="*/ 252413 h 1847850"/>
                <a:gd name="connsiteX94" fmla="*/ 114300 w 4686300"/>
                <a:gd name="connsiteY94" fmla="*/ 242888 h 1847850"/>
                <a:gd name="connsiteX95" fmla="*/ 114300 w 4686300"/>
                <a:gd name="connsiteY95" fmla="*/ 123825 h 1847850"/>
                <a:gd name="connsiteX96" fmla="*/ 47625 w 4686300"/>
                <a:gd name="connsiteY96" fmla="*/ 123825 h 1847850"/>
                <a:gd name="connsiteX97" fmla="*/ 42862 w 4686300"/>
                <a:gd name="connsiteY97" fmla="*/ 52388 h 1847850"/>
                <a:gd name="connsiteX98" fmla="*/ 0 w 4686300"/>
                <a:gd name="connsiteY98" fmla="*/ 52388 h 1847850"/>
                <a:gd name="connsiteX99" fmla="*/ 0 w 4686300"/>
                <a:gd name="connsiteY99" fmla="*/ 0 h 1847850"/>
                <a:gd name="connsiteX100" fmla="*/ 0 w 4686300"/>
                <a:gd name="connsiteY100" fmla="*/ 0 h 1847850"/>
                <a:gd name="connsiteX101" fmla="*/ 0 w 4686300"/>
                <a:gd name="connsiteY101" fmla="*/ 0 h 1847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</a:cxnLst>
              <a:rect l="l" t="t" r="r" b="b"/>
              <a:pathLst>
                <a:path w="4686300" h="1847850">
                  <a:moveTo>
                    <a:pt x="4686300" y="1843088"/>
                  </a:moveTo>
                  <a:lnTo>
                    <a:pt x="4329112" y="1847850"/>
                  </a:lnTo>
                  <a:lnTo>
                    <a:pt x="4314825" y="1785938"/>
                  </a:lnTo>
                  <a:lnTo>
                    <a:pt x="3705225" y="1790700"/>
                  </a:lnTo>
                  <a:lnTo>
                    <a:pt x="3705225" y="1766888"/>
                  </a:lnTo>
                  <a:lnTo>
                    <a:pt x="3486150" y="1776413"/>
                  </a:lnTo>
                  <a:lnTo>
                    <a:pt x="3481387" y="1747838"/>
                  </a:lnTo>
                  <a:lnTo>
                    <a:pt x="3352800" y="1757363"/>
                  </a:lnTo>
                  <a:lnTo>
                    <a:pt x="3324225" y="1738313"/>
                  </a:lnTo>
                  <a:lnTo>
                    <a:pt x="3167062" y="1743075"/>
                  </a:lnTo>
                  <a:lnTo>
                    <a:pt x="3167062" y="1724025"/>
                  </a:lnTo>
                  <a:lnTo>
                    <a:pt x="3009900" y="1728788"/>
                  </a:lnTo>
                  <a:lnTo>
                    <a:pt x="3009900" y="1709738"/>
                  </a:lnTo>
                  <a:lnTo>
                    <a:pt x="2667000" y="1714500"/>
                  </a:lnTo>
                  <a:lnTo>
                    <a:pt x="2662237" y="1700213"/>
                  </a:lnTo>
                  <a:lnTo>
                    <a:pt x="2519362" y="1704975"/>
                  </a:lnTo>
                  <a:lnTo>
                    <a:pt x="2519362" y="1704975"/>
                  </a:lnTo>
                  <a:lnTo>
                    <a:pt x="2519362" y="1685925"/>
                  </a:lnTo>
                  <a:lnTo>
                    <a:pt x="2247900" y="1685925"/>
                  </a:lnTo>
                  <a:lnTo>
                    <a:pt x="2247900" y="1662113"/>
                  </a:lnTo>
                  <a:lnTo>
                    <a:pt x="2171700" y="1671638"/>
                  </a:lnTo>
                  <a:lnTo>
                    <a:pt x="2171700" y="1657350"/>
                  </a:lnTo>
                  <a:lnTo>
                    <a:pt x="2085975" y="1652588"/>
                  </a:lnTo>
                  <a:lnTo>
                    <a:pt x="2090737" y="1638300"/>
                  </a:lnTo>
                  <a:lnTo>
                    <a:pt x="1938337" y="1643063"/>
                  </a:lnTo>
                  <a:lnTo>
                    <a:pt x="1943100" y="1628775"/>
                  </a:lnTo>
                  <a:lnTo>
                    <a:pt x="1881187" y="1628775"/>
                  </a:lnTo>
                  <a:lnTo>
                    <a:pt x="1881187" y="1628775"/>
                  </a:lnTo>
                  <a:lnTo>
                    <a:pt x="1881187" y="1590675"/>
                  </a:lnTo>
                  <a:lnTo>
                    <a:pt x="1819275" y="1590675"/>
                  </a:lnTo>
                  <a:lnTo>
                    <a:pt x="1819275" y="1590675"/>
                  </a:lnTo>
                  <a:lnTo>
                    <a:pt x="1800225" y="1566863"/>
                  </a:lnTo>
                  <a:lnTo>
                    <a:pt x="1714500" y="1562100"/>
                  </a:lnTo>
                  <a:lnTo>
                    <a:pt x="1714500" y="1538288"/>
                  </a:lnTo>
                  <a:lnTo>
                    <a:pt x="1628775" y="1543050"/>
                  </a:lnTo>
                  <a:lnTo>
                    <a:pt x="1628775" y="1533525"/>
                  </a:lnTo>
                  <a:lnTo>
                    <a:pt x="1585912" y="1538288"/>
                  </a:lnTo>
                  <a:lnTo>
                    <a:pt x="1585912" y="1538288"/>
                  </a:lnTo>
                  <a:lnTo>
                    <a:pt x="1528762" y="1514475"/>
                  </a:lnTo>
                  <a:lnTo>
                    <a:pt x="1533525" y="1490663"/>
                  </a:lnTo>
                  <a:lnTo>
                    <a:pt x="1428750" y="1490663"/>
                  </a:lnTo>
                  <a:lnTo>
                    <a:pt x="1428750" y="1476375"/>
                  </a:lnTo>
                  <a:lnTo>
                    <a:pt x="1357312" y="1466850"/>
                  </a:lnTo>
                  <a:lnTo>
                    <a:pt x="1362075" y="1438275"/>
                  </a:lnTo>
                  <a:lnTo>
                    <a:pt x="1252537" y="1447800"/>
                  </a:lnTo>
                  <a:lnTo>
                    <a:pt x="1247775" y="1414463"/>
                  </a:lnTo>
                  <a:lnTo>
                    <a:pt x="1200150" y="1414463"/>
                  </a:lnTo>
                  <a:lnTo>
                    <a:pt x="1195387" y="1390650"/>
                  </a:lnTo>
                  <a:lnTo>
                    <a:pt x="1162050" y="1390650"/>
                  </a:lnTo>
                  <a:lnTo>
                    <a:pt x="1157287" y="1347788"/>
                  </a:lnTo>
                  <a:lnTo>
                    <a:pt x="1076325" y="1338263"/>
                  </a:lnTo>
                  <a:lnTo>
                    <a:pt x="1076325" y="1304925"/>
                  </a:lnTo>
                  <a:lnTo>
                    <a:pt x="1004887" y="1309688"/>
                  </a:lnTo>
                  <a:lnTo>
                    <a:pt x="1004887" y="1285875"/>
                  </a:lnTo>
                  <a:lnTo>
                    <a:pt x="904875" y="1295400"/>
                  </a:lnTo>
                  <a:lnTo>
                    <a:pt x="909637" y="1262063"/>
                  </a:lnTo>
                  <a:lnTo>
                    <a:pt x="909637" y="1262063"/>
                  </a:lnTo>
                  <a:lnTo>
                    <a:pt x="885825" y="1228725"/>
                  </a:lnTo>
                  <a:lnTo>
                    <a:pt x="814387" y="1238250"/>
                  </a:lnTo>
                  <a:lnTo>
                    <a:pt x="809625" y="1195388"/>
                  </a:lnTo>
                  <a:lnTo>
                    <a:pt x="804862" y="1171575"/>
                  </a:lnTo>
                  <a:lnTo>
                    <a:pt x="766762" y="1171575"/>
                  </a:lnTo>
                  <a:lnTo>
                    <a:pt x="766762" y="1147763"/>
                  </a:lnTo>
                  <a:lnTo>
                    <a:pt x="723900" y="1147763"/>
                  </a:lnTo>
                  <a:lnTo>
                    <a:pt x="719137" y="1100138"/>
                  </a:lnTo>
                  <a:lnTo>
                    <a:pt x="685800" y="1104900"/>
                  </a:lnTo>
                  <a:lnTo>
                    <a:pt x="695325" y="1047750"/>
                  </a:lnTo>
                  <a:lnTo>
                    <a:pt x="633412" y="1047750"/>
                  </a:lnTo>
                  <a:lnTo>
                    <a:pt x="633412" y="985838"/>
                  </a:lnTo>
                  <a:lnTo>
                    <a:pt x="585787" y="985838"/>
                  </a:lnTo>
                  <a:lnTo>
                    <a:pt x="585787" y="985838"/>
                  </a:lnTo>
                  <a:lnTo>
                    <a:pt x="547687" y="962025"/>
                  </a:lnTo>
                  <a:lnTo>
                    <a:pt x="566737" y="890588"/>
                  </a:lnTo>
                  <a:lnTo>
                    <a:pt x="523875" y="890588"/>
                  </a:lnTo>
                  <a:lnTo>
                    <a:pt x="523875" y="890588"/>
                  </a:lnTo>
                  <a:lnTo>
                    <a:pt x="476250" y="857250"/>
                  </a:lnTo>
                  <a:lnTo>
                    <a:pt x="476250" y="828675"/>
                  </a:lnTo>
                  <a:lnTo>
                    <a:pt x="442912" y="828675"/>
                  </a:lnTo>
                  <a:lnTo>
                    <a:pt x="447675" y="781050"/>
                  </a:lnTo>
                  <a:lnTo>
                    <a:pt x="404812" y="781050"/>
                  </a:lnTo>
                  <a:lnTo>
                    <a:pt x="419100" y="738188"/>
                  </a:lnTo>
                  <a:lnTo>
                    <a:pt x="419100" y="738188"/>
                  </a:lnTo>
                  <a:lnTo>
                    <a:pt x="371475" y="728663"/>
                  </a:lnTo>
                  <a:lnTo>
                    <a:pt x="371475" y="638175"/>
                  </a:lnTo>
                  <a:lnTo>
                    <a:pt x="290512" y="638175"/>
                  </a:lnTo>
                  <a:lnTo>
                    <a:pt x="295275" y="514350"/>
                  </a:lnTo>
                  <a:lnTo>
                    <a:pt x="228600" y="509588"/>
                  </a:lnTo>
                  <a:lnTo>
                    <a:pt x="223837" y="452438"/>
                  </a:lnTo>
                  <a:lnTo>
                    <a:pt x="223837" y="452438"/>
                  </a:lnTo>
                  <a:lnTo>
                    <a:pt x="190500" y="457200"/>
                  </a:lnTo>
                  <a:lnTo>
                    <a:pt x="195262" y="319088"/>
                  </a:lnTo>
                  <a:lnTo>
                    <a:pt x="147637" y="309563"/>
                  </a:lnTo>
                  <a:lnTo>
                    <a:pt x="147637" y="252413"/>
                  </a:lnTo>
                  <a:lnTo>
                    <a:pt x="147637" y="252413"/>
                  </a:lnTo>
                  <a:lnTo>
                    <a:pt x="114300" y="242888"/>
                  </a:lnTo>
                  <a:lnTo>
                    <a:pt x="114300" y="123825"/>
                  </a:lnTo>
                  <a:lnTo>
                    <a:pt x="47625" y="123825"/>
                  </a:lnTo>
                  <a:lnTo>
                    <a:pt x="42862" y="52388"/>
                  </a:lnTo>
                  <a:lnTo>
                    <a:pt x="0" y="52388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42B1B0E7-411E-151B-AE1C-ED59E5F1F7A3}"/>
                </a:ext>
              </a:extLst>
            </p:cNvPr>
            <p:cNvSpPr/>
            <p:nvPr/>
          </p:nvSpPr>
          <p:spPr bwMode="auto">
            <a:xfrm>
              <a:off x="6791325" y="2433638"/>
              <a:ext cx="228600" cy="261937"/>
            </a:xfrm>
            <a:custGeom>
              <a:avLst/>
              <a:gdLst>
                <a:gd name="connsiteX0" fmla="*/ 0 w 228600"/>
                <a:gd name="connsiteY0" fmla="*/ 0 h 261937"/>
                <a:gd name="connsiteX1" fmla="*/ 76200 w 228600"/>
                <a:gd name="connsiteY1" fmla="*/ 4762 h 261937"/>
                <a:gd name="connsiteX2" fmla="*/ 66675 w 228600"/>
                <a:gd name="connsiteY2" fmla="*/ 42862 h 261937"/>
                <a:gd name="connsiteX3" fmla="*/ 95250 w 228600"/>
                <a:gd name="connsiteY3" fmla="*/ 52387 h 261937"/>
                <a:gd name="connsiteX4" fmla="*/ 95250 w 228600"/>
                <a:gd name="connsiteY4" fmla="*/ 138112 h 261937"/>
                <a:gd name="connsiteX5" fmla="*/ 157163 w 228600"/>
                <a:gd name="connsiteY5" fmla="*/ 142875 h 261937"/>
                <a:gd name="connsiteX6" fmla="*/ 161925 w 228600"/>
                <a:gd name="connsiteY6" fmla="*/ 209550 h 261937"/>
                <a:gd name="connsiteX7" fmla="*/ 190500 w 228600"/>
                <a:gd name="connsiteY7" fmla="*/ 209550 h 261937"/>
                <a:gd name="connsiteX8" fmla="*/ 185738 w 228600"/>
                <a:gd name="connsiteY8" fmla="*/ 261937 h 261937"/>
                <a:gd name="connsiteX9" fmla="*/ 228600 w 228600"/>
                <a:gd name="connsiteY9" fmla="*/ 261937 h 261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8600" h="261937">
                  <a:moveTo>
                    <a:pt x="0" y="0"/>
                  </a:moveTo>
                  <a:lnTo>
                    <a:pt x="76200" y="4762"/>
                  </a:lnTo>
                  <a:lnTo>
                    <a:pt x="66675" y="42862"/>
                  </a:lnTo>
                  <a:lnTo>
                    <a:pt x="95250" y="52387"/>
                  </a:lnTo>
                  <a:lnTo>
                    <a:pt x="95250" y="138112"/>
                  </a:lnTo>
                  <a:lnTo>
                    <a:pt x="157163" y="142875"/>
                  </a:lnTo>
                  <a:lnTo>
                    <a:pt x="161925" y="209550"/>
                  </a:lnTo>
                  <a:lnTo>
                    <a:pt x="190500" y="209550"/>
                  </a:lnTo>
                  <a:lnTo>
                    <a:pt x="185738" y="261937"/>
                  </a:lnTo>
                  <a:lnTo>
                    <a:pt x="228600" y="261937"/>
                  </a:lnTo>
                </a:path>
              </a:pathLst>
            </a:custGeom>
            <a:noFill/>
            <a:ln w="19050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2ED7F411-80C8-26DD-A620-32F9ABFEDC75}"/>
                </a:ext>
              </a:extLst>
            </p:cNvPr>
            <p:cNvSpPr/>
            <p:nvPr/>
          </p:nvSpPr>
          <p:spPr bwMode="auto">
            <a:xfrm>
              <a:off x="7135813" y="3306763"/>
              <a:ext cx="4584700" cy="1322387"/>
            </a:xfrm>
            <a:custGeom>
              <a:avLst/>
              <a:gdLst>
                <a:gd name="connsiteX0" fmla="*/ 4581525 w 4581525"/>
                <a:gd name="connsiteY0" fmla="*/ 1309687 h 1309687"/>
                <a:gd name="connsiteX1" fmla="*/ 2905125 w 4581525"/>
                <a:gd name="connsiteY1" fmla="*/ 1309687 h 1309687"/>
                <a:gd name="connsiteX2" fmla="*/ 2890837 w 4581525"/>
                <a:gd name="connsiteY2" fmla="*/ 1290637 h 1309687"/>
                <a:gd name="connsiteX3" fmla="*/ 2819400 w 4581525"/>
                <a:gd name="connsiteY3" fmla="*/ 1285875 h 1309687"/>
                <a:gd name="connsiteX4" fmla="*/ 2805112 w 4581525"/>
                <a:gd name="connsiteY4" fmla="*/ 1276350 h 1309687"/>
                <a:gd name="connsiteX5" fmla="*/ 2747962 w 4581525"/>
                <a:gd name="connsiteY5" fmla="*/ 1285875 h 1309687"/>
                <a:gd name="connsiteX6" fmla="*/ 2728912 w 4581525"/>
                <a:gd name="connsiteY6" fmla="*/ 1271587 h 1309687"/>
                <a:gd name="connsiteX7" fmla="*/ 2586037 w 4581525"/>
                <a:gd name="connsiteY7" fmla="*/ 1276350 h 1309687"/>
                <a:gd name="connsiteX8" fmla="*/ 2576512 w 4581525"/>
                <a:gd name="connsiteY8" fmla="*/ 1262062 h 1309687"/>
                <a:gd name="connsiteX9" fmla="*/ 2200275 w 4581525"/>
                <a:gd name="connsiteY9" fmla="*/ 1262062 h 1309687"/>
                <a:gd name="connsiteX10" fmla="*/ 2200275 w 4581525"/>
                <a:gd name="connsiteY10" fmla="*/ 1247775 h 1309687"/>
                <a:gd name="connsiteX11" fmla="*/ 2166937 w 4581525"/>
                <a:gd name="connsiteY11" fmla="*/ 1247775 h 1309687"/>
                <a:gd name="connsiteX12" fmla="*/ 2143125 w 4581525"/>
                <a:gd name="connsiteY12" fmla="*/ 1233487 h 1309687"/>
                <a:gd name="connsiteX13" fmla="*/ 2062162 w 4581525"/>
                <a:gd name="connsiteY13" fmla="*/ 1233487 h 1309687"/>
                <a:gd name="connsiteX14" fmla="*/ 2033587 w 4581525"/>
                <a:gd name="connsiteY14" fmla="*/ 1209675 h 1309687"/>
                <a:gd name="connsiteX15" fmla="*/ 1943100 w 4581525"/>
                <a:gd name="connsiteY15" fmla="*/ 1209675 h 1309687"/>
                <a:gd name="connsiteX16" fmla="*/ 1928812 w 4581525"/>
                <a:gd name="connsiteY16" fmla="*/ 1200150 h 1309687"/>
                <a:gd name="connsiteX17" fmla="*/ 1776412 w 4581525"/>
                <a:gd name="connsiteY17" fmla="*/ 1204912 h 1309687"/>
                <a:gd name="connsiteX18" fmla="*/ 1757362 w 4581525"/>
                <a:gd name="connsiteY18" fmla="*/ 1185862 h 1309687"/>
                <a:gd name="connsiteX19" fmla="*/ 1652587 w 4581525"/>
                <a:gd name="connsiteY19" fmla="*/ 1190625 h 1309687"/>
                <a:gd name="connsiteX20" fmla="*/ 1647825 w 4581525"/>
                <a:gd name="connsiteY20" fmla="*/ 1176337 h 1309687"/>
                <a:gd name="connsiteX21" fmla="*/ 1600200 w 4581525"/>
                <a:gd name="connsiteY21" fmla="*/ 1176337 h 1309687"/>
                <a:gd name="connsiteX22" fmla="*/ 1595437 w 4581525"/>
                <a:gd name="connsiteY22" fmla="*/ 1157287 h 1309687"/>
                <a:gd name="connsiteX23" fmla="*/ 1562100 w 4581525"/>
                <a:gd name="connsiteY23" fmla="*/ 1157287 h 1309687"/>
                <a:gd name="connsiteX24" fmla="*/ 1543050 w 4581525"/>
                <a:gd name="connsiteY24" fmla="*/ 1147762 h 1309687"/>
                <a:gd name="connsiteX25" fmla="*/ 1338262 w 4581525"/>
                <a:gd name="connsiteY25" fmla="*/ 1138237 h 1309687"/>
                <a:gd name="connsiteX26" fmla="*/ 1338262 w 4581525"/>
                <a:gd name="connsiteY26" fmla="*/ 1119187 h 1309687"/>
                <a:gd name="connsiteX27" fmla="*/ 1143000 w 4581525"/>
                <a:gd name="connsiteY27" fmla="*/ 1114425 h 1309687"/>
                <a:gd name="connsiteX28" fmla="*/ 1128712 w 4581525"/>
                <a:gd name="connsiteY28" fmla="*/ 1095375 h 1309687"/>
                <a:gd name="connsiteX29" fmla="*/ 1109662 w 4581525"/>
                <a:gd name="connsiteY29" fmla="*/ 1095375 h 1309687"/>
                <a:gd name="connsiteX30" fmla="*/ 1104900 w 4581525"/>
                <a:gd name="connsiteY30" fmla="*/ 1081087 h 1309687"/>
                <a:gd name="connsiteX31" fmla="*/ 1019175 w 4581525"/>
                <a:gd name="connsiteY31" fmla="*/ 1071562 h 1309687"/>
                <a:gd name="connsiteX32" fmla="*/ 1019175 w 4581525"/>
                <a:gd name="connsiteY32" fmla="*/ 1057275 h 1309687"/>
                <a:gd name="connsiteX33" fmla="*/ 947737 w 4581525"/>
                <a:gd name="connsiteY33" fmla="*/ 1038225 h 1309687"/>
                <a:gd name="connsiteX34" fmla="*/ 942975 w 4581525"/>
                <a:gd name="connsiteY34" fmla="*/ 1014412 h 1309687"/>
                <a:gd name="connsiteX35" fmla="*/ 914400 w 4581525"/>
                <a:gd name="connsiteY35" fmla="*/ 1014412 h 1309687"/>
                <a:gd name="connsiteX36" fmla="*/ 914400 w 4581525"/>
                <a:gd name="connsiteY36" fmla="*/ 995362 h 1309687"/>
                <a:gd name="connsiteX37" fmla="*/ 842962 w 4581525"/>
                <a:gd name="connsiteY37" fmla="*/ 995362 h 1309687"/>
                <a:gd name="connsiteX38" fmla="*/ 842962 w 4581525"/>
                <a:gd name="connsiteY38" fmla="*/ 966787 h 1309687"/>
                <a:gd name="connsiteX39" fmla="*/ 809625 w 4581525"/>
                <a:gd name="connsiteY39" fmla="*/ 966787 h 1309687"/>
                <a:gd name="connsiteX40" fmla="*/ 804862 w 4581525"/>
                <a:gd name="connsiteY40" fmla="*/ 947737 h 1309687"/>
                <a:gd name="connsiteX41" fmla="*/ 762000 w 4581525"/>
                <a:gd name="connsiteY41" fmla="*/ 938212 h 1309687"/>
                <a:gd name="connsiteX42" fmla="*/ 762000 w 4581525"/>
                <a:gd name="connsiteY42" fmla="*/ 914400 h 1309687"/>
                <a:gd name="connsiteX43" fmla="*/ 657225 w 4581525"/>
                <a:gd name="connsiteY43" fmla="*/ 904875 h 1309687"/>
                <a:gd name="connsiteX44" fmla="*/ 657225 w 4581525"/>
                <a:gd name="connsiteY44" fmla="*/ 904875 h 1309687"/>
                <a:gd name="connsiteX45" fmla="*/ 585787 w 4581525"/>
                <a:gd name="connsiteY45" fmla="*/ 885825 h 1309687"/>
                <a:gd name="connsiteX46" fmla="*/ 585787 w 4581525"/>
                <a:gd name="connsiteY46" fmla="*/ 885825 h 1309687"/>
                <a:gd name="connsiteX47" fmla="*/ 500062 w 4581525"/>
                <a:gd name="connsiteY47" fmla="*/ 857250 h 1309687"/>
                <a:gd name="connsiteX48" fmla="*/ 504825 w 4581525"/>
                <a:gd name="connsiteY48" fmla="*/ 795337 h 1309687"/>
                <a:gd name="connsiteX49" fmla="*/ 423862 w 4581525"/>
                <a:gd name="connsiteY49" fmla="*/ 785812 h 1309687"/>
                <a:gd name="connsiteX50" fmla="*/ 423862 w 4581525"/>
                <a:gd name="connsiteY50" fmla="*/ 709612 h 1309687"/>
                <a:gd name="connsiteX51" fmla="*/ 400050 w 4581525"/>
                <a:gd name="connsiteY51" fmla="*/ 709612 h 1309687"/>
                <a:gd name="connsiteX52" fmla="*/ 400050 w 4581525"/>
                <a:gd name="connsiteY52" fmla="*/ 709612 h 1309687"/>
                <a:gd name="connsiteX53" fmla="*/ 342900 w 4581525"/>
                <a:gd name="connsiteY53" fmla="*/ 676275 h 1309687"/>
                <a:gd name="connsiteX54" fmla="*/ 338137 w 4581525"/>
                <a:gd name="connsiteY54" fmla="*/ 581025 h 1309687"/>
                <a:gd name="connsiteX55" fmla="*/ 295275 w 4581525"/>
                <a:gd name="connsiteY55" fmla="*/ 581025 h 1309687"/>
                <a:gd name="connsiteX56" fmla="*/ 290512 w 4581525"/>
                <a:gd name="connsiteY56" fmla="*/ 542925 h 1309687"/>
                <a:gd name="connsiteX57" fmla="*/ 247650 w 4581525"/>
                <a:gd name="connsiteY57" fmla="*/ 542925 h 1309687"/>
                <a:gd name="connsiteX58" fmla="*/ 247650 w 4581525"/>
                <a:gd name="connsiteY58" fmla="*/ 452437 h 1309687"/>
                <a:gd name="connsiteX59" fmla="*/ 214312 w 4581525"/>
                <a:gd name="connsiteY59" fmla="*/ 452437 h 1309687"/>
                <a:gd name="connsiteX60" fmla="*/ 214312 w 4581525"/>
                <a:gd name="connsiteY60" fmla="*/ 452437 h 1309687"/>
                <a:gd name="connsiteX61" fmla="*/ 214312 w 4581525"/>
                <a:gd name="connsiteY61" fmla="*/ 452437 h 1309687"/>
                <a:gd name="connsiteX62" fmla="*/ 176212 w 4581525"/>
                <a:gd name="connsiteY62" fmla="*/ 414337 h 1309687"/>
                <a:gd name="connsiteX63" fmla="*/ 166687 w 4581525"/>
                <a:gd name="connsiteY63" fmla="*/ 290512 h 1309687"/>
                <a:gd name="connsiteX64" fmla="*/ 142875 w 4581525"/>
                <a:gd name="connsiteY64" fmla="*/ 290512 h 1309687"/>
                <a:gd name="connsiteX65" fmla="*/ 142875 w 4581525"/>
                <a:gd name="connsiteY65" fmla="*/ 290512 h 1309687"/>
                <a:gd name="connsiteX66" fmla="*/ 90487 w 4581525"/>
                <a:gd name="connsiteY66" fmla="*/ 247650 h 1309687"/>
                <a:gd name="connsiteX67" fmla="*/ 85725 w 4581525"/>
                <a:gd name="connsiteY67" fmla="*/ 200025 h 1309687"/>
                <a:gd name="connsiteX68" fmla="*/ 71437 w 4581525"/>
                <a:gd name="connsiteY68" fmla="*/ 200025 h 1309687"/>
                <a:gd name="connsiteX69" fmla="*/ 66675 w 4581525"/>
                <a:gd name="connsiteY69" fmla="*/ 52387 h 1309687"/>
                <a:gd name="connsiteX70" fmla="*/ 19050 w 4581525"/>
                <a:gd name="connsiteY70" fmla="*/ 52387 h 1309687"/>
                <a:gd name="connsiteX71" fmla="*/ 14287 w 4581525"/>
                <a:gd name="connsiteY71" fmla="*/ 38100 h 1309687"/>
                <a:gd name="connsiteX72" fmla="*/ 4762 w 4581525"/>
                <a:gd name="connsiteY72" fmla="*/ 38100 h 1309687"/>
                <a:gd name="connsiteX73" fmla="*/ 0 w 4581525"/>
                <a:gd name="connsiteY73" fmla="*/ 0 h 1309687"/>
                <a:gd name="connsiteX0" fmla="*/ 4584700 w 4584700"/>
                <a:gd name="connsiteY0" fmla="*/ 1322387 h 1322387"/>
                <a:gd name="connsiteX1" fmla="*/ 2908300 w 4584700"/>
                <a:gd name="connsiteY1" fmla="*/ 1322387 h 1322387"/>
                <a:gd name="connsiteX2" fmla="*/ 2894012 w 4584700"/>
                <a:gd name="connsiteY2" fmla="*/ 1303337 h 1322387"/>
                <a:gd name="connsiteX3" fmla="*/ 2822575 w 4584700"/>
                <a:gd name="connsiteY3" fmla="*/ 1298575 h 1322387"/>
                <a:gd name="connsiteX4" fmla="*/ 2808287 w 4584700"/>
                <a:gd name="connsiteY4" fmla="*/ 1289050 h 1322387"/>
                <a:gd name="connsiteX5" fmla="*/ 2751137 w 4584700"/>
                <a:gd name="connsiteY5" fmla="*/ 1298575 h 1322387"/>
                <a:gd name="connsiteX6" fmla="*/ 2732087 w 4584700"/>
                <a:gd name="connsiteY6" fmla="*/ 1284287 h 1322387"/>
                <a:gd name="connsiteX7" fmla="*/ 2589212 w 4584700"/>
                <a:gd name="connsiteY7" fmla="*/ 1289050 h 1322387"/>
                <a:gd name="connsiteX8" fmla="*/ 2579687 w 4584700"/>
                <a:gd name="connsiteY8" fmla="*/ 1274762 h 1322387"/>
                <a:gd name="connsiteX9" fmla="*/ 2203450 w 4584700"/>
                <a:gd name="connsiteY9" fmla="*/ 1274762 h 1322387"/>
                <a:gd name="connsiteX10" fmla="*/ 2203450 w 4584700"/>
                <a:gd name="connsiteY10" fmla="*/ 1260475 h 1322387"/>
                <a:gd name="connsiteX11" fmla="*/ 2170112 w 4584700"/>
                <a:gd name="connsiteY11" fmla="*/ 1260475 h 1322387"/>
                <a:gd name="connsiteX12" fmla="*/ 2146300 w 4584700"/>
                <a:gd name="connsiteY12" fmla="*/ 1246187 h 1322387"/>
                <a:gd name="connsiteX13" fmla="*/ 2065337 w 4584700"/>
                <a:gd name="connsiteY13" fmla="*/ 1246187 h 1322387"/>
                <a:gd name="connsiteX14" fmla="*/ 2036762 w 4584700"/>
                <a:gd name="connsiteY14" fmla="*/ 1222375 h 1322387"/>
                <a:gd name="connsiteX15" fmla="*/ 1946275 w 4584700"/>
                <a:gd name="connsiteY15" fmla="*/ 1222375 h 1322387"/>
                <a:gd name="connsiteX16" fmla="*/ 1931987 w 4584700"/>
                <a:gd name="connsiteY16" fmla="*/ 1212850 h 1322387"/>
                <a:gd name="connsiteX17" fmla="*/ 1779587 w 4584700"/>
                <a:gd name="connsiteY17" fmla="*/ 1217612 h 1322387"/>
                <a:gd name="connsiteX18" fmla="*/ 1760537 w 4584700"/>
                <a:gd name="connsiteY18" fmla="*/ 1198562 h 1322387"/>
                <a:gd name="connsiteX19" fmla="*/ 1655762 w 4584700"/>
                <a:gd name="connsiteY19" fmla="*/ 1203325 h 1322387"/>
                <a:gd name="connsiteX20" fmla="*/ 1651000 w 4584700"/>
                <a:gd name="connsiteY20" fmla="*/ 1189037 h 1322387"/>
                <a:gd name="connsiteX21" fmla="*/ 1603375 w 4584700"/>
                <a:gd name="connsiteY21" fmla="*/ 1189037 h 1322387"/>
                <a:gd name="connsiteX22" fmla="*/ 1598612 w 4584700"/>
                <a:gd name="connsiteY22" fmla="*/ 1169987 h 1322387"/>
                <a:gd name="connsiteX23" fmla="*/ 1565275 w 4584700"/>
                <a:gd name="connsiteY23" fmla="*/ 1169987 h 1322387"/>
                <a:gd name="connsiteX24" fmla="*/ 1546225 w 4584700"/>
                <a:gd name="connsiteY24" fmla="*/ 1160462 h 1322387"/>
                <a:gd name="connsiteX25" fmla="*/ 1341437 w 4584700"/>
                <a:gd name="connsiteY25" fmla="*/ 1150937 h 1322387"/>
                <a:gd name="connsiteX26" fmla="*/ 1341437 w 4584700"/>
                <a:gd name="connsiteY26" fmla="*/ 1131887 h 1322387"/>
                <a:gd name="connsiteX27" fmla="*/ 1146175 w 4584700"/>
                <a:gd name="connsiteY27" fmla="*/ 1127125 h 1322387"/>
                <a:gd name="connsiteX28" fmla="*/ 1131887 w 4584700"/>
                <a:gd name="connsiteY28" fmla="*/ 1108075 h 1322387"/>
                <a:gd name="connsiteX29" fmla="*/ 1112837 w 4584700"/>
                <a:gd name="connsiteY29" fmla="*/ 1108075 h 1322387"/>
                <a:gd name="connsiteX30" fmla="*/ 1108075 w 4584700"/>
                <a:gd name="connsiteY30" fmla="*/ 1093787 h 1322387"/>
                <a:gd name="connsiteX31" fmla="*/ 1022350 w 4584700"/>
                <a:gd name="connsiteY31" fmla="*/ 1084262 h 1322387"/>
                <a:gd name="connsiteX32" fmla="*/ 1022350 w 4584700"/>
                <a:gd name="connsiteY32" fmla="*/ 1069975 h 1322387"/>
                <a:gd name="connsiteX33" fmla="*/ 950912 w 4584700"/>
                <a:gd name="connsiteY33" fmla="*/ 1050925 h 1322387"/>
                <a:gd name="connsiteX34" fmla="*/ 946150 w 4584700"/>
                <a:gd name="connsiteY34" fmla="*/ 1027112 h 1322387"/>
                <a:gd name="connsiteX35" fmla="*/ 917575 w 4584700"/>
                <a:gd name="connsiteY35" fmla="*/ 1027112 h 1322387"/>
                <a:gd name="connsiteX36" fmla="*/ 917575 w 4584700"/>
                <a:gd name="connsiteY36" fmla="*/ 1008062 h 1322387"/>
                <a:gd name="connsiteX37" fmla="*/ 846137 w 4584700"/>
                <a:gd name="connsiteY37" fmla="*/ 1008062 h 1322387"/>
                <a:gd name="connsiteX38" fmla="*/ 846137 w 4584700"/>
                <a:gd name="connsiteY38" fmla="*/ 979487 h 1322387"/>
                <a:gd name="connsiteX39" fmla="*/ 812800 w 4584700"/>
                <a:gd name="connsiteY39" fmla="*/ 979487 h 1322387"/>
                <a:gd name="connsiteX40" fmla="*/ 808037 w 4584700"/>
                <a:gd name="connsiteY40" fmla="*/ 960437 h 1322387"/>
                <a:gd name="connsiteX41" fmla="*/ 765175 w 4584700"/>
                <a:gd name="connsiteY41" fmla="*/ 950912 h 1322387"/>
                <a:gd name="connsiteX42" fmla="*/ 765175 w 4584700"/>
                <a:gd name="connsiteY42" fmla="*/ 927100 h 1322387"/>
                <a:gd name="connsiteX43" fmla="*/ 660400 w 4584700"/>
                <a:gd name="connsiteY43" fmla="*/ 917575 h 1322387"/>
                <a:gd name="connsiteX44" fmla="*/ 660400 w 4584700"/>
                <a:gd name="connsiteY44" fmla="*/ 917575 h 1322387"/>
                <a:gd name="connsiteX45" fmla="*/ 588962 w 4584700"/>
                <a:gd name="connsiteY45" fmla="*/ 898525 h 1322387"/>
                <a:gd name="connsiteX46" fmla="*/ 588962 w 4584700"/>
                <a:gd name="connsiteY46" fmla="*/ 898525 h 1322387"/>
                <a:gd name="connsiteX47" fmla="*/ 503237 w 4584700"/>
                <a:gd name="connsiteY47" fmla="*/ 869950 h 1322387"/>
                <a:gd name="connsiteX48" fmla="*/ 508000 w 4584700"/>
                <a:gd name="connsiteY48" fmla="*/ 808037 h 1322387"/>
                <a:gd name="connsiteX49" fmla="*/ 427037 w 4584700"/>
                <a:gd name="connsiteY49" fmla="*/ 798512 h 1322387"/>
                <a:gd name="connsiteX50" fmla="*/ 427037 w 4584700"/>
                <a:gd name="connsiteY50" fmla="*/ 722312 h 1322387"/>
                <a:gd name="connsiteX51" fmla="*/ 403225 w 4584700"/>
                <a:gd name="connsiteY51" fmla="*/ 722312 h 1322387"/>
                <a:gd name="connsiteX52" fmla="*/ 403225 w 4584700"/>
                <a:gd name="connsiteY52" fmla="*/ 722312 h 1322387"/>
                <a:gd name="connsiteX53" fmla="*/ 346075 w 4584700"/>
                <a:gd name="connsiteY53" fmla="*/ 688975 h 1322387"/>
                <a:gd name="connsiteX54" fmla="*/ 341312 w 4584700"/>
                <a:gd name="connsiteY54" fmla="*/ 593725 h 1322387"/>
                <a:gd name="connsiteX55" fmla="*/ 298450 w 4584700"/>
                <a:gd name="connsiteY55" fmla="*/ 593725 h 1322387"/>
                <a:gd name="connsiteX56" fmla="*/ 293687 w 4584700"/>
                <a:gd name="connsiteY56" fmla="*/ 555625 h 1322387"/>
                <a:gd name="connsiteX57" fmla="*/ 250825 w 4584700"/>
                <a:gd name="connsiteY57" fmla="*/ 555625 h 1322387"/>
                <a:gd name="connsiteX58" fmla="*/ 250825 w 4584700"/>
                <a:gd name="connsiteY58" fmla="*/ 465137 h 1322387"/>
                <a:gd name="connsiteX59" fmla="*/ 217487 w 4584700"/>
                <a:gd name="connsiteY59" fmla="*/ 465137 h 1322387"/>
                <a:gd name="connsiteX60" fmla="*/ 217487 w 4584700"/>
                <a:gd name="connsiteY60" fmla="*/ 465137 h 1322387"/>
                <a:gd name="connsiteX61" fmla="*/ 217487 w 4584700"/>
                <a:gd name="connsiteY61" fmla="*/ 465137 h 1322387"/>
                <a:gd name="connsiteX62" fmla="*/ 179387 w 4584700"/>
                <a:gd name="connsiteY62" fmla="*/ 427037 h 1322387"/>
                <a:gd name="connsiteX63" fmla="*/ 169862 w 4584700"/>
                <a:gd name="connsiteY63" fmla="*/ 303212 h 1322387"/>
                <a:gd name="connsiteX64" fmla="*/ 146050 w 4584700"/>
                <a:gd name="connsiteY64" fmla="*/ 303212 h 1322387"/>
                <a:gd name="connsiteX65" fmla="*/ 146050 w 4584700"/>
                <a:gd name="connsiteY65" fmla="*/ 303212 h 1322387"/>
                <a:gd name="connsiteX66" fmla="*/ 93662 w 4584700"/>
                <a:gd name="connsiteY66" fmla="*/ 260350 h 1322387"/>
                <a:gd name="connsiteX67" fmla="*/ 88900 w 4584700"/>
                <a:gd name="connsiteY67" fmla="*/ 212725 h 1322387"/>
                <a:gd name="connsiteX68" fmla="*/ 74612 w 4584700"/>
                <a:gd name="connsiteY68" fmla="*/ 212725 h 1322387"/>
                <a:gd name="connsiteX69" fmla="*/ 69850 w 4584700"/>
                <a:gd name="connsiteY69" fmla="*/ 65087 h 1322387"/>
                <a:gd name="connsiteX70" fmla="*/ 22225 w 4584700"/>
                <a:gd name="connsiteY70" fmla="*/ 65087 h 1322387"/>
                <a:gd name="connsiteX71" fmla="*/ 17462 w 4584700"/>
                <a:gd name="connsiteY71" fmla="*/ 50800 h 1322387"/>
                <a:gd name="connsiteX72" fmla="*/ 7937 w 4584700"/>
                <a:gd name="connsiteY72" fmla="*/ 50800 h 1322387"/>
                <a:gd name="connsiteX73" fmla="*/ 0 w 4584700"/>
                <a:gd name="connsiteY73" fmla="*/ 0 h 1322387"/>
                <a:gd name="connsiteX0" fmla="*/ 4584700 w 4584700"/>
                <a:gd name="connsiteY0" fmla="*/ 1322387 h 1322387"/>
                <a:gd name="connsiteX1" fmla="*/ 2908300 w 4584700"/>
                <a:gd name="connsiteY1" fmla="*/ 1322387 h 1322387"/>
                <a:gd name="connsiteX2" fmla="*/ 2894012 w 4584700"/>
                <a:gd name="connsiteY2" fmla="*/ 1303337 h 1322387"/>
                <a:gd name="connsiteX3" fmla="*/ 2822575 w 4584700"/>
                <a:gd name="connsiteY3" fmla="*/ 1298575 h 1322387"/>
                <a:gd name="connsiteX4" fmla="*/ 2808287 w 4584700"/>
                <a:gd name="connsiteY4" fmla="*/ 1289050 h 1322387"/>
                <a:gd name="connsiteX5" fmla="*/ 2751137 w 4584700"/>
                <a:gd name="connsiteY5" fmla="*/ 1298575 h 1322387"/>
                <a:gd name="connsiteX6" fmla="*/ 2732087 w 4584700"/>
                <a:gd name="connsiteY6" fmla="*/ 1284287 h 1322387"/>
                <a:gd name="connsiteX7" fmla="*/ 2589212 w 4584700"/>
                <a:gd name="connsiteY7" fmla="*/ 1289050 h 1322387"/>
                <a:gd name="connsiteX8" fmla="*/ 2579687 w 4584700"/>
                <a:gd name="connsiteY8" fmla="*/ 1274762 h 1322387"/>
                <a:gd name="connsiteX9" fmla="*/ 2203450 w 4584700"/>
                <a:gd name="connsiteY9" fmla="*/ 1274762 h 1322387"/>
                <a:gd name="connsiteX10" fmla="*/ 2203450 w 4584700"/>
                <a:gd name="connsiteY10" fmla="*/ 1260475 h 1322387"/>
                <a:gd name="connsiteX11" fmla="*/ 2170112 w 4584700"/>
                <a:gd name="connsiteY11" fmla="*/ 1260475 h 1322387"/>
                <a:gd name="connsiteX12" fmla="*/ 2146300 w 4584700"/>
                <a:gd name="connsiteY12" fmla="*/ 1246187 h 1322387"/>
                <a:gd name="connsiteX13" fmla="*/ 2065337 w 4584700"/>
                <a:gd name="connsiteY13" fmla="*/ 1246187 h 1322387"/>
                <a:gd name="connsiteX14" fmla="*/ 2036762 w 4584700"/>
                <a:gd name="connsiteY14" fmla="*/ 1222375 h 1322387"/>
                <a:gd name="connsiteX15" fmla="*/ 1946275 w 4584700"/>
                <a:gd name="connsiteY15" fmla="*/ 1222375 h 1322387"/>
                <a:gd name="connsiteX16" fmla="*/ 1931987 w 4584700"/>
                <a:gd name="connsiteY16" fmla="*/ 1212850 h 1322387"/>
                <a:gd name="connsiteX17" fmla="*/ 1779587 w 4584700"/>
                <a:gd name="connsiteY17" fmla="*/ 1217612 h 1322387"/>
                <a:gd name="connsiteX18" fmla="*/ 1760537 w 4584700"/>
                <a:gd name="connsiteY18" fmla="*/ 1198562 h 1322387"/>
                <a:gd name="connsiteX19" fmla="*/ 1655762 w 4584700"/>
                <a:gd name="connsiteY19" fmla="*/ 1203325 h 1322387"/>
                <a:gd name="connsiteX20" fmla="*/ 1651000 w 4584700"/>
                <a:gd name="connsiteY20" fmla="*/ 1189037 h 1322387"/>
                <a:gd name="connsiteX21" fmla="*/ 1603375 w 4584700"/>
                <a:gd name="connsiteY21" fmla="*/ 1189037 h 1322387"/>
                <a:gd name="connsiteX22" fmla="*/ 1598612 w 4584700"/>
                <a:gd name="connsiteY22" fmla="*/ 1169987 h 1322387"/>
                <a:gd name="connsiteX23" fmla="*/ 1565275 w 4584700"/>
                <a:gd name="connsiteY23" fmla="*/ 1169987 h 1322387"/>
                <a:gd name="connsiteX24" fmla="*/ 1546225 w 4584700"/>
                <a:gd name="connsiteY24" fmla="*/ 1160462 h 1322387"/>
                <a:gd name="connsiteX25" fmla="*/ 1341437 w 4584700"/>
                <a:gd name="connsiteY25" fmla="*/ 1150937 h 1322387"/>
                <a:gd name="connsiteX26" fmla="*/ 1341437 w 4584700"/>
                <a:gd name="connsiteY26" fmla="*/ 1131887 h 1322387"/>
                <a:gd name="connsiteX27" fmla="*/ 1146175 w 4584700"/>
                <a:gd name="connsiteY27" fmla="*/ 1127125 h 1322387"/>
                <a:gd name="connsiteX28" fmla="*/ 1131887 w 4584700"/>
                <a:gd name="connsiteY28" fmla="*/ 1108075 h 1322387"/>
                <a:gd name="connsiteX29" fmla="*/ 1112837 w 4584700"/>
                <a:gd name="connsiteY29" fmla="*/ 1108075 h 1322387"/>
                <a:gd name="connsiteX30" fmla="*/ 1108075 w 4584700"/>
                <a:gd name="connsiteY30" fmla="*/ 1093787 h 1322387"/>
                <a:gd name="connsiteX31" fmla="*/ 1022350 w 4584700"/>
                <a:gd name="connsiteY31" fmla="*/ 1084262 h 1322387"/>
                <a:gd name="connsiteX32" fmla="*/ 1022350 w 4584700"/>
                <a:gd name="connsiteY32" fmla="*/ 1069975 h 1322387"/>
                <a:gd name="connsiteX33" fmla="*/ 950912 w 4584700"/>
                <a:gd name="connsiteY33" fmla="*/ 1050925 h 1322387"/>
                <a:gd name="connsiteX34" fmla="*/ 946150 w 4584700"/>
                <a:gd name="connsiteY34" fmla="*/ 1027112 h 1322387"/>
                <a:gd name="connsiteX35" fmla="*/ 917575 w 4584700"/>
                <a:gd name="connsiteY35" fmla="*/ 1027112 h 1322387"/>
                <a:gd name="connsiteX36" fmla="*/ 917575 w 4584700"/>
                <a:gd name="connsiteY36" fmla="*/ 1008062 h 1322387"/>
                <a:gd name="connsiteX37" fmla="*/ 846137 w 4584700"/>
                <a:gd name="connsiteY37" fmla="*/ 1008062 h 1322387"/>
                <a:gd name="connsiteX38" fmla="*/ 846137 w 4584700"/>
                <a:gd name="connsiteY38" fmla="*/ 979487 h 1322387"/>
                <a:gd name="connsiteX39" fmla="*/ 812800 w 4584700"/>
                <a:gd name="connsiteY39" fmla="*/ 979487 h 1322387"/>
                <a:gd name="connsiteX40" fmla="*/ 808037 w 4584700"/>
                <a:gd name="connsiteY40" fmla="*/ 960437 h 1322387"/>
                <a:gd name="connsiteX41" fmla="*/ 765175 w 4584700"/>
                <a:gd name="connsiteY41" fmla="*/ 950912 h 1322387"/>
                <a:gd name="connsiteX42" fmla="*/ 765175 w 4584700"/>
                <a:gd name="connsiteY42" fmla="*/ 927100 h 1322387"/>
                <a:gd name="connsiteX43" fmla="*/ 660400 w 4584700"/>
                <a:gd name="connsiteY43" fmla="*/ 917575 h 1322387"/>
                <a:gd name="connsiteX44" fmla="*/ 660400 w 4584700"/>
                <a:gd name="connsiteY44" fmla="*/ 917575 h 1322387"/>
                <a:gd name="connsiteX45" fmla="*/ 588962 w 4584700"/>
                <a:gd name="connsiteY45" fmla="*/ 898525 h 1322387"/>
                <a:gd name="connsiteX46" fmla="*/ 588962 w 4584700"/>
                <a:gd name="connsiteY46" fmla="*/ 898525 h 1322387"/>
                <a:gd name="connsiteX47" fmla="*/ 503237 w 4584700"/>
                <a:gd name="connsiteY47" fmla="*/ 869950 h 1322387"/>
                <a:gd name="connsiteX48" fmla="*/ 508000 w 4584700"/>
                <a:gd name="connsiteY48" fmla="*/ 808037 h 1322387"/>
                <a:gd name="connsiteX49" fmla="*/ 427037 w 4584700"/>
                <a:gd name="connsiteY49" fmla="*/ 798512 h 1322387"/>
                <a:gd name="connsiteX50" fmla="*/ 427037 w 4584700"/>
                <a:gd name="connsiteY50" fmla="*/ 722312 h 1322387"/>
                <a:gd name="connsiteX51" fmla="*/ 403225 w 4584700"/>
                <a:gd name="connsiteY51" fmla="*/ 722312 h 1322387"/>
                <a:gd name="connsiteX52" fmla="*/ 403225 w 4584700"/>
                <a:gd name="connsiteY52" fmla="*/ 722312 h 1322387"/>
                <a:gd name="connsiteX53" fmla="*/ 346075 w 4584700"/>
                <a:gd name="connsiteY53" fmla="*/ 688975 h 1322387"/>
                <a:gd name="connsiteX54" fmla="*/ 341312 w 4584700"/>
                <a:gd name="connsiteY54" fmla="*/ 593725 h 1322387"/>
                <a:gd name="connsiteX55" fmla="*/ 298450 w 4584700"/>
                <a:gd name="connsiteY55" fmla="*/ 593725 h 1322387"/>
                <a:gd name="connsiteX56" fmla="*/ 293687 w 4584700"/>
                <a:gd name="connsiteY56" fmla="*/ 555625 h 1322387"/>
                <a:gd name="connsiteX57" fmla="*/ 250825 w 4584700"/>
                <a:gd name="connsiteY57" fmla="*/ 555625 h 1322387"/>
                <a:gd name="connsiteX58" fmla="*/ 250825 w 4584700"/>
                <a:gd name="connsiteY58" fmla="*/ 465137 h 1322387"/>
                <a:gd name="connsiteX59" fmla="*/ 217487 w 4584700"/>
                <a:gd name="connsiteY59" fmla="*/ 465137 h 1322387"/>
                <a:gd name="connsiteX60" fmla="*/ 217487 w 4584700"/>
                <a:gd name="connsiteY60" fmla="*/ 465137 h 1322387"/>
                <a:gd name="connsiteX61" fmla="*/ 217487 w 4584700"/>
                <a:gd name="connsiteY61" fmla="*/ 465137 h 1322387"/>
                <a:gd name="connsiteX62" fmla="*/ 179387 w 4584700"/>
                <a:gd name="connsiteY62" fmla="*/ 427037 h 1322387"/>
                <a:gd name="connsiteX63" fmla="*/ 169862 w 4584700"/>
                <a:gd name="connsiteY63" fmla="*/ 303212 h 1322387"/>
                <a:gd name="connsiteX64" fmla="*/ 146050 w 4584700"/>
                <a:gd name="connsiteY64" fmla="*/ 303212 h 1322387"/>
                <a:gd name="connsiteX65" fmla="*/ 146050 w 4584700"/>
                <a:gd name="connsiteY65" fmla="*/ 303212 h 1322387"/>
                <a:gd name="connsiteX66" fmla="*/ 93662 w 4584700"/>
                <a:gd name="connsiteY66" fmla="*/ 260350 h 1322387"/>
                <a:gd name="connsiteX67" fmla="*/ 88900 w 4584700"/>
                <a:gd name="connsiteY67" fmla="*/ 212725 h 1322387"/>
                <a:gd name="connsiteX68" fmla="*/ 74612 w 4584700"/>
                <a:gd name="connsiteY68" fmla="*/ 212725 h 1322387"/>
                <a:gd name="connsiteX69" fmla="*/ 57150 w 4584700"/>
                <a:gd name="connsiteY69" fmla="*/ 74612 h 1322387"/>
                <a:gd name="connsiteX70" fmla="*/ 22225 w 4584700"/>
                <a:gd name="connsiteY70" fmla="*/ 65087 h 1322387"/>
                <a:gd name="connsiteX71" fmla="*/ 17462 w 4584700"/>
                <a:gd name="connsiteY71" fmla="*/ 50800 h 1322387"/>
                <a:gd name="connsiteX72" fmla="*/ 7937 w 4584700"/>
                <a:gd name="connsiteY72" fmla="*/ 50800 h 1322387"/>
                <a:gd name="connsiteX73" fmla="*/ 0 w 4584700"/>
                <a:gd name="connsiteY73" fmla="*/ 0 h 1322387"/>
                <a:gd name="connsiteX0" fmla="*/ 4584700 w 4584700"/>
                <a:gd name="connsiteY0" fmla="*/ 1322387 h 1322387"/>
                <a:gd name="connsiteX1" fmla="*/ 2908300 w 4584700"/>
                <a:gd name="connsiteY1" fmla="*/ 1322387 h 1322387"/>
                <a:gd name="connsiteX2" fmla="*/ 2894012 w 4584700"/>
                <a:gd name="connsiteY2" fmla="*/ 1303337 h 1322387"/>
                <a:gd name="connsiteX3" fmla="*/ 2822575 w 4584700"/>
                <a:gd name="connsiteY3" fmla="*/ 1298575 h 1322387"/>
                <a:gd name="connsiteX4" fmla="*/ 2808287 w 4584700"/>
                <a:gd name="connsiteY4" fmla="*/ 1289050 h 1322387"/>
                <a:gd name="connsiteX5" fmla="*/ 2751137 w 4584700"/>
                <a:gd name="connsiteY5" fmla="*/ 1298575 h 1322387"/>
                <a:gd name="connsiteX6" fmla="*/ 2732087 w 4584700"/>
                <a:gd name="connsiteY6" fmla="*/ 1284287 h 1322387"/>
                <a:gd name="connsiteX7" fmla="*/ 2589212 w 4584700"/>
                <a:gd name="connsiteY7" fmla="*/ 1289050 h 1322387"/>
                <a:gd name="connsiteX8" fmla="*/ 2579687 w 4584700"/>
                <a:gd name="connsiteY8" fmla="*/ 1274762 h 1322387"/>
                <a:gd name="connsiteX9" fmla="*/ 2203450 w 4584700"/>
                <a:gd name="connsiteY9" fmla="*/ 1274762 h 1322387"/>
                <a:gd name="connsiteX10" fmla="*/ 2203450 w 4584700"/>
                <a:gd name="connsiteY10" fmla="*/ 1260475 h 1322387"/>
                <a:gd name="connsiteX11" fmla="*/ 2170112 w 4584700"/>
                <a:gd name="connsiteY11" fmla="*/ 1260475 h 1322387"/>
                <a:gd name="connsiteX12" fmla="*/ 2146300 w 4584700"/>
                <a:gd name="connsiteY12" fmla="*/ 1246187 h 1322387"/>
                <a:gd name="connsiteX13" fmla="*/ 2065337 w 4584700"/>
                <a:gd name="connsiteY13" fmla="*/ 1246187 h 1322387"/>
                <a:gd name="connsiteX14" fmla="*/ 2036762 w 4584700"/>
                <a:gd name="connsiteY14" fmla="*/ 1222375 h 1322387"/>
                <a:gd name="connsiteX15" fmla="*/ 1946275 w 4584700"/>
                <a:gd name="connsiteY15" fmla="*/ 1222375 h 1322387"/>
                <a:gd name="connsiteX16" fmla="*/ 1931987 w 4584700"/>
                <a:gd name="connsiteY16" fmla="*/ 1212850 h 1322387"/>
                <a:gd name="connsiteX17" fmla="*/ 1779587 w 4584700"/>
                <a:gd name="connsiteY17" fmla="*/ 1217612 h 1322387"/>
                <a:gd name="connsiteX18" fmla="*/ 1760537 w 4584700"/>
                <a:gd name="connsiteY18" fmla="*/ 1198562 h 1322387"/>
                <a:gd name="connsiteX19" fmla="*/ 1655762 w 4584700"/>
                <a:gd name="connsiteY19" fmla="*/ 1203325 h 1322387"/>
                <a:gd name="connsiteX20" fmla="*/ 1651000 w 4584700"/>
                <a:gd name="connsiteY20" fmla="*/ 1189037 h 1322387"/>
                <a:gd name="connsiteX21" fmla="*/ 1603375 w 4584700"/>
                <a:gd name="connsiteY21" fmla="*/ 1189037 h 1322387"/>
                <a:gd name="connsiteX22" fmla="*/ 1598612 w 4584700"/>
                <a:gd name="connsiteY22" fmla="*/ 1169987 h 1322387"/>
                <a:gd name="connsiteX23" fmla="*/ 1565275 w 4584700"/>
                <a:gd name="connsiteY23" fmla="*/ 1169987 h 1322387"/>
                <a:gd name="connsiteX24" fmla="*/ 1546225 w 4584700"/>
                <a:gd name="connsiteY24" fmla="*/ 1160462 h 1322387"/>
                <a:gd name="connsiteX25" fmla="*/ 1341437 w 4584700"/>
                <a:gd name="connsiteY25" fmla="*/ 1150937 h 1322387"/>
                <a:gd name="connsiteX26" fmla="*/ 1341437 w 4584700"/>
                <a:gd name="connsiteY26" fmla="*/ 1131887 h 1322387"/>
                <a:gd name="connsiteX27" fmla="*/ 1146175 w 4584700"/>
                <a:gd name="connsiteY27" fmla="*/ 1127125 h 1322387"/>
                <a:gd name="connsiteX28" fmla="*/ 1131887 w 4584700"/>
                <a:gd name="connsiteY28" fmla="*/ 1108075 h 1322387"/>
                <a:gd name="connsiteX29" fmla="*/ 1112837 w 4584700"/>
                <a:gd name="connsiteY29" fmla="*/ 1108075 h 1322387"/>
                <a:gd name="connsiteX30" fmla="*/ 1108075 w 4584700"/>
                <a:gd name="connsiteY30" fmla="*/ 1093787 h 1322387"/>
                <a:gd name="connsiteX31" fmla="*/ 1022350 w 4584700"/>
                <a:gd name="connsiteY31" fmla="*/ 1084262 h 1322387"/>
                <a:gd name="connsiteX32" fmla="*/ 1022350 w 4584700"/>
                <a:gd name="connsiteY32" fmla="*/ 1069975 h 1322387"/>
                <a:gd name="connsiteX33" fmla="*/ 950912 w 4584700"/>
                <a:gd name="connsiteY33" fmla="*/ 1050925 h 1322387"/>
                <a:gd name="connsiteX34" fmla="*/ 946150 w 4584700"/>
                <a:gd name="connsiteY34" fmla="*/ 1027112 h 1322387"/>
                <a:gd name="connsiteX35" fmla="*/ 917575 w 4584700"/>
                <a:gd name="connsiteY35" fmla="*/ 1027112 h 1322387"/>
                <a:gd name="connsiteX36" fmla="*/ 917575 w 4584700"/>
                <a:gd name="connsiteY36" fmla="*/ 1008062 h 1322387"/>
                <a:gd name="connsiteX37" fmla="*/ 846137 w 4584700"/>
                <a:gd name="connsiteY37" fmla="*/ 1008062 h 1322387"/>
                <a:gd name="connsiteX38" fmla="*/ 846137 w 4584700"/>
                <a:gd name="connsiteY38" fmla="*/ 979487 h 1322387"/>
                <a:gd name="connsiteX39" fmla="*/ 812800 w 4584700"/>
                <a:gd name="connsiteY39" fmla="*/ 979487 h 1322387"/>
                <a:gd name="connsiteX40" fmla="*/ 808037 w 4584700"/>
                <a:gd name="connsiteY40" fmla="*/ 960437 h 1322387"/>
                <a:gd name="connsiteX41" fmla="*/ 765175 w 4584700"/>
                <a:gd name="connsiteY41" fmla="*/ 950912 h 1322387"/>
                <a:gd name="connsiteX42" fmla="*/ 765175 w 4584700"/>
                <a:gd name="connsiteY42" fmla="*/ 927100 h 1322387"/>
                <a:gd name="connsiteX43" fmla="*/ 660400 w 4584700"/>
                <a:gd name="connsiteY43" fmla="*/ 917575 h 1322387"/>
                <a:gd name="connsiteX44" fmla="*/ 660400 w 4584700"/>
                <a:gd name="connsiteY44" fmla="*/ 917575 h 1322387"/>
                <a:gd name="connsiteX45" fmla="*/ 588962 w 4584700"/>
                <a:gd name="connsiteY45" fmla="*/ 898525 h 1322387"/>
                <a:gd name="connsiteX46" fmla="*/ 588962 w 4584700"/>
                <a:gd name="connsiteY46" fmla="*/ 898525 h 1322387"/>
                <a:gd name="connsiteX47" fmla="*/ 503237 w 4584700"/>
                <a:gd name="connsiteY47" fmla="*/ 869950 h 1322387"/>
                <a:gd name="connsiteX48" fmla="*/ 508000 w 4584700"/>
                <a:gd name="connsiteY48" fmla="*/ 808037 h 1322387"/>
                <a:gd name="connsiteX49" fmla="*/ 427037 w 4584700"/>
                <a:gd name="connsiteY49" fmla="*/ 798512 h 1322387"/>
                <a:gd name="connsiteX50" fmla="*/ 427037 w 4584700"/>
                <a:gd name="connsiteY50" fmla="*/ 722312 h 1322387"/>
                <a:gd name="connsiteX51" fmla="*/ 403225 w 4584700"/>
                <a:gd name="connsiteY51" fmla="*/ 722312 h 1322387"/>
                <a:gd name="connsiteX52" fmla="*/ 403225 w 4584700"/>
                <a:gd name="connsiteY52" fmla="*/ 722312 h 1322387"/>
                <a:gd name="connsiteX53" fmla="*/ 346075 w 4584700"/>
                <a:gd name="connsiteY53" fmla="*/ 688975 h 1322387"/>
                <a:gd name="connsiteX54" fmla="*/ 341312 w 4584700"/>
                <a:gd name="connsiteY54" fmla="*/ 593725 h 1322387"/>
                <a:gd name="connsiteX55" fmla="*/ 298450 w 4584700"/>
                <a:gd name="connsiteY55" fmla="*/ 593725 h 1322387"/>
                <a:gd name="connsiteX56" fmla="*/ 293687 w 4584700"/>
                <a:gd name="connsiteY56" fmla="*/ 555625 h 1322387"/>
                <a:gd name="connsiteX57" fmla="*/ 250825 w 4584700"/>
                <a:gd name="connsiteY57" fmla="*/ 555625 h 1322387"/>
                <a:gd name="connsiteX58" fmla="*/ 250825 w 4584700"/>
                <a:gd name="connsiteY58" fmla="*/ 465137 h 1322387"/>
                <a:gd name="connsiteX59" fmla="*/ 217487 w 4584700"/>
                <a:gd name="connsiteY59" fmla="*/ 465137 h 1322387"/>
                <a:gd name="connsiteX60" fmla="*/ 217487 w 4584700"/>
                <a:gd name="connsiteY60" fmla="*/ 465137 h 1322387"/>
                <a:gd name="connsiteX61" fmla="*/ 217487 w 4584700"/>
                <a:gd name="connsiteY61" fmla="*/ 465137 h 1322387"/>
                <a:gd name="connsiteX62" fmla="*/ 179387 w 4584700"/>
                <a:gd name="connsiteY62" fmla="*/ 427037 h 1322387"/>
                <a:gd name="connsiteX63" fmla="*/ 169862 w 4584700"/>
                <a:gd name="connsiteY63" fmla="*/ 303212 h 1322387"/>
                <a:gd name="connsiteX64" fmla="*/ 146050 w 4584700"/>
                <a:gd name="connsiteY64" fmla="*/ 303212 h 1322387"/>
                <a:gd name="connsiteX65" fmla="*/ 146050 w 4584700"/>
                <a:gd name="connsiteY65" fmla="*/ 303212 h 1322387"/>
                <a:gd name="connsiteX66" fmla="*/ 93662 w 4584700"/>
                <a:gd name="connsiteY66" fmla="*/ 260350 h 1322387"/>
                <a:gd name="connsiteX67" fmla="*/ 88900 w 4584700"/>
                <a:gd name="connsiteY67" fmla="*/ 212725 h 1322387"/>
                <a:gd name="connsiteX68" fmla="*/ 74612 w 4584700"/>
                <a:gd name="connsiteY68" fmla="*/ 212725 h 1322387"/>
                <a:gd name="connsiteX69" fmla="*/ 73025 w 4584700"/>
                <a:gd name="connsiteY69" fmla="*/ 77787 h 1322387"/>
                <a:gd name="connsiteX70" fmla="*/ 22225 w 4584700"/>
                <a:gd name="connsiteY70" fmla="*/ 65087 h 1322387"/>
                <a:gd name="connsiteX71" fmla="*/ 17462 w 4584700"/>
                <a:gd name="connsiteY71" fmla="*/ 50800 h 1322387"/>
                <a:gd name="connsiteX72" fmla="*/ 7937 w 4584700"/>
                <a:gd name="connsiteY72" fmla="*/ 50800 h 1322387"/>
                <a:gd name="connsiteX73" fmla="*/ 0 w 4584700"/>
                <a:gd name="connsiteY73" fmla="*/ 0 h 1322387"/>
                <a:gd name="connsiteX0" fmla="*/ 4584700 w 4584700"/>
                <a:gd name="connsiteY0" fmla="*/ 1322387 h 1322387"/>
                <a:gd name="connsiteX1" fmla="*/ 2908300 w 4584700"/>
                <a:gd name="connsiteY1" fmla="*/ 1322387 h 1322387"/>
                <a:gd name="connsiteX2" fmla="*/ 2894012 w 4584700"/>
                <a:gd name="connsiteY2" fmla="*/ 1303337 h 1322387"/>
                <a:gd name="connsiteX3" fmla="*/ 2822575 w 4584700"/>
                <a:gd name="connsiteY3" fmla="*/ 1298575 h 1322387"/>
                <a:gd name="connsiteX4" fmla="*/ 2808287 w 4584700"/>
                <a:gd name="connsiteY4" fmla="*/ 1289050 h 1322387"/>
                <a:gd name="connsiteX5" fmla="*/ 2751137 w 4584700"/>
                <a:gd name="connsiteY5" fmla="*/ 1298575 h 1322387"/>
                <a:gd name="connsiteX6" fmla="*/ 2732087 w 4584700"/>
                <a:gd name="connsiteY6" fmla="*/ 1284287 h 1322387"/>
                <a:gd name="connsiteX7" fmla="*/ 2589212 w 4584700"/>
                <a:gd name="connsiteY7" fmla="*/ 1289050 h 1322387"/>
                <a:gd name="connsiteX8" fmla="*/ 2579687 w 4584700"/>
                <a:gd name="connsiteY8" fmla="*/ 1274762 h 1322387"/>
                <a:gd name="connsiteX9" fmla="*/ 2203450 w 4584700"/>
                <a:gd name="connsiteY9" fmla="*/ 1274762 h 1322387"/>
                <a:gd name="connsiteX10" fmla="*/ 2203450 w 4584700"/>
                <a:gd name="connsiteY10" fmla="*/ 1260475 h 1322387"/>
                <a:gd name="connsiteX11" fmla="*/ 2170112 w 4584700"/>
                <a:gd name="connsiteY11" fmla="*/ 1260475 h 1322387"/>
                <a:gd name="connsiteX12" fmla="*/ 2146300 w 4584700"/>
                <a:gd name="connsiteY12" fmla="*/ 1246187 h 1322387"/>
                <a:gd name="connsiteX13" fmla="*/ 2065337 w 4584700"/>
                <a:gd name="connsiteY13" fmla="*/ 1246187 h 1322387"/>
                <a:gd name="connsiteX14" fmla="*/ 2036762 w 4584700"/>
                <a:gd name="connsiteY14" fmla="*/ 1222375 h 1322387"/>
                <a:gd name="connsiteX15" fmla="*/ 1946275 w 4584700"/>
                <a:gd name="connsiteY15" fmla="*/ 1222375 h 1322387"/>
                <a:gd name="connsiteX16" fmla="*/ 1931987 w 4584700"/>
                <a:gd name="connsiteY16" fmla="*/ 1212850 h 1322387"/>
                <a:gd name="connsiteX17" fmla="*/ 1779587 w 4584700"/>
                <a:gd name="connsiteY17" fmla="*/ 1217612 h 1322387"/>
                <a:gd name="connsiteX18" fmla="*/ 1760537 w 4584700"/>
                <a:gd name="connsiteY18" fmla="*/ 1198562 h 1322387"/>
                <a:gd name="connsiteX19" fmla="*/ 1655762 w 4584700"/>
                <a:gd name="connsiteY19" fmla="*/ 1203325 h 1322387"/>
                <a:gd name="connsiteX20" fmla="*/ 1651000 w 4584700"/>
                <a:gd name="connsiteY20" fmla="*/ 1189037 h 1322387"/>
                <a:gd name="connsiteX21" fmla="*/ 1603375 w 4584700"/>
                <a:gd name="connsiteY21" fmla="*/ 1189037 h 1322387"/>
                <a:gd name="connsiteX22" fmla="*/ 1598612 w 4584700"/>
                <a:gd name="connsiteY22" fmla="*/ 1169987 h 1322387"/>
                <a:gd name="connsiteX23" fmla="*/ 1565275 w 4584700"/>
                <a:gd name="connsiteY23" fmla="*/ 1169987 h 1322387"/>
                <a:gd name="connsiteX24" fmla="*/ 1546225 w 4584700"/>
                <a:gd name="connsiteY24" fmla="*/ 1160462 h 1322387"/>
                <a:gd name="connsiteX25" fmla="*/ 1341437 w 4584700"/>
                <a:gd name="connsiteY25" fmla="*/ 1150937 h 1322387"/>
                <a:gd name="connsiteX26" fmla="*/ 1341437 w 4584700"/>
                <a:gd name="connsiteY26" fmla="*/ 1131887 h 1322387"/>
                <a:gd name="connsiteX27" fmla="*/ 1146175 w 4584700"/>
                <a:gd name="connsiteY27" fmla="*/ 1127125 h 1322387"/>
                <a:gd name="connsiteX28" fmla="*/ 1131887 w 4584700"/>
                <a:gd name="connsiteY28" fmla="*/ 1108075 h 1322387"/>
                <a:gd name="connsiteX29" fmla="*/ 1112837 w 4584700"/>
                <a:gd name="connsiteY29" fmla="*/ 1108075 h 1322387"/>
                <a:gd name="connsiteX30" fmla="*/ 1108075 w 4584700"/>
                <a:gd name="connsiteY30" fmla="*/ 1093787 h 1322387"/>
                <a:gd name="connsiteX31" fmla="*/ 1022350 w 4584700"/>
                <a:gd name="connsiteY31" fmla="*/ 1084262 h 1322387"/>
                <a:gd name="connsiteX32" fmla="*/ 1022350 w 4584700"/>
                <a:gd name="connsiteY32" fmla="*/ 1069975 h 1322387"/>
                <a:gd name="connsiteX33" fmla="*/ 950912 w 4584700"/>
                <a:gd name="connsiteY33" fmla="*/ 1050925 h 1322387"/>
                <a:gd name="connsiteX34" fmla="*/ 946150 w 4584700"/>
                <a:gd name="connsiteY34" fmla="*/ 1027112 h 1322387"/>
                <a:gd name="connsiteX35" fmla="*/ 917575 w 4584700"/>
                <a:gd name="connsiteY35" fmla="*/ 1027112 h 1322387"/>
                <a:gd name="connsiteX36" fmla="*/ 917575 w 4584700"/>
                <a:gd name="connsiteY36" fmla="*/ 1008062 h 1322387"/>
                <a:gd name="connsiteX37" fmla="*/ 846137 w 4584700"/>
                <a:gd name="connsiteY37" fmla="*/ 1008062 h 1322387"/>
                <a:gd name="connsiteX38" fmla="*/ 846137 w 4584700"/>
                <a:gd name="connsiteY38" fmla="*/ 979487 h 1322387"/>
                <a:gd name="connsiteX39" fmla="*/ 812800 w 4584700"/>
                <a:gd name="connsiteY39" fmla="*/ 979487 h 1322387"/>
                <a:gd name="connsiteX40" fmla="*/ 808037 w 4584700"/>
                <a:gd name="connsiteY40" fmla="*/ 960437 h 1322387"/>
                <a:gd name="connsiteX41" fmla="*/ 765175 w 4584700"/>
                <a:gd name="connsiteY41" fmla="*/ 950912 h 1322387"/>
                <a:gd name="connsiteX42" fmla="*/ 765175 w 4584700"/>
                <a:gd name="connsiteY42" fmla="*/ 927100 h 1322387"/>
                <a:gd name="connsiteX43" fmla="*/ 660400 w 4584700"/>
                <a:gd name="connsiteY43" fmla="*/ 917575 h 1322387"/>
                <a:gd name="connsiteX44" fmla="*/ 660400 w 4584700"/>
                <a:gd name="connsiteY44" fmla="*/ 917575 h 1322387"/>
                <a:gd name="connsiteX45" fmla="*/ 588962 w 4584700"/>
                <a:gd name="connsiteY45" fmla="*/ 898525 h 1322387"/>
                <a:gd name="connsiteX46" fmla="*/ 588962 w 4584700"/>
                <a:gd name="connsiteY46" fmla="*/ 898525 h 1322387"/>
                <a:gd name="connsiteX47" fmla="*/ 503237 w 4584700"/>
                <a:gd name="connsiteY47" fmla="*/ 869950 h 1322387"/>
                <a:gd name="connsiteX48" fmla="*/ 508000 w 4584700"/>
                <a:gd name="connsiteY48" fmla="*/ 808037 h 1322387"/>
                <a:gd name="connsiteX49" fmla="*/ 427037 w 4584700"/>
                <a:gd name="connsiteY49" fmla="*/ 798512 h 1322387"/>
                <a:gd name="connsiteX50" fmla="*/ 427037 w 4584700"/>
                <a:gd name="connsiteY50" fmla="*/ 722312 h 1322387"/>
                <a:gd name="connsiteX51" fmla="*/ 403225 w 4584700"/>
                <a:gd name="connsiteY51" fmla="*/ 722312 h 1322387"/>
                <a:gd name="connsiteX52" fmla="*/ 403225 w 4584700"/>
                <a:gd name="connsiteY52" fmla="*/ 722312 h 1322387"/>
                <a:gd name="connsiteX53" fmla="*/ 346075 w 4584700"/>
                <a:gd name="connsiteY53" fmla="*/ 688975 h 1322387"/>
                <a:gd name="connsiteX54" fmla="*/ 341312 w 4584700"/>
                <a:gd name="connsiteY54" fmla="*/ 593725 h 1322387"/>
                <a:gd name="connsiteX55" fmla="*/ 298450 w 4584700"/>
                <a:gd name="connsiteY55" fmla="*/ 593725 h 1322387"/>
                <a:gd name="connsiteX56" fmla="*/ 293687 w 4584700"/>
                <a:gd name="connsiteY56" fmla="*/ 555625 h 1322387"/>
                <a:gd name="connsiteX57" fmla="*/ 250825 w 4584700"/>
                <a:gd name="connsiteY57" fmla="*/ 555625 h 1322387"/>
                <a:gd name="connsiteX58" fmla="*/ 250825 w 4584700"/>
                <a:gd name="connsiteY58" fmla="*/ 465137 h 1322387"/>
                <a:gd name="connsiteX59" fmla="*/ 217487 w 4584700"/>
                <a:gd name="connsiteY59" fmla="*/ 465137 h 1322387"/>
                <a:gd name="connsiteX60" fmla="*/ 217487 w 4584700"/>
                <a:gd name="connsiteY60" fmla="*/ 465137 h 1322387"/>
                <a:gd name="connsiteX61" fmla="*/ 217487 w 4584700"/>
                <a:gd name="connsiteY61" fmla="*/ 465137 h 1322387"/>
                <a:gd name="connsiteX62" fmla="*/ 179387 w 4584700"/>
                <a:gd name="connsiteY62" fmla="*/ 427037 h 1322387"/>
                <a:gd name="connsiteX63" fmla="*/ 169862 w 4584700"/>
                <a:gd name="connsiteY63" fmla="*/ 303212 h 1322387"/>
                <a:gd name="connsiteX64" fmla="*/ 146050 w 4584700"/>
                <a:gd name="connsiteY64" fmla="*/ 303212 h 1322387"/>
                <a:gd name="connsiteX65" fmla="*/ 146050 w 4584700"/>
                <a:gd name="connsiteY65" fmla="*/ 265112 h 1322387"/>
                <a:gd name="connsiteX66" fmla="*/ 93662 w 4584700"/>
                <a:gd name="connsiteY66" fmla="*/ 260350 h 1322387"/>
                <a:gd name="connsiteX67" fmla="*/ 88900 w 4584700"/>
                <a:gd name="connsiteY67" fmla="*/ 212725 h 1322387"/>
                <a:gd name="connsiteX68" fmla="*/ 74612 w 4584700"/>
                <a:gd name="connsiteY68" fmla="*/ 212725 h 1322387"/>
                <a:gd name="connsiteX69" fmla="*/ 73025 w 4584700"/>
                <a:gd name="connsiteY69" fmla="*/ 77787 h 1322387"/>
                <a:gd name="connsiteX70" fmla="*/ 22225 w 4584700"/>
                <a:gd name="connsiteY70" fmla="*/ 65087 h 1322387"/>
                <a:gd name="connsiteX71" fmla="*/ 17462 w 4584700"/>
                <a:gd name="connsiteY71" fmla="*/ 50800 h 1322387"/>
                <a:gd name="connsiteX72" fmla="*/ 7937 w 4584700"/>
                <a:gd name="connsiteY72" fmla="*/ 50800 h 1322387"/>
                <a:gd name="connsiteX73" fmla="*/ 0 w 4584700"/>
                <a:gd name="connsiteY73" fmla="*/ 0 h 1322387"/>
                <a:gd name="connsiteX0" fmla="*/ 4584700 w 4584700"/>
                <a:gd name="connsiteY0" fmla="*/ 1322387 h 1322387"/>
                <a:gd name="connsiteX1" fmla="*/ 2908300 w 4584700"/>
                <a:gd name="connsiteY1" fmla="*/ 1322387 h 1322387"/>
                <a:gd name="connsiteX2" fmla="*/ 2894012 w 4584700"/>
                <a:gd name="connsiteY2" fmla="*/ 1303337 h 1322387"/>
                <a:gd name="connsiteX3" fmla="*/ 2822575 w 4584700"/>
                <a:gd name="connsiteY3" fmla="*/ 1298575 h 1322387"/>
                <a:gd name="connsiteX4" fmla="*/ 2808287 w 4584700"/>
                <a:gd name="connsiteY4" fmla="*/ 1289050 h 1322387"/>
                <a:gd name="connsiteX5" fmla="*/ 2751137 w 4584700"/>
                <a:gd name="connsiteY5" fmla="*/ 1298575 h 1322387"/>
                <a:gd name="connsiteX6" fmla="*/ 2732087 w 4584700"/>
                <a:gd name="connsiteY6" fmla="*/ 1284287 h 1322387"/>
                <a:gd name="connsiteX7" fmla="*/ 2589212 w 4584700"/>
                <a:gd name="connsiteY7" fmla="*/ 1289050 h 1322387"/>
                <a:gd name="connsiteX8" fmla="*/ 2579687 w 4584700"/>
                <a:gd name="connsiteY8" fmla="*/ 1274762 h 1322387"/>
                <a:gd name="connsiteX9" fmla="*/ 2203450 w 4584700"/>
                <a:gd name="connsiteY9" fmla="*/ 1274762 h 1322387"/>
                <a:gd name="connsiteX10" fmla="*/ 2203450 w 4584700"/>
                <a:gd name="connsiteY10" fmla="*/ 1260475 h 1322387"/>
                <a:gd name="connsiteX11" fmla="*/ 2170112 w 4584700"/>
                <a:gd name="connsiteY11" fmla="*/ 1260475 h 1322387"/>
                <a:gd name="connsiteX12" fmla="*/ 2146300 w 4584700"/>
                <a:gd name="connsiteY12" fmla="*/ 1246187 h 1322387"/>
                <a:gd name="connsiteX13" fmla="*/ 2065337 w 4584700"/>
                <a:gd name="connsiteY13" fmla="*/ 1246187 h 1322387"/>
                <a:gd name="connsiteX14" fmla="*/ 2036762 w 4584700"/>
                <a:gd name="connsiteY14" fmla="*/ 1222375 h 1322387"/>
                <a:gd name="connsiteX15" fmla="*/ 1946275 w 4584700"/>
                <a:gd name="connsiteY15" fmla="*/ 1222375 h 1322387"/>
                <a:gd name="connsiteX16" fmla="*/ 1931987 w 4584700"/>
                <a:gd name="connsiteY16" fmla="*/ 1212850 h 1322387"/>
                <a:gd name="connsiteX17" fmla="*/ 1779587 w 4584700"/>
                <a:gd name="connsiteY17" fmla="*/ 1217612 h 1322387"/>
                <a:gd name="connsiteX18" fmla="*/ 1760537 w 4584700"/>
                <a:gd name="connsiteY18" fmla="*/ 1198562 h 1322387"/>
                <a:gd name="connsiteX19" fmla="*/ 1655762 w 4584700"/>
                <a:gd name="connsiteY19" fmla="*/ 1203325 h 1322387"/>
                <a:gd name="connsiteX20" fmla="*/ 1651000 w 4584700"/>
                <a:gd name="connsiteY20" fmla="*/ 1189037 h 1322387"/>
                <a:gd name="connsiteX21" fmla="*/ 1603375 w 4584700"/>
                <a:gd name="connsiteY21" fmla="*/ 1189037 h 1322387"/>
                <a:gd name="connsiteX22" fmla="*/ 1598612 w 4584700"/>
                <a:gd name="connsiteY22" fmla="*/ 1169987 h 1322387"/>
                <a:gd name="connsiteX23" fmla="*/ 1565275 w 4584700"/>
                <a:gd name="connsiteY23" fmla="*/ 1169987 h 1322387"/>
                <a:gd name="connsiteX24" fmla="*/ 1546225 w 4584700"/>
                <a:gd name="connsiteY24" fmla="*/ 1160462 h 1322387"/>
                <a:gd name="connsiteX25" fmla="*/ 1341437 w 4584700"/>
                <a:gd name="connsiteY25" fmla="*/ 1150937 h 1322387"/>
                <a:gd name="connsiteX26" fmla="*/ 1341437 w 4584700"/>
                <a:gd name="connsiteY26" fmla="*/ 1131887 h 1322387"/>
                <a:gd name="connsiteX27" fmla="*/ 1146175 w 4584700"/>
                <a:gd name="connsiteY27" fmla="*/ 1127125 h 1322387"/>
                <a:gd name="connsiteX28" fmla="*/ 1131887 w 4584700"/>
                <a:gd name="connsiteY28" fmla="*/ 1108075 h 1322387"/>
                <a:gd name="connsiteX29" fmla="*/ 1112837 w 4584700"/>
                <a:gd name="connsiteY29" fmla="*/ 1108075 h 1322387"/>
                <a:gd name="connsiteX30" fmla="*/ 1108075 w 4584700"/>
                <a:gd name="connsiteY30" fmla="*/ 1093787 h 1322387"/>
                <a:gd name="connsiteX31" fmla="*/ 1022350 w 4584700"/>
                <a:gd name="connsiteY31" fmla="*/ 1084262 h 1322387"/>
                <a:gd name="connsiteX32" fmla="*/ 1022350 w 4584700"/>
                <a:gd name="connsiteY32" fmla="*/ 1069975 h 1322387"/>
                <a:gd name="connsiteX33" fmla="*/ 950912 w 4584700"/>
                <a:gd name="connsiteY33" fmla="*/ 1050925 h 1322387"/>
                <a:gd name="connsiteX34" fmla="*/ 946150 w 4584700"/>
                <a:gd name="connsiteY34" fmla="*/ 1027112 h 1322387"/>
                <a:gd name="connsiteX35" fmla="*/ 917575 w 4584700"/>
                <a:gd name="connsiteY35" fmla="*/ 1027112 h 1322387"/>
                <a:gd name="connsiteX36" fmla="*/ 917575 w 4584700"/>
                <a:gd name="connsiteY36" fmla="*/ 1008062 h 1322387"/>
                <a:gd name="connsiteX37" fmla="*/ 846137 w 4584700"/>
                <a:gd name="connsiteY37" fmla="*/ 1008062 h 1322387"/>
                <a:gd name="connsiteX38" fmla="*/ 846137 w 4584700"/>
                <a:gd name="connsiteY38" fmla="*/ 979487 h 1322387"/>
                <a:gd name="connsiteX39" fmla="*/ 812800 w 4584700"/>
                <a:gd name="connsiteY39" fmla="*/ 979487 h 1322387"/>
                <a:gd name="connsiteX40" fmla="*/ 808037 w 4584700"/>
                <a:gd name="connsiteY40" fmla="*/ 960437 h 1322387"/>
                <a:gd name="connsiteX41" fmla="*/ 765175 w 4584700"/>
                <a:gd name="connsiteY41" fmla="*/ 950912 h 1322387"/>
                <a:gd name="connsiteX42" fmla="*/ 765175 w 4584700"/>
                <a:gd name="connsiteY42" fmla="*/ 927100 h 1322387"/>
                <a:gd name="connsiteX43" fmla="*/ 660400 w 4584700"/>
                <a:gd name="connsiteY43" fmla="*/ 917575 h 1322387"/>
                <a:gd name="connsiteX44" fmla="*/ 660400 w 4584700"/>
                <a:gd name="connsiteY44" fmla="*/ 917575 h 1322387"/>
                <a:gd name="connsiteX45" fmla="*/ 588962 w 4584700"/>
                <a:gd name="connsiteY45" fmla="*/ 898525 h 1322387"/>
                <a:gd name="connsiteX46" fmla="*/ 588962 w 4584700"/>
                <a:gd name="connsiteY46" fmla="*/ 898525 h 1322387"/>
                <a:gd name="connsiteX47" fmla="*/ 503237 w 4584700"/>
                <a:gd name="connsiteY47" fmla="*/ 869950 h 1322387"/>
                <a:gd name="connsiteX48" fmla="*/ 508000 w 4584700"/>
                <a:gd name="connsiteY48" fmla="*/ 808037 h 1322387"/>
                <a:gd name="connsiteX49" fmla="*/ 427037 w 4584700"/>
                <a:gd name="connsiteY49" fmla="*/ 798512 h 1322387"/>
                <a:gd name="connsiteX50" fmla="*/ 427037 w 4584700"/>
                <a:gd name="connsiteY50" fmla="*/ 722312 h 1322387"/>
                <a:gd name="connsiteX51" fmla="*/ 403225 w 4584700"/>
                <a:gd name="connsiteY51" fmla="*/ 722312 h 1322387"/>
                <a:gd name="connsiteX52" fmla="*/ 403225 w 4584700"/>
                <a:gd name="connsiteY52" fmla="*/ 722312 h 1322387"/>
                <a:gd name="connsiteX53" fmla="*/ 346075 w 4584700"/>
                <a:gd name="connsiteY53" fmla="*/ 688975 h 1322387"/>
                <a:gd name="connsiteX54" fmla="*/ 341312 w 4584700"/>
                <a:gd name="connsiteY54" fmla="*/ 593725 h 1322387"/>
                <a:gd name="connsiteX55" fmla="*/ 298450 w 4584700"/>
                <a:gd name="connsiteY55" fmla="*/ 593725 h 1322387"/>
                <a:gd name="connsiteX56" fmla="*/ 293687 w 4584700"/>
                <a:gd name="connsiteY56" fmla="*/ 555625 h 1322387"/>
                <a:gd name="connsiteX57" fmla="*/ 250825 w 4584700"/>
                <a:gd name="connsiteY57" fmla="*/ 555625 h 1322387"/>
                <a:gd name="connsiteX58" fmla="*/ 250825 w 4584700"/>
                <a:gd name="connsiteY58" fmla="*/ 465137 h 1322387"/>
                <a:gd name="connsiteX59" fmla="*/ 217487 w 4584700"/>
                <a:gd name="connsiteY59" fmla="*/ 465137 h 1322387"/>
                <a:gd name="connsiteX60" fmla="*/ 217487 w 4584700"/>
                <a:gd name="connsiteY60" fmla="*/ 465137 h 1322387"/>
                <a:gd name="connsiteX61" fmla="*/ 217487 w 4584700"/>
                <a:gd name="connsiteY61" fmla="*/ 465137 h 1322387"/>
                <a:gd name="connsiteX62" fmla="*/ 179387 w 4584700"/>
                <a:gd name="connsiteY62" fmla="*/ 420687 h 1322387"/>
                <a:gd name="connsiteX63" fmla="*/ 169862 w 4584700"/>
                <a:gd name="connsiteY63" fmla="*/ 303212 h 1322387"/>
                <a:gd name="connsiteX64" fmla="*/ 146050 w 4584700"/>
                <a:gd name="connsiteY64" fmla="*/ 303212 h 1322387"/>
                <a:gd name="connsiteX65" fmla="*/ 146050 w 4584700"/>
                <a:gd name="connsiteY65" fmla="*/ 265112 h 1322387"/>
                <a:gd name="connsiteX66" fmla="*/ 93662 w 4584700"/>
                <a:gd name="connsiteY66" fmla="*/ 260350 h 1322387"/>
                <a:gd name="connsiteX67" fmla="*/ 88900 w 4584700"/>
                <a:gd name="connsiteY67" fmla="*/ 212725 h 1322387"/>
                <a:gd name="connsiteX68" fmla="*/ 74612 w 4584700"/>
                <a:gd name="connsiteY68" fmla="*/ 212725 h 1322387"/>
                <a:gd name="connsiteX69" fmla="*/ 73025 w 4584700"/>
                <a:gd name="connsiteY69" fmla="*/ 77787 h 1322387"/>
                <a:gd name="connsiteX70" fmla="*/ 22225 w 4584700"/>
                <a:gd name="connsiteY70" fmla="*/ 65087 h 1322387"/>
                <a:gd name="connsiteX71" fmla="*/ 17462 w 4584700"/>
                <a:gd name="connsiteY71" fmla="*/ 50800 h 1322387"/>
                <a:gd name="connsiteX72" fmla="*/ 7937 w 4584700"/>
                <a:gd name="connsiteY72" fmla="*/ 50800 h 1322387"/>
                <a:gd name="connsiteX73" fmla="*/ 0 w 4584700"/>
                <a:gd name="connsiteY73" fmla="*/ 0 h 1322387"/>
                <a:gd name="connsiteX0" fmla="*/ 4584700 w 4584700"/>
                <a:gd name="connsiteY0" fmla="*/ 1322387 h 1322387"/>
                <a:gd name="connsiteX1" fmla="*/ 2908300 w 4584700"/>
                <a:gd name="connsiteY1" fmla="*/ 1322387 h 1322387"/>
                <a:gd name="connsiteX2" fmla="*/ 2894012 w 4584700"/>
                <a:gd name="connsiteY2" fmla="*/ 1303337 h 1322387"/>
                <a:gd name="connsiteX3" fmla="*/ 2822575 w 4584700"/>
                <a:gd name="connsiteY3" fmla="*/ 1298575 h 1322387"/>
                <a:gd name="connsiteX4" fmla="*/ 2808287 w 4584700"/>
                <a:gd name="connsiteY4" fmla="*/ 1289050 h 1322387"/>
                <a:gd name="connsiteX5" fmla="*/ 2751137 w 4584700"/>
                <a:gd name="connsiteY5" fmla="*/ 1298575 h 1322387"/>
                <a:gd name="connsiteX6" fmla="*/ 2732087 w 4584700"/>
                <a:gd name="connsiteY6" fmla="*/ 1284287 h 1322387"/>
                <a:gd name="connsiteX7" fmla="*/ 2589212 w 4584700"/>
                <a:gd name="connsiteY7" fmla="*/ 1289050 h 1322387"/>
                <a:gd name="connsiteX8" fmla="*/ 2579687 w 4584700"/>
                <a:gd name="connsiteY8" fmla="*/ 1274762 h 1322387"/>
                <a:gd name="connsiteX9" fmla="*/ 2203450 w 4584700"/>
                <a:gd name="connsiteY9" fmla="*/ 1274762 h 1322387"/>
                <a:gd name="connsiteX10" fmla="*/ 2203450 w 4584700"/>
                <a:gd name="connsiteY10" fmla="*/ 1260475 h 1322387"/>
                <a:gd name="connsiteX11" fmla="*/ 2170112 w 4584700"/>
                <a:gd name="connsiteY11" fmla="*/ 1260475 h 1322387"/>
                <a:gd name="connsiteX12" fmla="*/ 2146300 w 4584700"/>
                <a:gd name="connsiteY12" fmla="*/ 1246187 h 1322387"/>
                <a:gd name="connsiteX13" fmla="*/ 2065337 w 4584700"/>
                <a:gd name="connsiteY13" fmla="*/ 1246187 h 1322387"/>
                <a:gd name="connsiteX14" fmla="*/ 2036762 w 4584700"/>
                <a:gd name="connsiteY14" fmla="*/ 1222375 h 1322387"/>
                <a:gd name="connsiteX15" fmla="*/ 1946275 w 4584700"/>
                <a:gd name="connsiteY15" fmla="*/ 1222375 h 1322387"/>
                <a:gd name="connsiteX16" fmla="*/ 1931987 w 4584700"/>
                <a:gd name="connsiteY16" fmla="*/ 1212850 h 1322387"/>
                <a:gd name="connsiteX17" fmla="*/ 1779587 w 4584700"/>
                <a:gd name="connsiteY17" fmla="*/ 1217612 h 1322387"/>
                <a:gd name="connsiteX18" fmla="*/ 1760537 w 4584700"/>
                <a:gd name="connsiteY18" fmla="*/ 1198562 h 1322387"/>
                <a:gd name="connsiteX19" fmla="*/ 1655762 w 4584700"/>
                <a:gd name="connsiteY19" fmla="*/ 1203325 h 1322387"/>
                <a:gd name="connsiteX20" fmla="*/ 1651000 w 4584700"/>
                <a:gd name="connsiteY20" fmla="*/ 1189037 h 1322387"/>
                <a:gd name="connsiteX21" fmla="*/ 1603375 w 4584700"/>
                <a:gd name="connsiteY21" fmla="*/ 1189037 h 1322387"/>
                <a:gd name="connsiteX22" fmla="*/ 1598612 w 4584700"/>
                <a:gd name="connsiteY22" fmla="*/ 1169987 h 1322387"/>
                <a:gd name="connsiteX23" fmla="*/ 1565275 w 4584700"/>
                <a:gd name="connsiteY23" fmla="*/ 1169987 h 1322387"/>
                <a:gd name="connsiteX24" fmla="*/ 1546225 w 4584700"/>
                <a:gd name="connsiteY24" fmla="*/ 1160462 h 1322387"/>
                <a:gd name="connsiteX25" fmla="*/ 1341437 w 4584700"/>
                <a:gd name="connsiteY25" fmla="*/ 1150937 h 1322387"/>
                <a:gd name="connsiteX26" fmla="*/ 1341437 w 4584700"/>
                <a:gd name="connsiteY26" fmla="*/ 1131887 h 1322387"/>
                <a:gd name="connsiteX27" fmla="*/ 1146175 w 4584700"/>
                <a:gd name="connsiteY27" fmla="*/ 1127125 h 1322387"/>
                <a:gd name="connsiteX28" fmla="*/ 1131887 w 4584700"/>
                <a:gd name="connsiteY28" fmla="*/ 1108075 h 1322387"/>
                <a:gd name="connsiteX29" fmla="*/ 1112837 w 4584700"/>
                <a:gd name="connsiteY29" fmla="*/ 1108075 h 1322387"/>
                <a:gd name="connsiteX30" fmla="*/ 1108075 w 4584700"/>
                <a:gd name="connsiteY30" fmla="*/ 1093787 h 1322387"/>
                <a:gd name="connsiteX31" fmla="*/ 1022350 w 4584700"/>
                <a:gd name="connsiteY31" fmla="*/ 1084262 h 1322387"/>
                <a:gd name="connsiteX32" fmla="*/ 1022350 w 4584700"/>
                <a:gd name="connsiteY32" fmla="*/ 1069975 h 1322387"/>
                <a:gd name="connsiteX33" fmla="*/ 950912 w 4584700"/>
                <a:gd name="connsiteY33" fmla="*/ 1050925 h 1322387"/>
                <a:gd name="connsiteX34" fmla="*/ 946150 w 4584700"/>
                <a:gd name="connsiteY34" fmla="*/ 1027112 h 1322387"/>
                <a:gd name="connsiteX35" fmla="*/ 917575 w 4584700"/>
                <a:gd name="connsiteY35" fmla="*/ 1027112 h 1322387"/>
                <a:gd name="connsiteX36" fmla="*/ 917575 w 4584700"/>
                <a:gd name="connsiteY36" fmla="*/ 1008062 h 1322387"/>
                <a:gd name="connsiteX37" fmla="*/ 846137 w 4584700"/>
                <a:gd name="connsiteY37" fmla="*/ 1008062 h 1322387"/>
                <a:gd name="connsiteX38" fmla="*/ 846137 w 4584700"/>
                <a:gd name="connsiteY38" fmla="*/ 979487 h 1322387"/>
                <a:gd name="connsiteX39" fmla="*/ 812800 w 4584700"/>
                <a:gd name="connsiteY39" fmla="*/ 979487 h 1322387"/>
                <a:gd name="connsiteX40" fmla="*/ 808037 w 4584700"/>
                <a:gd name="connsiteY40" fmla="*/ 960437 h 1322387"/>
                <a:gd name="connsiteX41" fmla="*/ 765175 w 4584700"/>
                <a:gd name="connsiteY41" fmla="*/ 950912 h 1322387"/>
                <a:gd name="connsiteX42" fmla="*/ 765175 w 4584700"/>
                <a:gd name="connsiteY42" fmla="*/ 927100 h 1322387"/>
                <a:gd name="connsiteX43" fmla="*/ 660400 w 4584700"/>
                <a:gd name="connsiteY43" fmla="*/ 917575 h 1322387"/>
                <a:gd name="connsiteX44" fmla="*/ 660400 w 4584700"/>
                <a:gd name="connsiteY44" fmla="*/ 917575 h 1322387"/>
                <a:gd name="connsiteX45" fmla="*/ 588962 w 4584700"/>
                <a:gd name="connsiteY45" fmla="*/ 898525 h 1322387"/>
                <a:gd name="connsiteX46" fmla="*/ 588962 w 4584700"/>
                <a:gd name="connsiteY46" fmla="*/ 898525 h 1322387"/>
                <a:gd name="connsiteX47" fmla="*/ 503237 w 4584700"/>
                <a:gd name="connsiteY47" fmla="*/ 869950 h 1322387"/>
                <a:gd name="connsiteX48" fmla="*/ 508000 w 4584700"/>
                <a:gd name="connsiteY48" fmla="*/ 808037 h 1322387"/>
                <a:gd name="connsiteX49" fmla="*/ 427037 w 4584700"/>
                <a:gd name="connsiteY49" fmla="*/ 798512 h 1322387"/>
                <a:gd name="connsiteX50" fmla="*/ 427037 w 4584700"/>
                <a:gd name="connsiteY50" fmla="*/ 722312 h 1322387"/>
                <a:gd name="connsiteX51" fmla="*/ 403225 w 4584700"/>
                <a:gd name="connsiteY51" fmla="*/ 722312 h 1322387"/>
                <a:gd name="connsiteX52" fmla="*/ 403225 w 4584700"/>
                <a:gd name="connsiteY52" fmla="*/ 722312 h 1322387"/>
                <a:gd name="connsiteX53" fmla="*/ 346075 w 4584700"/>
                <a:gd name="connsiteY53" fmla="*/ 688975 h 1322387"/>
                <a:gd name="connsiteX54" fmla="*/ 341312 w 4584700"/>
                <a:gd name="connsiteY54" fmla="*/ 593725 h 1322387"/>
                <a:gd name="connsiteX55" fmla="*/ 298450 w 4584700"/>
                <a:gd name="connsiteY55" fmla="*/ 593725 h 1322387"/>
                <a:gd name="connsiteX56" fmla="*/ 293687 w 4584700"/>
                <a:gd name="connsiteY56" fmla="*/ 555625 h 1322387"/>
                <a:gd name="connsiteX57" fmla="*/ 250825 w 4584700"/>
                <a:gd name="connsiteY57" fmla="*/ 555625 h 1322387"/>
                <a:gd name="connsiteX58" fmla="*/ 250825 w 4584700"/>
                <a:gd name="connsiteY58" fmla="*/ 465137 h 1322387"/>
                <a:gd name="connsiteX59" fmla="*/ 217487 w 4584700"/>
                <a:gd name="connsiteY59" fmla="*/ 465137 h 1322387"/>
                <a:gd name="connsiteX60" fmla="*/ 217487 w 4584700"/>
                <a:gd name="connsiteY60" fmla="*/ 465137 h 1322387"/>
                <a:gd name="connsiteX61" fmla="*/ 217487 w 4584700"/>
                <a:gd name="connsiteY61" fmla="*/ 423862 h 1322387"/>
                <a:gd name="connsiteX62" fmla="*/ 179387 w 4584700"/>
                <a:gd name="connsiteY62" fmla="*/ 420687 h 1322387"/>
                <a:gd name="connsiteX63" fmla="*/ 169862 w 4584700"/>
                <a:gd name="connsiteY63" fmla="*/ 303212 h 1322387"/>
                <a:gd name="connsiteX64" fmla="*/ 146050 w 4584700"/>
                <a:gd name="connsiteY64" fmla="*/ 303212 h 1322387"/>
                <a:gd name="connsiteX65" fmla="*/ 146050 w 4584700"/>
                <a:gd name="connsiteY65" fmla="*/ 265112 h 1322387"/>
                <a:gd name="connsiteX66" fmla="*/ 93662 w 4584700"/>
                <a:gd name="connsiteY66" fmla="*/ 260350 h 1322387"/>
                <a:gd name="connsiteX67" fmla="*/ 88900 w 4584700"/>
                <a:gd name="connsiteY67" fmla="*/ 212725 h 1322387"/>
                <a:gd name="connsiteX68" fmla="*/ 74612 w 4584700"/>
                <a:gd name="connsiteY68" fmla="*/ 212725 h 1322387"/>
                <a:gd name="connsiteX69" fmla="*/ 73025 w 4584700"/>
                <a:gd name="connsiteY69" fmla="*/ 77787 h 1322387"/>
                <a:gd name="connsiteX70" fmla="*/ 22225 w 4584700"/>
                <a:gd name="connsiteY70" fmla="*/ 65087 h 1322387"/>
                <a:gd name="connsiteX71" fmla="*/ 17462 w 4584700"/>
                <a:gd name="connsiteY71" fmla="*/ 50800 h 1322387"/>
                <a:gd name="connsiteX72" fmla="*/ 7937 w 4584700"/>
                <a:gd name="connsiteY72" fmla="*/ 50800 h 1322387"/>
                <a:gd name="connsiteX73" fmla="*/ 0 w 4584700"/>
                <a:gd name="connsiteY73" fmla="*/ 0 h 1322387"/>
                <a:gd name="connsiteX0" fmla="*/ 4584700 w 4584700"/>
                <a:gd name="connsiteY0" fmla="*/ 1322387 h 1322387"/>
                <a:gd name="connsiteX1" fmla="*/ 2908300 w 4584700"/>
                <a:gd name="connsiteY1" fmla="*/ 1322387 h 1322387"/>
                <a:gd name="connsiteX2" fmla="*/ 2894012 w 4584700"/>
                <a:gd name="connsiteY2" fmla="*/ 1303337 h 1322387"/>
                <a:gd name="connsiteX3" fmla="*/ 2822575 w 4584700"/>
                <a:gd name="connsiteY3" fmla="*/ 1298575 h 1322387"/>
                <a:gd name="connsiteX4" fmla="*/ 2808287 w 4584700"/>
                <a:gd name="connsiteY4" fmla="*/ 1289050 h 1322387"/>
                <a:gd name="connsiteX5" fmla="*/ 2751137 w 4584700"/>
                <a:gd name="connsiteY5" fmla="*/ 1298575 h 1322387"/>
                <a:gd name="connsiteX6" fmla="*/ 2732087 w 4584700"/>
                <a:gd name="connsiteY6" fmla="*/ 1284287 h 1322387"/>
                <a:gd name="connsiteX7" fmla="*/ 2589212 w 4584700"/>
                <a:gd name="connsiteY7" fmla="*/ 1289050 h 1322387"/>
                <a:gd name="connsiteX8" fmla="*/ 2579687 w 4584700"/>
                <a:gd name="connsiteY8" fmla="*/ 1274762 h 1322387"/>
                <a:gd name="connsiteX9" fmla="*/ 2203450 w 4584700"/>
                <a:gd name="connsiteY9" fmla="*/ 1274762 h 1322387"/>
                <a:gd name="connsiteX10" fmla="*/ 2203450 w 4584700"/>
                <a:gd name="connsiteY10" fmla="*/ 1260475 h 1322387"/>
                <a:gd name="connsiteX11" fmla="*/ 2170112 w 4584700"/>
                <a:gd name="connsiteY11" fmla="*/ 1260475 h 1322387"/>
                <a:gd name="connsiteX12" fmla="*/ 2146300 w 4584700"/>
                <a:gd name="connsiteY12" fmla="*/ 1246187 h 1322387"/>
                <a:gd name="connsiteX13" fmla="*/ 2065337 w 4584700"/>
                <a:gd name="connsiteY13" fmla="*/ 1246187 h 1322387"/>
                <a:gd name="connsiteX14" fmla="*/ 2036762 w 4584700"/>
                <a:gd name="connsiteY14" fmla="*/ 1222375 h 1322387"/>
                <a:gd name="connsiteX15" fmla="*/ 1946275 w 4584700"/>
                <a:gd name="connsiteY15" fmla="*/ 1222375 h 1322387"/>
                <a:gd name="connsiteX16" fmla="*/ 1931987 w 4584700"/>
                <a:gd name="connsiteY16" fmla="*/ 1212850 h 1322387"/>
                <a:gd name="connsiteX17" fmla="*/ 1779587 w 4584700"/>
                <a:gd name="connsiteY17" fmla="*/ 1217612 h 1322387"/>
                <a:gd name="connsiteX18" fmla="*/ 1760537 w 4584700"/>
                <a:gd name="connsiteY18" fmla="*/ 1198562 h 1322387"/>
                <a:gd name="connsiteX19" fmla="*/ 1655762 w 4584700"/>
                <a:gd name="connsiteY19" fmla="*/ 1203325 h 1322387"/>
                <a:gd name="connsiteX20" fmla="*/ 1651000 w 4584700"/>
                <a:gd name="connsiteY20" fmla="*/ 1189037 h 1322387"/>
                <a:gd name="connsiteX21" fmla="*/ 1603375 w 4584700"/>
                <a:gd name="connsiteY21" fmla="*/ 1189037 h 1322387"/>
                <a:gd name="connsiteX22" fmla="*/ 1598612 w 4584700"/>
                <a:gd name="connsiteY22" fmla="*/ 1169987 h 1322387"/>
                <a:gd name="connsiteX23" fmla="*/ 1565275 w 4584700"/>
                <a:gd name="connsiteY23" fmla="*/ 1169987 h 1322387"/>
                <a:gd name="connsiteX24" fmla="*/ 1546225 w 4584700"/>
                <a:gd name="connsiteY24" fmla="*/ 1160462 h 1322387"/>
                <a:gd name="connsiteX25" fmla="*/ 1341437 w 4584700"/>
                <a:gd name="connsiteY25" fmla="*/ 1150937 h 1322387"/>
                <a:gd name="connsiteX26" fmla="*/ 1341437 w 4584700"/>
                <a:gd name="connsiteY26" fmla="*/ 1131887 h 1322387"/>
                <a:gd name="connsiteX27" fmla="*/ 1146175 w 4584700"/>
                <a:gd name="connsiteY27" fmla="*/ 1127125 h 1322387"/>
                <a:gd name="connsiteX28" fmla="*/ 1131887 w 4584700"/>
                <a:gd name="connsiteY28" fmla="*/ 1108075 h 1322387"/>
                <a:gd name="connsiteX29" fmla="*/ 1112837 w 4584700"/>
                <a:gd name="connsiteY29" fmla="*/ 1108075 h 1322387"/>
                <a:gd name="connsiteX30" fmla="*/ 1108075 w 4584700"/>
                <a:gd name="connsiteY30" fmla="*/ 1093787 h 1322387"/>
                <a:gd name="connsiteX31" fmla="*/ 1022350 w 4584700"/>
                <a:gd name="connsiteY31" fmla="*/ 1084262 h 1322387"/>
                <a:gd name="connsiteX32" fmla="*/ 1022350 w 4584700"/>
                <a:gd name="connsiteY32" fmla="*/ 1069975 h 1322387"/>
                <a:gd name="connsiteX33" fmla="*/ 950912 w 4584700"/>
                <a:gd name="connsiteY33" fmla="*/ 1050925 h 1322387"/>
                <a:gd name="connsiteX34" fmla="*/ 946150 w 4584700"/>
                <a:gd name="connsiteY34" fmla="*/ 1027112 h 1322387"/>
                <a:gd name="connsiteX35" fmla="*/ 917575 w 4584700"/>
                <a:gd name="connsiteY35" fmla="*/ 1027112 h 1322387"/>
                <a:gd name="connsiteX36" fmla="*/ 917575 w 4584700"/>
                <a:gd name="connsiteY36" fmla="*/ 1008062 h 1322387"/>
                <a:gd name="connsiteX37" fmla="*/ 846137 w 4584700"/>
                <a:gd name="connsiteY37" fmla="*/ 1008062 h 1322387"/>
                <a:gd name="connsiteX38" fmla="*/ 846137 w 4584700"/>
                <a:gd name="connsiteY38" fmla="*/ 979487 h 1322387"/>
                <a:gd name="connsiteX39" fmla="*/ 812800 w 4584700"/>
                <a:gd name="connsiteY39" fmla="*/ 979487 h 1322387"/>
                <a:gd name="connsiteX40" fmla="*/ 808037 w 4584700"/>
                <a:gd name="connsiteY40" fmla="*/ 960437 h 1322387"/>
                <a:gd name="connsiteX41" fmla="*/ 765175 w 4584700"/>
                <a:gd name="connsiteY41" fmla="*/ 950912 h 1322387"/>
                <a:gd name="connsiteX42" fmla="*/ 765175 w 4584700"/>
                <a:gd name="connsiteY42" fmla="*/ 927100 h 1322387"/>
                <a:gd name="connsiteX43" fmla="*/ 660400 w 4584700"/>
                <a:gd name="connsiteY43" fmla="*/ 917575 h 1322387"/>
                <a:gd name="connsiteX44" fmla="*/ 660400 w 4584700"/>
                <a:gd name="connsiteY44" fmla="*/ 917575 h 1322387"/>
                <a:gd name="connsiteX45" fmla="*/ 588962 w 4584700"/>
                <a:gd name="connsiteY45" fmla="*/ 898525 h 1322387"/>
                <a:gd name="connsiteX46" fmla="*/ 598487 w 4584700"/>
                <a:gd name="connsiteY46" fmla="*/ 866775 h 1322387"/>
                <a:gd name="connsiteX47" fmla="*/ 503237 w 4584700"/>
                <a:gd name="connsiteY47" fmla="*/ 869950 h 1322387"/>
                <a:gd name="connsiteX48" fmla="*/ 508000 w 4584700"/>
                <a:gd name="connsiteY48" fmla="*/ 808037 h 1322387"/>
                <a:gd name="connsiteX49" fmla="*/ 427037 w 4584700"/>
                <a:gd name="connsiteY49" fmla="*/ 798512 h 1322387"/>
                <a:gd name="connsiteX50" fmla="*/ 427037 w 4584700"/>
                <a:gd name="connsiteY50" fmla="*/ 722312 h 1322387"/>
                <a:gd name="connsiteX51" fmla="*/ 403225 w 4584700"/>
                <a:gd name="connsiteY51" fmla="*/ 722312 h 1322387"/>
                <a:gd name="connsiteX52" fmla="*/ 403225 w 4584700"/>
                <a:gd name="connsiteY52" fmla="*/ 722312 h 1322387"/>
                <a:gd name="connsiteX53" fmla="*/ 346075 w 4584700"/>
                <a:gd name="connsiteY53" fmla="*/ 688975 h 1322387"/>
                <a:gd name="connsiteX54" fmla="*/ 341312 w 4584700"/>
                <a:gd name="connsiteY54" fmla="*/ 593725 h 1322387"/>
                <a:gd name="connsiteX55" fmla="*/ 298450 w 4584700"/>
                <a:gd name="connsiteY55" fmla="*/ 593725 h 1322387"/>
                <a:gd name="connsiteX56" fmla="*/ 293687 w 4584700"/>
                <a:gd name="connsiteY56" fmla="*/ 555625 h 1322387"/>
                <a:gd name="connsiteX57" fmla="*/ 250825 w 4584700"/>
                <a:gd name="connsiteY57" fmla="*/ 555625 h 1322387"/>
                <a:gd name="connsiteX58" fmla="*/ 250825 w 4584700"/>
                <a:gd name="connsiteY58" fmla="*/ 465137 h 1322387"/>
                <a:gd name="connsiteX59" fmla="*/ 217487 w 4584700"/>
                <a:gd name="connsiteY59" fmla="*/ 465137 h 1322387"/>
                <a:gd name="connsiteX60" fmla="*/ 217487 w 4584700"/>
                <a:gd name="connsiteY60" fmla="*/ 465137 h 1322387"/>
                <a:gd name="connsiteX61" fmla="*/ 217487 w 4584700"/>
                <a:gd name="connsiteY61" fmla="*/ 423862 h 1322387"/>
                <a:gd name="connsiteX62" fmla="*/ 179387 w 4584700"/>
                <a:gd name="connsiteY62" fmla="*/ 420687 h 1322387"/>
                <a:gd name="connsiteX63" fmla="*/ 169862 w 4584700"/>
                <a:gd name="connsiteY63" fmla="*/ 303212 h 1322387"/>
                <a:gd name="connsiteX64" fmla="*/ 146050 w 4584700"/>
                <a:gd name="connsiteY64" fmla="*/ 303212 h 1322387"/>
                <a:gd name="connsiteX65" fmla="*/ 146050 w 4584700"/>
                <a:gd name="connsiteY65" fmla="*/ 265112 h 1322387"/>
                <a:gd name="connsiteX66" fmla="*/ 93662 w 4584700"/>
                <a:gd name="connsiteY66" fmla="*/ 260350 h 1322387"/>
                <a:gd name="connsiteX67" fmla="*/ 88900 w 4584700"/>
                <a:gd name="connsiteY67" fmla="*/ 212725 h 1322387"/>
                <a:gd name="connsiteX68" fmla="*/ 74612 w 4584700"/>
                <a:gd name="connsiteY68" fmla="*/ 212725 h 1322387"/>
                <a:gd name="connsiteX69" fmla="*/ 73025 w 4584700"/>
                <a:gd name="connsiteY69" fmla="*/ 77787 h 1322387"/>
                <a:gd name="connsiteX70" fmla="*/ 22225 w 4584700"/>
                <a:gd name="connsiteY70" fmla="*/ 65087 h 1322387"/>
                <a:gd name="connsiteX71" fmla="*/ 17462 w 4584700"/>
                <a:gd name="connsiteY71" fmla="*/ 50800 h 1322387"/>
                <a:gd name="connsiteX72" fmla="*/ 7937 w 4584700"/>
                <a:gd name="connsiteY72" fmla="*/ 50800 h 1322387"/>
                <a:gd name="connsiteX73" fmla="*/ 0 w 4584700"/>
                <a:gd name="connsiteY73" fmla="*/ 0 h 1322387"/>
                <a:gd name="connsiteX0" fmla="*/ 4584700 w 4584700"/>
                <a:gd name="connsiteY0" fmla="*/ 1322387 h 1322387"/>
                <a:gd name="connsiteX1" fmla="*/ 2908300 w 4584700"/>
                <a:gd name="connsiteY1" fmla="*/ 1322387 h 1322387"/>
                <a:gd name="connsiteX2" fmla="*/ 2894012 w 4584700"/>
                <a:gd name="connsiteY2" fmla="*/ 1303337 h 1322387"/>
                <a:gd name="connsiteX3" fmla="*/ 2822575 w 4584700"/>
                <a:gd name="connsiteY3" fmla="*/ 1298575 h 1322387"/>
                <a:gd name="connsiteX4" fmla="*/ 2808287 w 4584700"/>
                <a:gd name="connsiteY4" fmla="*/ 1289050 h 1322387"/>
                <a:gd name="connsiteX5" fmla="*/ 2751137 w 4584700"/>
                <a:gd name="connsiteY5" fmla="*/ 1298575 h 1322387"/>
                <a:gd name="connsiteX6" fmla="*/ 2732087 w 4584700"/>
                <a:gd name="connsiteY6" fmla="*/ 1284287 h 1322387"/>
                <a:gd name="connsiteX7" fmla="*/ 2589212 w 4584700"/>
                <a:gd name="connsiteY7" fmla="*/ 1289050 h 1322387"/>
                <a:gd name="connsiteX8" fmla="*/ 2579687 w 4584700"/>
                <a:gd name="connsiteY8" fmla="*/ 1274762 h 1322387"/>
                <a:gd name="connsiteX9" fmla="*/ 2203450 w 4584700"/>
                <a:gd name="connsiteY9" fmla="*/ 1274762 h 1322387"/>
                <a:gd name="connsiteX10" fmla="*/ 2203450 w 4584700"/>
                <a:gd name="connsiteY10" fmla="*/ 1260475 h 1322387"/>
                <a:gd name="connsiteX11" fmla="*/ 2170112 w 4584700"/>
                <a:gd name="connsiteY11" fmla="*/ 1260475 h 1322387"/>
                <a:gd name="connsiteX12" fmla="*/ 2146300 w 4584700"/>
                <a:gd name="connsiteY12" fmla="*/ 1246187 h 1322387"/>
                <a:gd name="connsiteX13" fmla="*/ 2065337 w 4584700"/>
                <a:gd name="connsiteY13" fmla="*/ 1246187 h 1322387"/>
                <a:gd name="connsiteX14" fmla="*/ 2036762 w 4584700"/>
                <a:gd name="connsiteY14" fmla="*/ 1222375 h 1322387"/>
                <a:gd name="connsiteX15" fmla="*/ 1946275 w 4584700"/>
                <a:gd name="connsiteY15" fmla="*/ 1222375 h 1322387"/>
                <a:gd name="connsiteX16" fmla="*/ 1931987 w 4584700"/>
                <a:gd name="connsiteY16" fmla="*/ 1212850 h 1322387"/>
                <a:gd name="connsiteX17" fmla="*/ 1779587 w 4584700"/>
                <a:gd name="connsiteY17" fmla="*/ 1217612 h 1322387"/>
                <a:gd name="connsiteX18" fmla="*/ 1760537 w 4584700"/>
                <a:gd name="connsiteY18" fmla="*/ 1198562 h 1322387"/>
                <a:gd name="connsiteX19" fmla="*/ 1655762 w 4584700"/>
                <a:gd name="connsiteY19" fmla="*/ 1203325 h 1322387"/>
                <a:gd name="connsiteX20" fmla="*/ 1651000 w 4584700"/>
                <a:gd name="connsiteY20" fmla="*/ 1189037 h 1322387"/>
                <a:gd name="connsiteX21" fmla="*/ 1603375 w 4584700"/>
                <a:gd name="connsiteY21" fmla="*/ 1189037 h 1322387"/>
                <a:gd name="connsiteX22" fmla="*/ 1598612 w 4584700"/>
                <a:gd name="connsiteY22" fmla="*/ 1169987 h 1322387"/>
                <a:gd name="connsiteX23" fmla="*/ 1565275 w 4584700"/>
                <a:gd name="connsiteY23" fmla="*/ 1169987 h 1322387"/>
                <a:gd name="connsiteX24" fmla="*/ 1546225 w 4584700"/>
                <a:gd name="connsiteY24" fmla="*/ 1160462 h 1322387"/>
                <a:gd name="connsiteX25" fmla="*/ 1341437 w 4584700"/>
                <a:gd name="connsiteY25" fmla="*/ 1150937 h 1322387"/>
                <a:gd name="connsiteX26" fmla="*/ 1341437 w 4584700"/>
                <a:gd name="connsiteY26" fmla="*/ 1131887 h 1322387"/>
                <a:gd name="connsiteX27" fmla="*/ 1146175 w 4584700"/>
                <a:gd name="connsiteY27" fmla="*/ 1127125 h 1322387"/>
                <a:gd name="connsiteX28" fmla="*/ 1131887 w 4584700"/>
                <a:gd name="connsiteY28" fmla="*/ 1108075 h 1322387"/>
                <a:gd name="connsiteX29" fmla="*/ 1112837 w 4584700"/>
                <a:gd name="connsiteY29" fmla="*/ 1108075 h 1322387"/>
                <a:gd name="connsiteX30" fmla="*/ 1108075 w 4584700"/>
                <a:gd name="connsiteY30" fmla="*/ 1093787 h 1322387"/>
                <a:gd name="connsiteX31" fmla="*/ 1022350 w 4584700"/>
                <a:gd name="connsiteY31" fmla="*/ 1084262 h 1322387"/>
                <a:gd name="connsiteX32" fmla="*/ 1022350 w 4584700"/>
                <a:gd name="connsiteY32" fmla="*/ 1069975 h 1322387"/>
                <a:gd name="connsiteX33" fmla="*/ 950912 w 4584700"/>
                <a:gd name="connsiteY33" fmla="*/ 1050925 h 1322387"/>
                <a:gd name="connsiteX34" fmla="*/ 946150 w 4584700"/>
                <a:gd name="connsiteY34" fmla="*/ 1027112 h 1322387"/>
                <a:gd name="connsiteX35" fmla="*/ 917575 w 4584700"/>
                <a:gd name="connsiteY35" fmla="*/ 1027112 h 1322387"/>
                <a:gd name="connsiteX36" fmla="*/ 917575 w 4584700"/>
                <a:gd name="connsiteY36" fmla="*/ 1008062 h 1322387"/>
                <a:gd name="connsiteX37" fmla="*/ 846137 w 4584700"/>
                <a:gd name="connsiteY37" fmla="*/ 1008062 h 1322387"/>
                <a:gd name="connsiteX38" fmla="*/ 846137 w 4584700"/>
                <a:gd name="connsiteY38" fmla="*/ 979487 h 1322387"/>
                <a:gd name="connsiteX39" fmla="*/ 812800 w 4584700"/>
                <a:gd name="connsiteY39" fmla="*/ 979487 h 1322387"/>
                <a:gd name="connsiteX40" fmla="*/ 808037 w 4584700"/>
                <a:gd name="connsiteY40" fmla="*/ 960437 h 1322387"/>
                <a:gd name="connsiteX41" fmla="*/ 765175 w 4584700"/>
                <a:gd name="connsiteY41" fmla="*/ 950912 h 1322387"/>
                <a:gd name="connsiteX42" fmla="*/ 765175 w 4584700"/>
                <a:gd name="connsiteY42" fmla="*/ 927100 h 1322387"/>
                <a:gd name="connsiteX43" fmla="*/ 660400 w 4584700"/>
                <a:gd name="connsiteY43" fmla="*/ 917575 h 1322387"/>
                <a:gd name="connsiteX44" fmla="*/ 660400 w 4584700"/>
                <a:gd name="connsiteY44" fmla="*/ 917575 h 1322387"/>
                <a:gd name="connsiteX45" fmla="*/ 617537 w 4584700"/>
                <a:gd name="connsiteY45" fmla="*/ 895350 h 1322387"/>
                <a:gd name="connsiteX46" fmla="*/ 598487 w 4584700"/>
                <a:gd name="connsiteY46" fmla="*/ 866775 h 1322387"/>
                <a:gd name="connsiteX47" fmla="*/ 503237 w 4584700"/>
                <a:gd name="connsiteY47" fmla="*/ 869950 h 1322387"/>
                <a:gd name="connsiteX48" fmla="*/ 508000 w 4584700"/>
                <a:gd name="connsiteY48" fmla="*/ 808037 h 1322387"/>
                <a:gd name="connsiteX49" fmla="*/ 427037 w 4584700"/>
                <a:gd name="connsiteY49" fmla="*/ 798512 h 1322387"/>
                <a:gd name="connsiteX50" fmla="*/ 427037 w 4584700"/>
                <a:gd name="connsiteY50" fmla="*/ 722312 h 1322387"/>
                <a:gd name="connsiteX51" fmla="*/ 403225 w 4584700"/>
                <a:gd name="connsiteY51" fmla="*/ 722312 h 1322387"/>
                <a:gd name="connsiteX52" fmla="*/ 403225 w 4584700"/>
                <a:gd name="connsiteY52" fmla="*/ 722312 h 1322387"/>
                <a:gd name="connsiteX53" fmla="*/ 346075 w 4584700"/>
                <a:gd name="connsiteY53" fmla="*/ 688975 h 1322387"/>
                <a:gd name="connsiteX54" fmla="*/ 341312 w 4584700"/>
                <a:gd name="connsiteY54" fmla="*/ 593725 h 1322387"/>
                <a:gd name="connsiteX55" fmla="*/ 298450 w 4584700"/>
                <a:gd name="connsiteY55" fmla="*/ 593725 h 1322387"/>
                <a:gd name="connsiteX56" fmla="*/ 293687 w 4584700"/>
                <a:gd name="connsiteY56" fmla="*/ 555625 h 1322387"/>
                <a:gd name="connsiteX57" fmla="*/ 250825 w 4584700"/>
                <a:gd name="connsiteY57" fmla="*/ 555625 h 1322387"/>
                <a:gd name="connsiteX58" fmla="*/ 250825 w 4584700"/>
                <a:gd name="connsiteY58" fmla="*/ 465137 h 1322387"/>
                <a:gd name="connsiteX59" fmla="*/ 217487 w 4584700"/>
                <a:gd name="connsiteY59" fmla="*/ 465137 h 1322387"/>
                <a:gd name="connsiteX60" fmla="*/ 217487 w 4584700"/>
                <a:gd name="connsiteY60" fmla="*/ 465137 h 1322387"/>
                <a:gd name="connsiteX61" fmla="*/ 217487 w 4584700"/>
                <a:gd name="connsiteY61" fmla="*/ 423862 h 1322387"/>
                <a:gd name="connsiteX62" fmla="*/ 179387 w 4584700"/>
                <a:gd name="connsiteY62" fmla="*/ 420687 h 1322387"/>
                <a:gd name="connsiteX63" fmla="*/ 169862 w 4584700"/>
                <a:gd name="connsiteY63" fmla="*/ 303212 h 1322387"/>
                <a:gd name="connsiteX64" fmla="*/ 146050 w 4584700"/>
                <a:gd name="connsiteY64" fmla="*/ 303212 h 1322387"/>
                <a:gd name="connsiteX65" fmla="*/ 146050 w 4584700"/>
                <a:gd name="connsiteY65" fmla="*/ 265112 h 1322387"/>
                <a:gd name="connsiteX66" fmla="*/ 93662 w 4584700"/>
                <a:gd name="connsiteY66" fmla="*/ 260350 h 1322387"/>
                <a:gd name="connsiteX67" fmla="*/ 88900 w 4584700"/>
                <a:gd name="connsiteY67" fmla="*/ 212725 h 1322387"/>
                <a:gd name="connsiteX68" fmla="*/ 74612 w 4584700"/>
                <a:gd name="connsiteY68" fmla="*/ 212725 h 1322387"/>
                <a:gd name="connsiteX69" fmla="*/ 73025 w 4584700"/>
                <a:gd name="connsiteY69" fmla="*/ 77787 h 1322387"/>
                <a:gd name="connsiteX70" fmla="*/ 22225 w 4584700"/>
                <a:gd name="connsiteY70" fmla="*/ 65087 h 1322387"/>
                <a:gd name="connsiteX71" fmla="*/ 17462 w 4584700"/>
                <a:gd name="connsiteY71" fmla="*/ 50800 h 1322387"/>
                <a:gd name="connsiteX72" fmla="*/ 7937 w 4584700"/>
                <a:gd name="connsiteY72" fmla="*/ 50800 h 1322387"/>
                <a:gd name="connsiteX73" fmla="*/ 0 w 4584700"/>
                <a:gd name="connsiteY73" fmla="*/ 0 h 1322387"/>
                <a:gd name="connsiteX0" fmla="*/ 4584700 w 4584700"/>
                <a:gd name="connsiteY0" fmla="*/ 1322387 h 1322387"/>
                <a:gd name="connsiteX1" fmla="*/ 2908300 w 4584700"/>
                <a:gd name="connsiteY1" fmla="*/ 1322387 h 1322387"/>
                <a:gd name="connsiteX2" fmla="*/ 2894012 w 4584700"/>
                <a:gd name="connsiteY2" fmla="*/ 1303337 h 1322387"/>
                <a:gd name="connsiteX3" fmla="*/ 2822575 w 4584700"/>
                <a:gd name="connsiteY3" fmla="*/ 1298575 h 1322387"/>
                <a:gd name="connsiteX4" fmla="*/ 2808287 w 4584700"/>
                <a:gd name="connsiteY4" fmla="*/ 1289050 h 1322387"/>
                <a:gd name="connsiteX5" fmla="*/ 2751137 w 4584700"/>
                <a:gd name="connsiteY5" fmla="*/ 1298575 h 1322387"/>
                <a:gd name="connsiteX6" fmla="*/ 2732087 w 4584700"/>
                <a:gd name="connsiteY6" fmla="*/ 1284287 h 1322387"/>
                <a:gd name="connsiteX7" fmla="*/ 2589212 w 4584700"/>
                <a:gd name="connsiteY7" fmla="*/ 1289050 h 1322387"/>
                <a:gd name="connsiteX8" fmla="*/ 2579687 w 4584700"/>
                <a:gd name="connsiteY8" fmla="*/ 1274762 h 1322387"/>
                <a:gd name="connsiteX9" fmla="*/ 2203450 w 4584700"/>
                <a:gd name="connsiteY9" fmla="*/ 1274762 h 1322387"/>
                <a:gd name="connsiteX10" fmla="*/ 2203450 w 4584700"/>
                <a:gd name="connsiteY10" fmla="*/ 1260475 h 1322387"/>
                <a:gd name="connsiteX11" fmla="*/ 2170112 w 4584700"/>
                <a:gd name="connsiteY11" fmla="*/ 1260475 h 1322387"/>
                <a:gd name="connsiteX12" fmla="*/ 2146300 w 4584700"/>
                <a:gd name="connsiteY12" fmla="*/ 1246187 h 1322387"/>
                <a:gd name="connsiteX13" fmla="*/ 2065337 w 4584700"/>
                <a:gd name="connsiteY13" fmla="*/ 1246187 h 1322387"/>
                <a:gd name="connsiteX14" fmla="*/ 2036762 w 4584700"/>
                <a:gd name="connsiteY14" fmla="*/ 1222375 h 1322387"/>
                <a:gd name="connsiteX15" fmla="*/ 1946275 w 4584700"/>
                <a:gd name="connsiteY15" fmla="*/ 1222375 h 1322387"/>
                <a:gd name="connsiteX16" fmla="*/ 1931987 w 4584700"/>
                <a:gd name="connsiteY16" fmla="*/ 1212850 h 1322387"/>
                <a:gd name="connsiteX17" fmla="*/ 1779587 w 4584700"/>
                <a:gd name="connsiteY17" fmla="*/ 1217612 h 1322387"/>
                <a:gd name="connsiteX18" fmla="*/ 1760537 w 4584700"/>
                <a:gd name="connsiteY18" fmla="*/ 1198562 h 1322387"/>
                <a:gd name="connsiteX19" fmla="*/ 1655762 w 4584700"/>
                <a:gd name="connsiteY19" fmla="*/ 1203325 h 1322387"/>
                <a:gd name="connsiteX20" fmla="*/ 1651000 w 4584700"/>
                <a:gd name="connsiteY20" fmla="*/ 1189037 h 1322387"/>
                <a:gd name="connsiteX21" fmla="*/ 1603375 w 4584700"/>
                <a:gd name="connsiteY21" fmla="*/ 1189037 h 1322387"/>
                <a:gd name="connsiteX22" fmla="*/ 1598612 w 4584700"/>
                <a:gd name="connsiteY22" fmla="*/ 1169987 h 1322387"/>
                <a:gd name="connsiteX23" fmla="*/ 1565275 w 4584700"/>
                <a:gd name="connsiteY23" fmla="*/ 1169987 h 1322387"/>
                <a:gd name="connsiteX24" fmla="*/ 1546225 w 4584700"/>
                <a:gd name="connsiteY24" fmla="*/ 1160462 h 1322387"/>
                <a:gd name="connsiteX25" fmla="*/ 1341437 w 4584700"/>
                <a:gd name="connsiteY25" fmla="*/ 1150937 h 1322387"/>
                <a:gd name="connsiteX26" fmla="*/ 1341437 w 4584700"/>
                <a:gd name="connsiteY26" fmla="*/ 1131887 h 1322387"/>
                <a:gd name="connsiteX27" fmla="*/ 1146175 w 4584700"/>
                <a:gd name="connsiteY27" fmla="*/ 1127125 h 1322387"/>
                <a:gd name="connsiteX28" fmla="*/ 1131887 w 4584700"/>
                <a:gd name="connsiteY28" fmla="*/ 1108075 h 1322387"/>
                <a:gd name="connsiteX29" fmla="*/ 1112837 w 4584700"/>
                <a:gd name="connsiteY29" fmla="*/ 1108075 h 1322387"/>
                <a:gd name="connsiteX30" fmla="*/ 1108075 w 4584700"/>
                <a:gd name="connsiteY30" fmla="*/ 1093787 h 1322387"/>
                <a:gd name="connsiteX31" fmla="*/ 1022350 w 4584700"/>
                <a:gd name="connsiteY31" fmla="*/ 1084262 h 1322387"/>
                <a:gd name="connsiteX32" fmla="*/ 1022350 w 4584700"/>
                <a:gd name="connsiteY32" fmla="*/ 1069975 h 1322387"/>
                <a:gd name="connsiteX33" fmla="*/ 950912 w 4584700"/>
                <a:gd name="connsiteY33" fmla="*/ 1050925 h 1322387"/>
                <a:gd name="connsiteX34" fmla="*/ 946150 w 4584700"/>
                <a:gd name="connsiteY34" fmla="*/ 1027112 h 1322387"/>
                <a:gd name="connsiteX35" fmla="*/ 917575 w 4584700"/>
                <a:gd name="connsiteY35" fmla="*/ 1027112 h 1322387"/>
                <a:gd name="connsiteX36" fmla="*/ 917575 w 4584700"/>
                <a:gd name="connsiteY36" fmla="*/ 1008062 h 1322387"/>
                <a:gd name="connsiteX37" fmla="*/ 846137 w 4584700"/>
                <a:gd name="connsiteY37" fmla="*/ 1008062 h 1322387"/>
                <a:gd name="connsiteX38" fmla="*/ 846137 w 4584700"/>
                <a:gd name="connsiteY38" fmla="*/ 979487 h 1322387"/>
                <a:gd name="connsiteX39" fmla="*/ 812800 w 4584700"/>
                <a:gd name="connsiteY39" fmla="*/ 979487 h 1322387"/>
                <a:gd name="connsiteX40" fmla="*/ 808037 w 4584700"/>
                <a:gd name="connsiteY40" fmla="*/ 960437 h 1322387"/>
                <a:gd name="connsiteX41" fmla="*/ 765175 w 4584700"/>
                <a:gd name="connsiteY41" fmla="*/ 950912 h 1322387"/>
                <a:gd name="connsiteX42" fmla="*/ 765175 w 4584700"/>
                <a:gd name="connsiteY42" fmla="*/ 927100 h 1322387"/>
                <a:gd name="connsiteX43" fmla="*/ 660400 w 4584700"/>
                <a:gd name="connsiteY43" fmla="*/ 917575 h 1322387"/>
                <a:gd name="connsiteX44" fmla="*/ 660400 w 4584700"/>
                <a:gd name="connsiteY44" fmla="*/ 917575 h 1322387"/>
                <a:gd name="connsiteX45" fmla="*/ 617537 w 4584700"/>
                <a:gd name="connsiteY45" fmla="*/ 895350 h 1322387"/>
                <a:gd name="connsiteX46" fmla="*/ 595312 w 4584700"/>
                <a:gd name="connsiteY46" fmla="*/ 869950 h 1322387"/>
                <a:gd name="connsiteX47" fmla="*/ 503237 w 4584700"/>
                <a:gd name="connsiteY47" fmla="*/ 869950 h 1322387"/>
                <a:gd name="connsiteX48" fmla="*/ 508000 w 4584700"/>
                <a:gd name="connsiteY48" fmla="*/ 808037 h 1322387"/>
                <a:gd name="connsiteX49" fmla="*/ 427037 w 4584700"/>
                <a:gd name="connsiteY49" fmla="*/ 798512 h 1322387"/>
                <a:gd name="connsiteX50" fmla="*/ 427037 w 4584700"/>
                <a:gd name="connsiteY50" fmla="*/ 722312 h 1322387"/>
                <a:gd name="connsiteX51" fmla="*/ 403225 w 4584700"/>
                <a:gd name="connsiteY51" fmla="*/ 722312 h 1322387"/>
                <a:gd name="connsiteX52" fmla="*/ 403225 w 4584700"/>
                <a:gd name="connsiteY52" fmla="*/ 722312 h 1322387"/>
                <a:gd name="connsiteX53" fmla="*/ 346075 w 4584700"/>
                <a:gd name="connsiteY53" fmla="*/ 688975 h 1322387"/>
                <a:gd name="connsiteX54" fmla="*/ 341312 w 4584700"/>
                <a:gd name="connsiteY54" fmla="*/ 593725 h 1322387"/>
                <a:gd name="connsiteX55" fmla="*/ 298450 w 4584700"/>
                <a:gd name="connsiteY55" fmla="*/ 593725 h 1322387"/>
                <a:gd name="connsiteX56" fmla="*/ 293687 w 4584700"/>
                <a:gd name="connsiteY56" fmla="*/ 555625 h 1322387"/>
                <a:gd name="connsiteX57" fmla="*/ 250825 w 4584700"/>
                <a:gd name="connsiteY57" fmla="*/ 555625 h 1322387"/>
                <a:gd name="connsiteX58" fmla="*/ 250825 w 4584700"/>
                <a:gd name="connsiteY58" fmla="*/ 465137 h 1322387"/>
                <a:gd name="connsiteX59" fmla="*/ 217487 w 4584700"/>
                <a:gd name="connsiteY59" fmla="*/ 465137 h 1322387"/>
                <a:gd name="connsiteX60" fmla="*/ 217487 w 4584700"/>
                <a:gd name="connsiteY60" fmla="*/ 465137 h 1322387"/>
                <a:gd name="connsiteX61" fmla="*/ 217487 w 4584700"/>
                <a:gd name="connsiteY61" fmla="*/ 423862 h 1322387"/>
                <a:gd name="connsiteX62" fmla="*/ 179387 w 4584700"/>
                <a:gd name="connsiteY62" fmla="*/ 420687 h 1322387"/>
                <a:gd name="connsiteX63" fmla="*/ 169862 w 4584700"/>
                <a:gd name="connsiteY63" fmla="*/ 303212 h 1322387"/>
                <a:gd name="connsiteX64" fmla="*/ 146050 w 4584700"/>
                <a:gd name="connsiteY64" fmla="*/ 303212 h 1322387"/>
                <a:gd name="connsiteX65" fmla="*/ 146050 w 4584700"/>
                <a:gd name="connsiteY65" fmla="*/ 265112 h 1322387"/>
                <a:gd name="connsiteX66" fmla="*/ 93662 w 4584700"/>
                <a:gd name="connsiteY66" fmla="*/ 260350 h 1322387"/>
                <a:gd name="connsiteX67" fmla="*/ 88900 w 4584700"/>
                <a:gd name="connsiteY67" fmla="*/ 212725 h 1322387"/>
                <a:gd name="connsiteX68" fmla="*/ 74612 w 4584700"/>
                <a:gd name="connsiteY68" fmla="*/ 212725 h 1322387"/>
                <a:gd name="connsiteX69" fmla="*/ 73025 w 4584700"/>
                <a:gd name="connsiteY69" fmla="*/ 77787 h 1322387"/>
                <a:gd name="connsiteX70" fmla="*/ 22225 w 4584700"/>
                <a:gd name="connsiteY70" fmla="*/ 65087 h 1322387"/>
                <a:gd name="connsiteX71" fmla="*/ 17462 w 4584700"/>
                <a:gd name="connsiteY71" fmla="*/ 50800 h 1322387"/>
                <a:gd name="connsiteX72" fmla="*/ 7937 w 4584700"/>
                <a:gd name="connsiteY72" fmla="*/ 50800 h 1322387"/>
                <a:gd name="connsiteX73" fmla="*/ 0 w 4584700"/>
                <a:gd name="connsiteY73" fmla="*/ 0 h 1322387"/>
                <a:gd name="connsiteX0" fmla="*/ 4584700 w 4584700"/>
                <a:gd name="connsiteY0" fmla="*/ 1322387 h 1322387"/>
                <a:gd name="connsiteX1" fmla="*/ 2908300 w 4584700"/>
                <a:gd name="connsiteY1" fmla="*/ 1322387 h 1322387"/>
                <a:gd name="connsiteX2" fmla="*/ 2894012 w 4584700"/>
                <a:gd name="connsiteY2" fmla="*/ 1303337 h 1322387"/>
                <a:gd name="connsiteX3" fmla="*/ 2822575 w 4584700"/>
                <a:gd name="connsiteY3" fmla="*/ 1298575 h 1322387"/>
                <a:gd name="connsiteX4" fmla="*/ 2808287 w 4584700"/>
                <a:gd name="connsiteY4" fmla="*/ 1289050 h 1322387"/>
                <a:gd name="connsiteX5" fmla="*/ 2751137 w 4584700"/>
                <a:gd name="connsiteY5" fmla="*/ 1298575 h 1322387"/>
                <a:gd name="connsiteX6" fmla="*/ 2732087 w 4584700"/>
                <a:gd name="connsiteY6" fmla="*/ 1284287 h 1322387"/>
                <a:gd name="connsiteX7" fmla="*/ 2589212 w 4584700"/>
                <a:gd name="connsiteY7" fmla="*/ 1289050 h 1322387"/>
                <a:gd name="connsiteX8" fmla="*/ 2579687 w 4584700"/>
                <a:gd name="connsiteY8" fmla="*/ 1274762 h 1322387"/>
                <a:gd name="connsiteX9" fmla="*/ 2203450 w 4584700"/>
                <a:gd name="connsiteY9" fmla="*/ 1274762 h 1322387"/>
                <a:gd name="connsiteX10" fmla="*/ 2203450 w 4584700"/>
                <a:gd name="connsiteY10" fmla="*/ 1260475 h 1322387"/>
                <a:gd name="connsiteX11" fmla="*/ 2170112 w 4584700"/>
                <a:gd name="connsiteY11" fmla="*/ 1260475 h 1322387"/>
                <a:gd name="connsiteX12" fmla="*/ 2146300 w 4584700"/>
                <a:gd name="connsiteY12" fmla="*/ 1246187 h 1322387"/>
                <a:gd name="connsiteX13" fmla="*/ 2065337 w 4584700"/>
                <a:gd name="connsiteY13" fmla="*/ 1246187 h 1322387"/>
                <a:gd name="connsiteX14" fmla="*/ 2036762 w 4584700"/>
                <a:gd name="connsiteY14" fmla="*/ 1222375 h 1322387"/>
                <a:gd name="connsiteX15" fmla="*/ 1946275 w 4584700"/>
                <a:gd name="connsiteY15" fmla="*/ 1222375 h 1322387"/>
                <a:gd name="connsiteX16" fmla="*/ 1931987 w 4584700"/>
                <a:gd name="connsiteY16" fmla="*/ 1212850 h 1322387"/>
                <a:gd name="connsiteX17" fmla="*/ 1779587 w 4584700"/>
                <a:gd name="connsiteY17" fmla="*/ 1217612 h 1322387"/>
                <a:gd name="connsiteX18" fmla="*/ 1760537 w 4584700"/>
                <a:gd name="connsiteY18" fmla="*/ 1198562 h 1322387"/>
                <a:gd name="connsiteX19" fmla="*/ 1655762 w 4584700"/>
                <a:gd name="connsiteY19" fmla="*/ 1203325 h 1322387"/>
                <a:gd name="connsiteX20" fmla="*/ 1651000 w 4584700"/>
                <a:gd name="connsiteY20" fmla="*/ 1189037 h 1322387"/>
                <a:gd name="connsiteX21" fmla="*/ 1603375 w 4584700"/>
                <a:gd name="connsiteY21" fmla="*/ 1189037 h 1322387"/>
                <a:gd name="connsiteX22" fmla="*/ 1598612 w 4584700"/>
                <a:gd name="connsiteY22" fmla="*/ 1169987 h 1322387"/>
                <a:gd name="connsiteX23" fmla="*/ 1565275 w 4584700"/>
                <a:gd name="connsiteY23" fmla="*/ 1169987 h 1322387"/>
                <a:gd name="connsiteX24" fmla="*/ 1546225 w 4584700"/>
                <a:gd name="connsiteY24" fmla="*/ 1160462 h 1322387"/>
                <a:gd name="connsiteX25" fmla="*/ 1341437 w 4584700"/>
                <a:gd name="connsiteY25" fmla="*/ 1150937 h 1322387"/>
                <a:gd name="connsiteX26" fmla="*/ 1341437 w 4584700"/>
                <a:gd name="connsiteY26" fmla="*/ 1131887 h 1322387"/>
                <a:gd name="connsiteX27" fmla="*/ 1146175 w 4584700"/>
                <a:gd name="connsiteY27" fmla="*/ 1127125 h 1322387"/>
                <a:gd name="connsiteX28" fmla="*/ 1131887 w 4584700"/>
                <a:gd name="connsiteY28" fmla="*/ 1108075 h 1322387"/>
                <a:gd name="connsiteX29" fmla="*/ 1112837 w 4584700"/>
                <a:gd name="connsiteY29" fmla="*/ 1108075 h 1322387"/>
                <a:gd name="connsiteX30" fmla="*/ 1108075 w 4584700"/>
                <a:gd name="connsiteY30" fmla="*/ 1093787 h 1322387"/>
                <a:gd name="connsiteX31" fmla="*/ 1022350 w 4584700"/>
                <a:gd name="connsiteY31" fmla="*/ 1084262 h 1322387"/>
                <a:gd name="connsiteX32" fmla="*/ 1022350 w 4584700"/>
                <a:gd name="connsiteY32" fmla="*/ 1069975 h 1322387"/>
                <a:gd name="connsiteX33" fmla="*/ 950912 w 4584700"/>
                <a:gd name="connsiteY33" fmla="*/ 1050925 h 1322387"/>
                <a:gd name="connsiteX34" fmla="*/ 946150 w 4584700"/>
                <a:gd name="connsiteY34" fmla="*/ 1027112 h 1322387"/>
                <a:gd name="connsiteX35" fmla="*/ 917575 w 4584700"/>
                <a:gd name="connsiteY35" fmla="*/ 1027112 h 1322387"/>
                <a:gd name="connsiteX36" fmla="*/ 917575 w 4584700"/>
                <a:gd name="connsiteY36" fmla="*/ 1008062 h 1322387"/>
                <a:gd name="connsiteX37" fmla="*/ 846137 w 4584700"/>
                <a:gd name="connsiteY37" fmla="*/ 1008062 h 1322387"/>
                <a:gd name="connsiteX38" fmla="*/ 846137 w 4584700"/>
                <a:gd name="connsiteY38" fmla="*/ 979487 h 1322387"/>
                <a:gd name="connsiteX39" fmla="*/ 812800 w 4584700"/>
                <a:gd name="connsiteY39" fmla="*/ 979487 h 1322387"/>
                <a:gd name="connsiteX40" fmla="*/ 808037 w 4584700"/>
                <a:gd name="connsiteY40" fmla="*/ 960437 h 1322387"/>
                <a:gd name="connsiteX41" fmla="*/ 765175 w 4584700"/>
                <a:gd name="connsiteY41" fmla="*/ 950912 h 1322387"/>
                <a:gd name="connsiteX42" fmla="*/ 765175 w 4584700"/>
                <a:gd name="connsiteY42" fmla="*/ 927100 h 1322387"/>
                <a:gd name="connsiteX43" fmla="*/ 660400 w 4584700"/>
                <a:gd name="connsiteY43" fmla="*/ 917575 h 1322387"/>
                <a:gd name="connsiteX44" fmla="*/ 701675 w 4584700"/>
                <a:gd name="connsiteY44" fmla="*/ 895350 h 1322387"/>
                <a:gd name="connsiteX45" fmla="*/ 617537 w 4584700"/>
                <a:gd name="connsiteY45" fmla="*/ 895350 h 1322387"/>
                <a:gd name="connsiteX46" fmla="*/ 595312 w 4584700"/>
                <a:gd name="connsiteY46" fmla="*/ 869950 h 1322387"/>
                <a:gd name="connsiteX47" fmla="*/ 503237 w 4584700"/>
                <a:gd name="connsiteY47" fmla="*/ 869950 h 1322387"/>
                <a:gd name="connsiteX48" fmla="*/ 508000 w 4584700"/>
                <a:gd name="connsiteY48" fmla="*/ 808037 h 1322387"/>
                <a:gd name="connsiteX49" fmla="*/ 427037 w 4584700"/>
                <a:gd name="connsiteY49" fmla="*/ 798512 h 1322387"/>
                <a:gd name="connsiteX50" fmla="*/ 427037 w 4584700"/>
                <a:gd name="connsiteY50" fmla="*/ 722312 h 1322387"/>
                <a:gd name="connsiteX51" fmla="*/ 403225 w 4584700"/>
                <a:gd name="connsiteY51" fmla="*/ 722312 h 1322387"/>
                <a:gd name="connsiteX52" fmla="*/ 403225 w 4584700"/>
                <a:gd name="connsiteY52" fmla="*/ 722312 h 1322387"/>
                <a:gd name="connsiteX53" fmla="*/ 346075 w 4584700"/>
                <a:gd name="connsiteY53" fmla="*/ 688975 h 1322387"/>
                <a:gd name="connsiteX54" fmla="*/ 341312 w 4584700"/>
                <a:gd name="connsiteY54" fmla="*/ 593725 h 1322387"/>
                <a:gd name="connsiteX55" fmla="*/ 298450 w 4584700"/>
                <a:gd name="connsiteY55" fmla="*/ 593725 h 1322387"/>
                <a:gd name="connsiteX56" fmla="*/ 293687 w 4584700"/>
                <a:gd name="connsiteY56" fmla="*/ 555625 h 1322387"/>
                <a:gd name="connsiteX57" fmla="*/ 250825 w 4584700"/>
                <a:gd name="connsiteY57" fmla="*/ 555625 h 1322387"/>
                <a:gd name="connsiteX58" fmla="*/ 250825 w 4584700"/>
                <a:gd name="connsiteY58" fmla="*/ 465137 h 1322387"/>
                <a:gd name="connsiteX59" fmla="*/ 217487 w 4584700"/>
                <a:gd name="connsiteY59" fmla="*/ 465137 h 1322387"/>
                <a:gd name="connsiteX60" fmla="*/ 217487 w 4584700"/>
                <a:gd name="connsiteY60" fmla="*/ 465137 h 1322387"/>
                <a:gd name="connsiteX61" fmla="*/ 217487 w 4584700"/>
                <a:gd name="connsiteY61" fmla="*/ 423862 h 1322387"/>
                <a:gd name="connsiteX62" fmla="*/ 179387 w 4584700"/>
                <a:gd name="connsiteY62" fmla="*/ 420687 h 1322387"/>
                <a:gd name="connsiteX63" fmla="*/ 169862 w 4584700"/>
                <a:gd name="connsiteY63" fmla="*/ 303212 h 1322387"/>
                <a:gd name="connsiteX64" fmla="*/ 146050 w 4584700"/>
                <a:gd name="connsiteY64" fmla="*/ 303212 h 1322387"/>
                <a:gd name="connsiteX65" fmla="*/ 146050 w 4584700"/>
                <a:gd name="connsiteY65" fmla="*/ 265112 h 1322387"/>
                <a:gd name="connsiteX66" fmla="*/ 93662 w 4584700"/>
                <a:gd name="connsiteY66" fmla="*/ 260350 h 1322387"/>
                <a:gd name="connsiteX67" fmla="*/ 88900 w 4584700"/>
                <a:gd name="connsiteY67" fmla="*/ 212725 h 1322387"/>
                <a:gd name="connsiteX68" fmla="*/ 74612 w 4584700"/>
                <a:gd name="connsiteY68" fmla="*/ 212725 h 1322387"/>
                <a:gd name="connsiteX69" fmla="*/ 73025 w 4584700"/>
                <a:gd name="connsiteY69" fmla="*/ 77787 h 1322387"/>
                <a:gd name="connsiteX70" fmla="*/ 22225 w 4584700"/>
                <a:gd name="connsiteY70" fmla="*/ 65087 h 1322387"/>
                <a:gd name="connsiteX71" fmla="*/ 17462 w 4584700"/>
                <a:gd name="connsiteY71" fmla="*/ 50800 h 1322387"/>
                <a:gd name="connsiteX72" fmla="*/ 7937 w 4584700"/>
                <a:gd name="connsiteY72" fmla="*/ 50800 h 1322387"/>
                <a:gd name="connsiteX73" fmla="*/ 0 w 4584700"/>
                <a:gd name="connsiteY73" fmla="*/ 0 h 1322387"/>
                <a:gd name="connsiteX0" fmla="*/ 4584700 w 4584700"/>
                <a:gd name="connsiteY0" fmla="*/ 1322387 h 1322387"/>
                <a:gd name="connsiteX1" fmla="*/ 2908300 w 4584700"/>
                <a:gd name="connsiteY1" fmla="*/ 1322387 h 1322387"/>
                <a:gd name="connsiteX2" fmla="*/ 2894012 w 4584700"/>
                <a:gd name="connsiteY2" fmla="*/ 1303337 h 1322387"/>
                <a:gd name="connsiteX3" fmla="*/ 2822575 w 4584700"/>
                <a:gd name="connsiteY3" fmla="*/ 1298575 h 1322387"/>
                <a:gd name="connsiteX4" fmla="*/ 2808287 w 4584700"/>
                <a:gd name="connsiteY4" fmla="*/ 1289050 h 1322387"/>
                <a:gd name="connsiteX5" fmla="*/ 2751137 w 4584700"/>
                <a:gd name="connsiteY5" fmla="*/ 1298575 h 1322387"/>
                <a:gd name="connsiteX6" fmla="*/ 2732087 w 4584700"/>
                <a:gd name="connsiteY6" fmla="*/ 1284287 h 1322387"/>
                <a:gd name="connsiteX7" fmla="*/ 2589212 w 4584700"/>
                <a:gd name="connsiteY7" fmla="*/ 1289050 h 1322387"/>
                <a:gd name="connsiteX8" fmla="*/ 2579687 w 4584700"/>
                <a:gd name="connsiteY8" fmla="*/ 1274762 h 1322387"/>
                <a:gd name="connsiteX9" fmla="*/ 2203450 w 4584700"/>
                <a:gd name="connsiteY9" fmla="*/ 1274762 h 1322387"/>
                <a:gd name="connsiteX10" fmla="*/ 2203450 w 4584700"/>
                <a:gd name="connsiteY10" fmla="*/ 1260475 h 1322387"/>
                <a:gd name="connsiteX11" fmla="*/ 2170112 w 4584700"/>
                <a:gd name="connsiteY11" fmla="*/ 1260475 h 1322387"/>
                <a:gd name="connsiteX12" fmla="*/ 2146300 w 4584700"/>
                <a:gd name="connsiteY12" fmla="*/ 1246187 h 1322387"/>
                <a:gd name="connsiteX13" fmla="*/ 2065337 w 4584700"/>
                <a:gd name="connsiteY13" fmla="*/ 1246187 h 1322387"/>
                <a:gd name="connsiteX14" fmla="*/ 2036762 w 4584700"/>
                <a:gd name="connsiteY14" fmla="*/ 1222375 h 1322387"/>
                <a:gd name="connsiteX15" fmla="*/ 1946275 w 4584700"/>
                <a:gd name="connsiteY15" fmla="*/ 1222375 h 1322387"/>
                <a:gd name="connsiteX16" fmla="*/ 1931987 w 4584700"/>
                <a:gd name="connsiteY16" fmla="*/ 1212850 h 1322387"/>
                <a:gd name="connsiteX17" fmla="*/ 1779587 w 4584700"/>
                <a:gd name="connsiteY17" fmla="*/ 1217612 h 1322387"/>
                <a:gd name="connsiteX18" fmla="*/ 1760537 w 4584700"/>
                <a:gd name="connsiteY18" fmla="*/ 1198562 h 1322387"/>
                <a:gd name="connsiteX19" fmla="*/ 1655762 w 4584700"/>
                <a:gd name="connsiteY19" fmla="*/ 1203325 h 1322387"/>
                <a:gd name="connsiteX20" fmla="*/ 1651000 w 4584700"/>
                <a:gd name="connsiteY20" fmla="*/ 1189037 h 1322387"/>
                <a:gd name="connsiteX21" fmla="*/ 1603375 w 4584700"/>
                <a:gd name="connsiteY21" fmla="*/ 1189037 h 1322387"/>
                <a:gd name="connsiteX22" fmla="*/ 1598612 w 4584700"/>
                <a:gd name="connsiteY22" fmla="*/ 1169987 h 1322387"/>
                <a:gd name="connsiteX23" fmla="*/ 1565275 w 4584700"/>
                <a:gd name="connsiteY23" fmla="*/ 1169987 h 1322387"/>
                <a:gd name="connsiteX24" fmla="*/ 1546225 w 4584700"/>
                <a:gd name="connsiteY24" fmla="*/ 1160462 h 1322387"/>
                <a:gd name="connsiteX25" fmla="*/ 1341437 w 4584700"/>
                <a:gd name="connsiteY25" fmla="*/ 1150937 h 1322387"/>
                <a:gd name="connsiteX26" fmla="*/ 1341437 w 4584700"/>
                <a:gd name="connsiteY26" fmla="*/ 1131887 h 1322387"/>
                <a:gd name="connsiteX27" fmla="*/ 1146175 w 4584700"/>
                <a:gd name="connsiteY27" fmla="*/ 1127125 h 1322387"/>
                <a:gd name="connsiteX28" fmla="*/ 1131887 w 4584700"/>
                <a:gd name="connsiteY28" fmla="*/ 1108075 h 1322387"/>
                <a:gd name="connsiteX29" fmla="*/ 1112837 w 4584700"/>
                <a:gd name="connsiteY29" fmla="*/ 1108075 h 1322387"/>
                <a:gd name="connsiteX30" fmla="*/ 1108075 w 4584700"/>
                <a:gd name="connsiteY30" fmla="*/ 1093787 h 1322387"/>
                <a:gd name="connsiteX31" fmla="*/ 1022350 w 4584700"/>
                <a:gd name="connsiteY31" fmla="*/ 1084262 h 1322387"/>
                <a:gd name="connsiteX32" fmla="*/ 1022350 w 4584700"/>
                <a:gd name="connsiteY32" fmla="*/ 1069975 h 1322387"/>
                <a:gd name="connsiteX33" fmla="*/ 950912 w 4584700"/>
                <a:gd name="connsiteY33" fmla="*/ 1050925 h 1322387"/>
                <a:gd name="connsiteX34" fmla="*/ 946150 w 4584700"/>
                <a:gd name="connsiteY34" fmla="*/ 1027112 h 1322387"/>
                <a:gd name="connsiteX35" fmla="*/ 917575 w 4584700"/>
                <a:gd name="connsiteY35" fmla="*/ 1027112 h 1322387"/>
                <a:gd name="connsiteX36" fmla="*/ 917575 w 4584700"/>
                <a:gd name="connsiteY36" fmla="*/ 1008062 h 1322387"/>
                <a:gd name="connsiteX37" fmla="*/ 846137 w 4584700"/>
                <a:gd name="connsiteY37" fmla="*/ 1008062 h 1322387"/>
                <a:gd name="connsiteX38" fmla="*/ 846137 w 4584700"/>
                <a:gd name="connsiteY38" fmla="*/ 979487 h 1322387"/>
                <a:gd name="connsiteX39" fmla="*/ 812800 w 4584700"/>
                <a:gd name="connsiteY39" fmla="*/ 979487 h 1322387"/>
                <a:gd name="connsiteX40" fmla="*/ 808037 w 4584700"/>
                <a:gd name="connsiteY40" fmla="*/ 960437 h 1322387"/>
                <a:gd name="connsiteX41" fmla="*/ 765175 w 4584700"/>
                <a:gd name="connsiteY41" fmla="*/ 950912 h 1322387"/>
                <a:gd name="connsiteX42" fmla="*/ 765175 w 4584700"/>
                <a:gd name="connsiteY42" fmla="*/ 927100 h 1322387"/>
                <a:gd name="connsiteX43" fmla="*/ 698500 w 4584700"/>
                <a:gd name="connsiteY43" fmla="*/ 927100 h 1322387"/>
                <a:gd name="connsiteX44" fmla="*/ 701675 w 4584700"/>
                <a:gd name="connsiteY44" fmla="*/ 895350 h 1322387"/>
                <a:gd name="connsiteX45" fmla="*/ 617537 w 4584700"/>
                <a:gd name="connsiteY45" fmla="*/ 895350 h 1322387"/>
                <a:gd name="connsiteX46" fmla="*/ 595312 w 4584700"/>
                <a:gd name="connsiteY46" fmla="*/ 869950 h 1322387"/>
                <a:gd name="connsiteX47" fmla="*/ 503237 w 4584700"/>
                <a:gd name="connsiteY47" fmla="*/ 869950 h 1322387"/>
                <a:gd name="connsiteX48" fmla="*/ 508000 w 4584700"/>
                <a:gd name="connsiteY48" fmla="*/ 808037 h 1322387"/>
                <a:gd name="connsiteX49" fmla="*/ 427037 w 4584700"/>
                <a:gd name="connsiteY49" fmla="*/ 798512 h 1322387"/>
                <a:gd name="connsiteX50" fmla="*/ 427037 w 4584700"/>
                <a:gd name="connsiteY50" fmla="*/ 722312 h 1322387"/>
                <a:gd name="connsiteX51" fmla="*/ 403225 w 4584700"/>
                <a:gd name="connsiteY51" fmla="*/ 722312 h 1322387"/>
                <a:gd name="connsiteX52" fmla="*/ 403225 w 4584700"/>
                <a:gd name="connsiteY52" fmla="*/ 722312 h 1322387"/>
                <a:gd name="connsiteX53" fmla="*/ 346075 w 4584700"/>
                <a:gd name="connsiteY53" fmla="*/ 688975 h 1322387"/>
                <a:gd name="connsiteX54" fmla="*/ 341312 w 4584700"/>
                <a:gd name="connsiteY54" fmla="*/ 593725 h 1322387"/>
                <a:gd name="connsiteX55" fmla="*/ 298450 w 4584700"/>
                <a:gd name="connsiteY55" fmla="*/ 593725 h 1322387"/>
                <a:gd name="connsiteX56" fmla="*/ 293687 w 4584700"/>
                <a:gd name="connsiteY56" fmla="*/ 555625 h 1322387"/>
                <a:gd name="connsiteX57" fmla="*/ 250825 w 4584700"/>
                <a:gd name="connsiteY57" fmla="*/ 555625 h 1322387"/>
                <a:gd name="connsiteX58" fmla="*/ 250825 w 4584700"/>
                <a:gd name="connsiteY58" fmla="*/ 465137 h 1322387"/>
                <a:gd name="connsiteX59" fmla="*/ 217487 w 4584700"/>
                <a:gd name="connsiteY59" fmla="*/ 465137 h 1322387"/>
                <a:gd name="connsiteX60" fmla="*/ 217487 w 4584700"/>
                <a:gd name="connsiteY60" fmla="*/ 465137 h 1322387"/>
                <a:gd name="connsiteX61" fmla="*/ 217487 w 4584700"/>
                <a:gd name="connsiteY61" fmla="*/ 423862 h 1322387"/>
                <a:gd name="connsiteX62" fmla="*/ 179387 w 4584700"/>
                <a:gd name="connsiteY62" fmla="*/ 420687 h 1322387"/>
                <a:gd name="connsiteX63" fmla="*/ 169862 w 4584700"/>
                <a:gd name="connsiteY63" fmla="*/ 303212 h 1322387"/>
                <a:gd name="connsiteX64" fmla="*/ 146050 w 4584700"/>
                <a:gd name="connsiteY64" fmla="*/ 303212 h 1322387"/>
                <a:gd name="connsiteX65" fmla="*/ 146050 w 4584700"/>
                <a:gd name="connsiteY65" fmla="*/ 265112 h 1322387"/>
                <a:gd name="connsiteX66" fmla="*/ 93662 w 4584700"/>
                <a:gd name="connsiteY66" fmla="*/ 260350 h 1322387"/>
                <a:gd name="connsiteX67" fmla="*/ 88900 w 4584700"/>
                <a:gd name="connsiteY67" fmla="*/ 212725 h 1322387"/>
                <a:gd name="connsiteX68" fmla="*/ 74612 w 4584700"/>
                <a:gd name="connsiteY68" fmla="*/ 212725 h 1322387"/>
                <a:gd name="connsiteX69" fmla="*/ 73025 w 4584700"/>
                <a:gd name="connsiteY69" fmla="*/ 77787 h 1322387"/>
                <a:gd name="connsiteX70" fmla="*/ 22225 w 4584700"/>
                <a:gd name="connsiteY70" fmla="*/ 65087 h 1322387"/>
                <a:gd name="connsiteX71" fmla="*/ 17462 w 4584700"/>
                <a:gd name="connsiteY71" fmla="*/ 50800 h 1322387"/>
                <a:gd name="connsiteX72" fmla="*/ 7937 w 4584700"/>
                <a:gd name="connsiteY72" fmla="*/ 50800 h 1322387"/>
                <a:gd name="connsiteX73" fmla="*/ 0 w 4584700"/>
                <a:gd name="connsiteY73" fmla="*/ 0 h 1322387"/>
                <a:gd name="connsiteX0" fmla="*/ 4584700 w 4584700"/>
                <a:gd name="connsiteY0" fmla="*/ 1322387 h 1322387"/>
                <a:gd name="connsiteX1" fmla="*/ 2908300 w 4584700"/>
                <a:gd name="connsiteY1" fmla="*/ 1322387 h 1322387"/>
                <a:gd name="connsiteX2" fmla="*/ 2894012 w 4584700"/>
                <a:gd name="connsiteY2" fmla="*/ 1303337 h 1322387"/>
                <a:gd name="connsiteX3" fmla="*/ 2822575 w 4584700"/>
                <a:gd name="connsiteY3" fmla="*/ 1298575 h 1322387"/>
                <a:gd name="connsiteX4" fmla="*/ 2808287 w 4584700"/>
                <a:gd name="connsiteY4" fmla="*/ 1289050 h 1322387"/>
                <a:gd name="connsiteX5" fmla="*/ 2751137 w 4584700"/>
                <a:gd name="connsiteY5" fmla="*/ 1298575 h 1322387"/>
                <a:gd name="connsiteX6" fmla="*/ 2732087 w 4584700"/>
                <a:gd name="connsiteY6" fmla="*/ 1284287 h 1322387"/>
                <a:gd name="connsiteX7" fmla="*/ 2589212 w 4584700"/>
                <a:gd name="connsiteY7" fmla="*/ 1289050 h 1322387"/>
                <a:gd name="connsiteX8" fmla="*/ 2579687 w 4584700"/>
                <a:gd name="connsiteY8" fmla="*/ 1274762 h 1322387"/>
                <a:gd name="connsiteX9" fmla="*/ 2203450 w 4584700"/>
                <a:gd name="connsiteY9" fmla="*/ 1274762 h 1322387"/>
                <a:gd name="connsiteX10" fmla="*/ 2203450 w 4584700"/>
                <a:gd name="connsiteY10" fmla="*/ 1260475 h 1322387"/>
                <a:gd name="connsiteX11" fmla="*/ 2170112 w 4584700"/>
                <a:gd name="connsiteY11" fmla="*/ 1260475 h 1322387"/>
                <a:gd name="connsiteX12" fmla="*/ 2146300 w 4584700"/>
                <a:gd name="connsiteY12" fmla="*/ 1246187 h 1322387"/>
                <a:gd name="connsiteX13" fmla="*/ 2065337 w 4584700"/>
                <a:gd name="connsiteY13" fmla="*/ 1246187 h 1322387"/>
                <a:gd name="connsiteX14" fmla="*/ 2036762 w 4584700"/>
                <a:gd name="connsiteY14" fmla="*/ 1222375 h 1322387"/>
                <a:gd name="connsiteX15" fmla="*/ 1946275 w 4584700"/>
                <a:gd name="connsiteY15" fmla="*/ 1222375 h 1322387"/>
                <a:gd name="connsiteX16" fmla="*/ 1931987 w 4584700"/>
                <a:gd name="connsiteY16" fmla="*/ 1212850 h 1322387"/>
                <a:gd name="connsiteX17" fmla="*/ 1779587 w 4584700"/>
                <a:gd name="connsiteY17" fmla="*/ 1217612 h 1322387"/>
                <a:gd name="connsiteX18" fmla="*/ 1760537 w 4584700"/>
                <a:gd name="connsiteY18" fmla="*/ 1198562 h 1322387"/>
                <a:gd name="connsiteX19" fmla="*/ 1655762 w 4584700"/>
                <a:gd name="connsiteY19" fmla="*/ 1203325 h 1322387"/>
                <a:gd name="connsiteX20" fmla="*/ 1651000 w 4584700"/>
                <a:gd name="connsiteY20" fmla="*/ 1189037 h 1322387"/>
                <a:gd name="connsiteX21" fmla="*/ 1603375 w 4584700"/>
                <a:gd name="connsiteY21" fmla="*/ 1189037 h 1322387"/>
                <a:gd name="connsiteX22" fmla="*/ 1598612 w 4584700"/>
                <a:gd name="connsiteY22" fmla="*/ 1169987 h 1322387"/>
                <a:gd name="connsiteX23" fmla="*/ 1565275 w 4584700"/>
                <a:gd name="connsiteY23" fmla="*/ 1169987 h 1322387"/>
                <a:gd name="connsiteX24" fmla="*/ 1546225 w 4584700"/>
                <a:gd name="connsiteY24" fmla="*/ 1160462 h 1322387"/>
                <a:gd name="connsiteX25" fmla="*/ 1341437 w 4584700"/>
                <a:gd name="connsiteY25" fmla="*/ 1150937 h 1322387"/>
                <a:gd name="connsiteX26" fmla="*/ 1341437 w 4584700"/>
                <a:gd name="connsiteY26" fmla="*/ 1131887 h 1322387"/>
                <a:gd name="connsiteX27" fmla="*/ 1146175 w 4584700"/>
                <a:gd name="connsiteY27" fmla="*/ 1127125 h 1322387"/>
                <a:gd name="connsiteX28" fmla="*/ 1131887 w 4584700"/>
                <a:gd name="connsiteY28" fmla="*/ 1108075 h 1322387"/>
                <a:gd name="connsiteX29" fmla="*/ 1112837 w 4584700"/>
                <a:gd name="connsiteY29" fmla="*/ 1108075 h 1322387"/>
                <a:gd name="connsiteX30" fmla="*/ 1108075 w 4584700"/>
                <a:gd name="connsiteY30" fmla="*/ 1093787 h 1322387"/>
                <a:gd name="connsiteX31" fmla="*/ 1022350 w 4584700"/>
                <a:gd name="connsiteY31" fmla="*/ 1084262 h 1322387"/>
                <a:gd name="connsiteX32" fmla="*/ 1022350 w 4584700"/>
                <a:gd name="connsiteY32" fmla="*/ 1069975 h 1322387"/>
                <a:gd name="connsiteX33" fmla="*/ 950912 w 4584700"/>
                <a:gd name="connsiteY33" fmla="*/ 1050925 h 1322387"/>
                <a:gd name="connsiteX34" fmla="*/ 946150 w 4584700"/>
                <a:gd name="connsiteY34" fmla="*/ 1027112 h 1322387"/>
                <a:gd name="connsiteX35" fmla="*/ 917575 w 4584700"/>
                <a:gd name="connsiteY35" fmla="*/ 1027112 h 1322387"/>
                <a:gd name="connsiteX36" fmla="*/ 917575 w 4584700"/>
                <a:gd name="connsiteY36" fmla="*/ 1008062 h 1322387"/>
                <a:gd name="connsiteX37" fmla="*/ 846137 w 4584700"/>
                <a:gd name="connsiteY37" fmla="*/ 1008062 h 1322387"/>
                <a:gd name="connsiteX38" fmla="*/ 846137 w 4584700"/>
                <a:gd name="connsiteY38" fmla="*/ 979487 h 1322387"/>
                <a:gd name="connsiteX39" fmla="*/ 812800 w 4584700"/>
                <a:gd name="connsiteY39" fmla="*/ 979487 h 1322387"/>
                <a:gd name="connsiteX40" fmla="*/ 808037 w 4584700"/>
                <a:gd name="connsiteY40" fmla="*/ 960437 h 1322387"/>
                <a:gd name="connsiteX41" fmla="*/ 765175 w 4584700"/>
                <a:gd name="connsiteY41" fmla="*/ 950912 h 1322387"/>
                <a:gd name="connsiteX42" fmla="*/ 765175 w 4584700"/>
                <a:gd name="connsiteY42" fmla="*/ 927100 h 1322387"/>
                <a:gd name="connsiteX43" fmla="*/ 698500 w 4584700"/>
                <a:gd name="connsiteY43" fmla="*/ 927100 h 1322387"/>
                <a:gd name="connsiteX44" fmla="*/ 688975 w 4584700"/>
                <a:gd name="connsiteY44" fmla="*/ 904875 h 1322387"/>
                <a:gd name="connsiteX45" fmla="*/ 617537 w 4584700"/>
                <a:gd name="connsiteY45" fmla="*/ 895350 h 1322387"/>
                <a:gd name="connsiteX46" fmla="*/ 595312 w 4584700"/>
                <a:gd name="connsiteY46" fmla="*/ 869950 h 1322387"/>
                <a:gd name="connsiteX47" fmla="*/ 503237 w 4584700"/>
                <a:gd name="connsiteY47" fmla="*/ 869950 h 1322387"/>
                <a:gd name="connsiteX48" fmla="*/ 508000 w 4584700"/>
                <a:gd name="connsiteY48" fmla="*/ 808037 h 1322387"/>
                <a:gd name="connsiteX49" fmla="*/ 427037 w 4584700"/>
                <a:gd name="connsiteY49" fmla="*/ 798512 h 1322387"/>
                <a:gd name="connsiteX50" fmla="*/ 427037 w 4584700"/>
                <a:gd name="connsiteY50" fmla="*/ 722312 h 1322387"/>
                <a:gd name="connsiteX51" fmla="*/ 403225 w 4584700"/>
                <a:gd name="connsiteY51" fmla="*/ 722312 h 1322387"/>
                <a:gd name="connsiteX52" fmla="*/ 403225 w 4584700"/>
                <a:gd name="connsiteY52" fmla="*/ 722312 h 1322387"/>
                <a:gd name="connsiteX53" fmla="*/ 346075 w 4584700"/>
                <a:gd name="connsiteY53" fmla="*/ 688975 h 1322387"/>
                <a:gd name="connsiteX54" fmla="*/ 341312 w 4584700"/>
                <a:gd name="connsiteY54" fmla="*/ 593725 h 1322387"/>
                <a:gd name="connsiteX55" fmla="*/ 298450 w 4584700"/>
                <a:gd name="connsiteY55" fmla="*/ 593725 h 1322387"/>
                <a:gd name="connsiteX56" fmla="*/ 293687 w 4584700"/>
                <a:gd name="connsiteY56" fmla="*/ 555625 h 1322387"/>
                <a:gd name="connsiteX57" fmla="*/ 250825 w 4584700"/>
                <a:gd name="connsiteY57" fmla="*/ 555625 h 1322387"/>
                <a:gd name="connsiteX58" fmla="*/ 250825 w 4584700"/>
                <a:gd name="connsiteY58" fmla="*/ 465137 h 1322387"/>
                <a:gd name="connsiteX59" fmla="*/ 217487 w 4584700"/>
                <a:gd name="connsiteY59" fmla="*/ 465137 h 1322387"/>
                <a:gd name="connsiteX60" fmla="*/ 217487 w 4584700"/>
                <a:gd name="connsiteY60" fmla="*/ 465137 h 1322387"/>
                <a:gd name="connsiteX61" fmla="*/ 217487 w 4584700"/>
                <a:gd name="connsiteY61" fmla="*/ 423862 h 1322387"/>
                <a:gd name="connsiteX62" fmla="*/ 179387 w 4584700"/>
                <a:gd name="connsiteY62" fmla="*/ 420687 h 1322387"/>
                <a:gd name="connsiteX63" fmla="*/ 169862 w 4584700"/>
                <a:gd name="connsiteY63" fmla="*/ 303212 h 1322387"/>
                <a:gd name="connsiteX64" fmla="*/ 146050 w 4584700"/>
                <a:gd name="connsiteY64" fmla="*/ 303212 h 1322387"/>
                <a:gd name="connsiteX65" fmla="*/ 146050 w 4584700"/>
                <a:gd name="connsiteY65" fmla="*/ 265112 h 1322387"/>
                <a:gd name="connsiteX66" fmla="*/ 93662 w 4584700"/>
                <a:gd name="connsiteY66" fmla="*/ 260350 h 1322387"/>
                <a:gd name="connsiteX67" fmla="*/ 88900 w 4584700"/>
                <a:gd name="connsiteY67" fmla="*/ 212725 h 1322387"/>
                <a:gd name="connsiteX68" fmla="*/ 74612 w 4584700"/>
                <a:gd name="connsiteY68" fmla="*/ 212725 h 1322387"/>
                <a:gd name="connsiteX69" fmla="*/ 73025 w 4584700"/>
                <a:gd name="connsiteY69" fmla="*/ 77787 h 1322387"/>
                <a:gd name="connsiteX70" fmla="*/ 22225 w 4584700"/>
                <a:gd name="connsiteY70" fmla="*/ 65087 h 1322387"/>
                <a:gd name="connsiteX71" fmla="*/ 17462 w 4584700"/>
                <a:gd name="connsiteY71" fmla="*/ 50800 h 1322387"/>
                <a:gd name="connsiteX72" fmla="*/ 7937 w 4584700"/>
                <a:gd name="connsiteY72" fmla="*/ 50800 h 1322387"/>
                <a:gd name="connsiteX73" fmla="*/ 0 w 4584700"/>
                <a:gd name="connsiteY73" fmla="*/ 0 h 132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4584700" h="1322387">
                  <a:moveTo>
                    <a:pt x="4584700" y="1322387"/>
                  </a:moveTo>
                  <a:lnTo>
                    <a:pt x="2908300" y="1322387"/>
                  </a:lnTo>
                  <a:lnTo>
                    <a:pt x="2894012" y="1303337"/>
                  </a:lnTo>
                  <a:lnTo>
                    <a:pt x="2822575" y="1298575"/>
                  </a:lnTo>
                  <a:lnTo>
                    <a:pt x="2808287" y="1289050"/>
                  </a:lnTo>
                  <a:lnTo>
                    <a:pt x="2751137" y="1298575"/>
                  </a:lnTo>
                  <a:lnTo>
                    <a:pt x="2732087" y="1284287"/>
                  </a:lnTo>
                  <a:lnTo>
                    <a:pt x="2589212" y="1289050"/>
                  </a:lnTo>
                  <a:lnTo>
                    <a:pt x="2579687" y="1274762"/>
                  </a:lnTo>
                  <a:lnTo>
                    <a:pt x="2203450" y="1274762"/>
                  </a:lnTo>
                  <a:lnTo>
                    <a:pt x="2203450" y="1260475"/>
                  </a:lnTo>
                  <a:lnTo>
                    <a:pt x="2170112" y="1260475"/>
                  </a:lnTo>
                  <a:lnTo>
                    <a:pt x="2146300" y="1246187"/>
                  </a:lnTo>
                  <a:lnTo>
                    <a:pt x="2065337" y="1246187"/>
                  </a:lnTo>
                  <a:lnTo>
                    <a:pt x="2036762" y="1222375"/>
                  </a:lnTo>
                  <a:lnTo>
                    <a:pt x="1946275" y="1222375"/>
                  </a:lnTo>
                  <a:lnTo>
                    <a:pt x="1931987" y="1212850"/>
                  </a:lnTo>
                  <a:lnTo>
                    <a:pt x="1779587" y="1217612"/>
                  </a:lnTo>
                  <a:lnTo>
                    <a:pt x="1760537" y="1198562"/>
                  </a:lnTo>
                  <a:lnTo>
                    <a:pt x="1655762" y="1203325"/>
                  </a:lnTo>
                  <a:lnTo>
                    <a:pt x="1651000" y="1189037"/>
                  </a:lnTo>
                  <a:lnTo>
                    <a:pt x="1603375" y="1189037"/>
                  </a:lnTo>
                  <a:lnTo>
                    <a:pt x="1598612" y="1169987"/>
                  </a:lnTo>
                  <a:lnTo>
                    <a:pt x="1565275" y="1169987"/>
                  </a:lnTo>
                  <a:lnTo>
                    <a:pt x="1546225" y="1160462"/>
                  </a:lnTo>
                  <a:lnTo>
                    <a:pt x="1341437" y="1150937"/>
                  </a:lnTo>
                  <a:lnTo>
                    <a:pt x="1341437" y="1131887"/>
                  </a:lnTo>
                  <a:lnTo>
                    <a:pt x="1146175" y="1127125"/>
                  </a:lnTo>
                  <a:lnTo>
                    <a:pt x="1131887" y="1108075"/>
                  </a:lnTo>
                  <a:lnTo>
                    <a:pt x="1112837" y="1108075"/>
                  </a:lnTo>
                  <a:lnTo>
                    <a:pt x="1108075" y="1093787"/>
                  </a:lnTo>
                  <a:lnTo>
                    <a:pt x="1022350" y="1084262"/>
                  </a:lnTo>
                  <a:lnTo>
                    <a:pt x="1022350" y="1069975"/>
                  </a:lnTo>
                  <a:lnTo>
                    <a:pt x="950912" y="1050925"/>
                  </a:lnTo>
                  <a:lnTo>
                    <a:pt x="946150" y="1027112"/>
                  </a:lnTo>
                  <a:lnTo>
                    <a:pt x="917575" y="1027112"/>
                  </a:lnTo>
                  <a:lnTo>
                    <a:pt x="917575" y="1008062"/>
                  </a:lnTo>
                  <a:lnTo>
                    <a:pt x="846137" y="1008062"/>
                  </a:lnTo>
                  <a:lnTo>
                    <a:pt x="846137" y="979487"/>
                  </a:lnTo>
                  <a:lnTo>
                    <a:pt x="812800" y="979487"/>
                  </a:lnTo>
                  <a:lnTo>
                    <a:pt x="808037" y="960437"/>
                  </a:lnTo>
                  <a:lnTo>
                    <a:pt x="765175" y="950912"/>
                  </a:lnTo>
                  <a:lnTo>
                    <a:pt x="765175" y="927100"/>
                  </a:lnTo>
                  <a:lnTo>
                    <a:pt x="698500" y="927100"/>
                  </a:lnTo>
                  <a:lnTo>
                    <a:pt x="688975" y="904875"/>
                  </a:lnTo>
                  <a:lnTo>
                    <a:pt x="617537" y="895350"/>
                  </a:lnTo>
                  <a:lnTo>
                    <a:pt x="595312" y="869950"/>
                  </a:lnTo>
                  <a:lnTo>
                    <a:pt x="503237" y="869950"/>
                  </a:lnTo>
                  <a:lnTo>
                    <a:pt x="508000" y="808037"/>
                  </a:lnTo>
                  <a:lnTo>
                    <a:pt x="427037" y="798512"/>
                  </a:lnTo>
                  <a:lnTo>
                    <a:pt x="427037" y="722312"/>
                  </a:lnTo>
                  <a:lnTo>
                    <a:pt x="403225" y="722312"/>
                  </a:lnTo>
                  <a:lnTo>
                    <a:pt x="403225" y="722312"/>
                  </a:lnTo>
                  <a:lnTo>
                    <a:pt x="346075" y="688975"/>
                  </a:lnTo>
                  <a:lnTo>
                    <a:pt x="341312" y="593725"/>
                  </a:lnTo>
                  <a:lnTo>
                    <a:pt x="298450" y="593725"/>
                  </a:lnTo>
                  <a:lnTo>
                    <a:pt x="293687" y="555625"/>
                  </a:lnTo>
                  <a:lnTo>
                    <a:pt x="250825" y="555625"/>
                  </a:lnTo>
                  <a:lnTo>
                    <a:pt x="250825" y="465137"/>
                  </a:lnTo>
                  <a:lnTo>
                    <a:pt x="217487" y="465137"/>
                  </a:lnTo>
                  <a:lnTo>
                    <a:pt x="217487" y="465137"/>
                  </a:lnTo>
                  <a:lnTo>
                    <a:pt x="217487" y="423862"/>
                  </a:lnTo>
                  <a:lnTo>
                    <a:pt x="179387" y="420687"/>
                  </a:lnTo>
                  <a:lnTo>
                    <a:pt x="169862" y="303212"/>
                  </a:lnTo>
                  <a:lnTo>
                    <a:pt x="146050" y="303212"/>
                  </a:lnTo>
                  <a:lnTo>
                    <a:pt x="146050" y="265112"/>
                  </a:lnTo>
                  <a:lnTo>
                    <a:pt x="93662" y="260350"/>
                  </a:lnTo>
                  <a:lnTo>
                    <a:pt x="88900" y="212725"/>
                  </a:lnTo>
                  <a:lnTo>
                    <a:pt x="74612" y="212725"/>
                  </a:lnTo>
                  <a:lnTo>
                    <a:pt x="73025" y="77787"/>
                  </a:lnTo>
                  <a:lnTo>
                    <a:pt x="22225" y="65087"/>
                  </a:lnTo>
                  <a:lnTo>
                    <a:pt x="17462" y="50800"/>
                  </a:lnTo>
                  <a:lnTo>
                    <a:pt x="7937" y="50800"/>
                  </a:lnTo>
                  <a:cubicBezTo>
                    <a:pt x="6350" y="38100"/>
                    <a:pt x="1587" y="12700"/>
                    <a:pt x="0" y="0"/>
                  </a:cubicBezTo>
                </a:path>
              </a:pathLst>
            </a:custGeom>
            <a:noFill/>
            <a:ln w="28575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C4C305C2-BB6A-B6A4-D975-A6B726AA11E7}"/>
                </a:ext>
              </a:extLst>
            </p:cNvPr>
            <p:cNvSpPr/>
            <p:nvPr/>
          </p:nvSpPr>
          <p:spPr bwMode="auto">
            <a:xfrm>
              <a:off x="6800851" y="2381250"/>
              <a:ext cx="329070" cy="933450"/>
            </a:xfrm>
            <a:custGeom>
              <a:avLst/>
              <a:gdLst>
                <a:gd name="connsiteX0" fmla="*/ 0 w 328613"/>
                <a:gd name="connsiteY0" fmla="*/ 0 h 933450"/>
                <a:gd name="connsiteX1" fmla="*/ 14288 w 328613"/>
                <a:gd name="connsiteY1" fmla="*/ 80963 h 933450"/>
                <a:gd name="connsiteX2" fmla="*/ 76200 w 328613"/>
                <a:gd name="connsiteY2" fmla="*/ 80963 h 933450"/>
                <a:gd name="connsiteX3" fmla="*/ 76200 w 328613"/>
                <a:gd name="connsiteY3" fmla="*/ 200025 h 933450"/>
                <a:gd name="connsiteX4" fmla="*/ 123825 w 328613"/>
                <a:gd name="connsiteY4" fmla="*/ 204788 h 933450"/>
                <a:gd name="connsiteX5" fmla="*/ 123825 w 328613"/>
                <a:gd name="connsiteY5" fmla="*/ 261938 h 933450"/>
                <a:gd name="connsiteX6" fmla="*/ 161925 w 328613"/>
                <a:gd name="connsiteY6" fmla="*/ 266700 h 933450"/>
                <a:gd name="connsiteX7" fmla="*/ 171450 w 328613"/>
                <a:gd name="connsiteY7" fmla="*/ 385763 h 933450"/>
                <a:gd name="connsiteX8" fmla="*/ 200025 w 328613"/>
                <a:gd name="connsiteY8" fmla="*/ 390525 h 933450"/>
                <a:gd name="connsiteX9" fmla="*/ 200025 w 328613"/>
                <a:gd name="connsiteY9" fmla="*/ 390525 h 933450"/>
                <a:gd name="connsiteX10" fmla="*/ 233363 w 328613"/>
                <a:gd name="connsiteY10" fmla="*/ 423863 h 933450"/>
                <a:gd name="connsiteX11" fmla="*/ 247650 w 328613"/>
                <a:gd name="connsiteY11" fmla="*/ 614363 h 933450"/>
                <a:gd name="connsiteX12" fmla="*/ 257175 w 328613"/>
                <a:gd name="connsiteY12" fmla="*/ 614363 h 933450"/>
                <a:gd name="connsiteX13" fmla="*/ 257175 w 328613"/>
                <a:gd name="connsiteY13" fmla="*/ 657225 h 933450"/>
                <a:gd name="connsiteX14" fmla="*/ 295275 w 328613"/>
                <a:gd name="connsiteY14" fmla="*/ 657225 h 933450"/>
                <a:gd name="connsiteX15" fmla="*/ 295275 w 328613"/>
                <a:gd name="connsiteY15" fmla="*/ 700088 h 933450"/>
                <a:gd name="connsiteX16" fmla="*/ 328613 w 328613"/>
                <a:gd name="connsiteY16" fmla="*/ 700088 h 933450"/>
                <a:gd name="connsiteX17" fmla="*/ 323850 w 328613"/>
                <a:gd name="connsiteY17" fmla="*/ 933450 h 933450"/>
                <a:gd name="connsiteX0" fmla="*/ 0 w 329070"/>
                <a:gd name="connsiteY0" fmla="*/ 0 h 933450"/>
                <a:gd name="connsiteX1" fmla="*/ 14288 w 329070"/>
                <a:gd name="connsiteY1" fmla="*/ 80963 h 933450"/>
                <a:gd name="connsiteX2" fmla="*/ 76200 w 329070"/>
                <a:gd name="connsiteY2" fmla="*/ 80963 h 933450"/>
                <a:gd name="connsiteX3" fmla="*/ 76200 w 329070"/>
                <a:gd name="connsiteY3" fmla="*/ 200025 h 933450"/>
                <a:gd name="connsiteX4" fmla="*/ 123825 w 329070"/>
                <a:gd name="connsiteY4" fmla="*/ 204788 h 933450"/>
                <a:gd name="connsiteX5" fmla="*/ 123825 w 329070"/>
                <a:gd name="connsiteY5" fmla="*/ 261938 h 933450"/>
                <a:gd name="connsiteX6" fmla="*/ 161925 w 329070"/>
                <a:gd name="connsiteY6" fmla="*/ 266700 h 933450"/>
                <a:gd name="connsiteX7" fmla="*/ 171450 w 329070"/>
                <a:gd name="connsiteY7" fmla="*/ 385763 h 933450"/>
                <a:gd name="connsiteX8" fmla="*/ 200025 w 329070"/>
                <a:gd name="connsiteY8" fmla="*/ 390525 h 933450"/>
                <a:gd name="connsiteX9" fmla="*/ 200025 w 329070"/>
                <a:gd name="connsiteY9" fmla="*/ 390525 h 933450"/>
                <a:gd name="connsiteX10" fmla="*/ 233363 w 329070"/>
                <a:gd name="connsiteY10" fmla="*/ 423863 h 933450"/>
                <a:gd name="connsiteX11" fmla="*/ 247650 w 329070"/>
                <a:gd name="connsiteY11" fmla="*/ 614363 h 933450"/>
                <a:gd name="connsiteX12" fmla="*/ 257175 w 329070"/>
                <a:gd name="connsiteY12" fmla="*/ 614363 h 933450"/>
                <a:gd name="connsiteX13" fmla="*/ 257175 w 329070"/>
                <a:gd name="connsiteY13" fmla="*/ 657225 h 933450"/>
                <a:gd name="connsiteX14" fmla="*/ 295275 w 329070"/>
                <a:gd name="connsiteY14" fmla="*/ 657225 h 933450"/>
                <a:gd name="connsiteX15" fmla="*/ 295275 w 329070"/>
                <a:gd name="connsiteY15" fmla="*/ 700088 h 933450"/>
                <a:gd name="connsiteX16" fmla="*/ 328613 w 329070"/>
                <a:gd name="connsiteY16" fmla="*/ 700088 h 933450"/>
                <a:gd name="connsiteX17" fmla="*/ 328612 w 329070"/>
                <a:gd name="connsiteY17" fmla="*/ 933450 h 933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070" h="933450">
                  <a:moveTo>
                    <a:pt x="0" y="0"/>
                  </a:moveTo>
                  <a:lnTo>
                    <a:pt x="14288" y="80963"/>
                  </a:lnTo>
                  <a:lnTo>
                    <a:pt x="76200" y="80963"/>
                  </a:lnTo>
                  <a:lnTo>
                    <a:pt x="76200" y="200025"/>
                  </a:lnTo>
                  <a:lnTo>
                    <a:pt x="123825" y="204788"/>
                  </a:lnTo>
                  <a:lnTo>
                    <a:pt x="123825" y="261938"/>
                  </a:lnTo>
                  <a:lnTo>
                    <a:pt x="161925" y="266700"/>
                  </a:lnTo>
                  <a:lnTo>
                    <a:pt x="171450" y="385763"/>
                  </a:lnTo>
                  <a:lnTo>
                    <a:pt x="200025" y="390525"/>
                  </a:lnTo>
                  <a:lnTo>
                    <a:pt x="200025" y="390525"/>
                  </a:lnTo>
                  <a:lnTo>
                    <a:pt x="233363" y="423863"/>
                  </a:lnTo>
                  <a:lnTo>
                    <a:pt x="247650" y="614363"/>
                  </a:lnTo>
                  <a:lnTo>
                    <a:pt x="257175" y="614363"/>
                  </a:lnTo>
                  <a:lnTo>
                    <a:pt x="257175" y="657225"/>
                  </a:lnTo>
                  <a:lnTo>
                    <a:pt x="295275" y="657225"/>
                  </a:lnTo>
                  <a:lnTo>
                    <a:pt x="295275" y="700088"/>
                  </a:lnTo>
                  <a:lnTo>
                    <a:pt x="328613" y="700088"/>
                  </a:lnTo>
                  <a:cubicBezTo>
                    <a:pt x="327025" y="777875"/>
                    <a:pt x="330200" y="855663"/>
                    <a:pt x="328612" y="933450"/>
                  </a:cubicBezTo>
                </a:path>
              </a:pathLst>
            </a:custGeom>
            <a:noFill/>
            <a:ln w="28575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11E74682-3C6E-3F50-38B3-95E07DA2E31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811411" y="2313418"/>
              <a:ext cx="0" cy="101279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65D5AC3F-BBE3-F6E1-E1F1-FC50A6B2D552}"/>
                </a:ext>
              </a:extLst>
            </p:cNvPr>
            <p:cNvGrpSpPr/>
            <p:nvPr/>
          </p:nvGrpSpPr>
          <p:grpSpPr>
            <a:xfrm>
              <a:off x="6977136" y="2546900"/>
              <a:ext cx="4719561" cy="2009317"/>
              <a:chOff x="6977136" y="2546900"/>
              <a:chExt cx="4719561" cy="2009317"/>
            </a:xfrm>
          </p:grpSpPr>
          <p:cxnSp>
            <p:nvCxnSpPr>
              <p:cNvPr id="210" name="Straight Connector 209">
                <a:extLst>
                  <a:ext uri="{FF2B5EF4-FFF2-40B4-BE49-F238E27FC236}">
                    <a16:creationId xmlns:a16="http://schemas.microsoft.com/office/drawing/2014/main" id="{AB751A07-A931-D2F7-CA39-D3F03C1DC2C1}"/>
                  </a:ext>
                </a:extLst>
              </p:cNvPr>
              <p:cNvCxnSpPr/>
              <p:nvPr/>
            </p:nvCxnSpPr>
            <p:spPr bwMode="auto">
              <a:xfrm>
                <a:off x="7165025" y="2841857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1" name="Straight Connector 210">
                <a:extLst>
                  <a:ext uri="{FF2B5EF4-FFF2-40B4-BE49-F238E27FC236}">
                    <a16:creationId xmlns:a16="http://schemas.microsoft.com/office/drawing/2014/main" id="{C1F713D8-6590-AD4F-81D9-5E667D74C700}"/>
                  </a:ext>
                </a:extLst>
              </p:cNvPr>
              <p:cNvCxnSpPr/>
              <p:nvPr/>
            </p:nvCxnSpPr>
            <p:spPr bwMode="auto">
              <a:xfrm>
                <a:off x="7281948" y="3108560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2" name="Straight Connector 211">
                <a:extLst>
                  <a:ext uri="{FF2B5EF4-FFF2-40B4-BE49-F238E27FC236}">
                    <a16:creationId xmlns:a16="http://schemas.microsoft.com/office/drawing/2014/main" id="{B1E85D41-B3DD-28EB-3A8C-975798C4D018}"/>
                  </a:ext>
                </a:extLst>
              </p:cNvPr>
              <p:cNvCxnSpPr/>
              <p:nvPr/>
            </p:nvCxnSpPr>
            <p:spPr bwMode="auto">
              <a:xfrm>
                <a:off x="7317425" y="3113425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3" name="Straight Connector 212">
                <a:extLst>
                  <a:ext uri="{FF2B5EF4-FFF2-40B4-BE49-F238E27FC236}">
                    <a16:creationId xmlns:a16="http://schemas.microsoft.com/office/drawing/2014/main" id="{33340D24-CAFB-D59B-381D-F7DE2576D437}"/>
                  </a:ext>
                </a:extLst>
              </p:cNvPr>
              <p:cNvCxnSpPr/>
              <p:nvPr/>
            </p:nvCxnSpPr>
            <p:spPr bwMode="auto">
              <a:xfrm>
                <a:off x="7088825" y="2707458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4" name="Straight Connector 213">
                <a:extLst>
                  <a:ext uri="{FF2B5EF4-FFF2-40B4-BE49-F238E27FC236}">
                    <a16:creationId xmlns:a16="http://schemas.microsoft.com/office/drawing/2014/main" id="{98219C31-5FE4-2A70-F0CE-6A9081DDB48E}"/>
                  </a:ext>
                </a:extLst>
              </p:cNvPr>
              <p:cNvCxnSpPr/>
              <p:nvPr/>
            </p:nvCxnSpPr>
            <p:spPr bwMode="auto">
              <a:xfrm>
                <a:off x="6977136" y="2546900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5" name="Straight Connector 214">
                <a:extLst>
                  <a:ext uri="{FF2B5EF4-FFF2-40B4-BE49-F238E27FC236}">
                    <a16:creationId xmlns:a16="http://schemas.microsoft.com/office/drawing/2014/main" id="{0ECA9F94-E5CE-86A0-7965-417F9FCC8728}"/>
                  </a:ext>
                </a:extLst>
              </p:cNvPr>
              <p:cNvCxnSpPr/>
              <p:nvPr/>
            </p:nvCxnSpPr>
            <p:spPr bwMode="auto">
              <a:xfrm>
                <a:off x="7003100" y="2577608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6" name="Straight Connector 215">
                <a:extLst>
                  <a:ext uri="{FF2B5EF4-FFF2-40B4-BE49-F238E27FC236}">
                    <a16:creationId xmlns:a16="http://schemas.microsoft.com/office/drawing/2014/main" id="{66D4DE06-B025-745C-6CBB-1FCCD47F645A}"/>
                  </a:ext>
                </a:extLst>
              </p:cNvPr>
              <p:cNvCxnSpPr/>
              <p:nvPr/>
            </p:nvCxnSpPr>
            <p:spPr bwMode="auto">
              <a:xfrm>
                <a:off x="7546025" y="3477893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7" name="Straight Connector 216">
                <a:extLst>
                  <a:ext uri="{FF2B5EF4-FFF2-40B4-BE49-F238E27FC236}">
                    <a16:creationId xmlns:a16="http://schemas.microsoft.com/office/drawing/2014/main" id="{AF5D1F87-0567-7D0E-F382-7074C3DA0FBA}"/>
                  </a:ext>
                </a:extLst>
              </p:cNvPr>
              <p:cNvCxnSpPr/>
              <p:nvPr/>
            </p:nvCxnSpPr>
            <p:spPr bwMode="auto">
              <a:xfrm>
                <a:off x="7641273" y="3579170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8" name="Straight Connector 217">
                <a:extLst>
                  <a:ext uri="{FF2B5EF4-FFF2-40B4-BE49-F238E27FC236}">
                    <a16:creationId xmlns:a16="http://schemas.microsoft.com/office/drawing/2014/main" id="{655A469F-004C-E217-5304-7F85ED8427DD}"/>
                  </a:ext>
                </a:extLst>
              </p:cNvPr>
              <p:cNvCxnSpPr/>
              <p:nvPr/>
            </p:nvCxnSpPr>
            <p:spPr bwMode="auto">
              <a:xfrm>
                <a:off x="7755575" y="3705867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9" name="Straight Connector 218">
                <a:extLst>
                  <a:ext uri="{FF2B5EF4-FFF2-40B4-BE49-F238E27FC236}">
                    <a16:creationId xmlns:a16="http://schemas.microsoft.com/office/drawing/2014/main" id="{9BB972B6-B7FC-4861-F598-4ECE8760B685}"/>
                  </a:ext>
                </a:extLst>
              </p:cNvPr>
              <p:cNvCxnSpPr/>
              <p:nvPr/>
            </p:nvCxnSpPr>
            <p:spPr bwMode="auto">
              <a:xfrm>
                <a:off x="7713944" y="3649358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20" name="Straight Connector 219">
                <a:extLst>
                  <a:ext uri="{FF2B5EF4-FFF2-40B4-BE49-F238E27FC236}">
                    <a16:creationId xmlns:a16="http://schemas.microsoft.com/office/drawing/2014/main" id="{4519167D-8939-AD3D-203F-DDCB731C6E40}"/>
                  </a:ext>
                </a:extLst>
              </p:cNvPr>
              <p:cNvCxnSpPr/>
              <p:nvPr/>
            </p:nvCxnSpPr>
            <p:spPr bwMode="auto">
              <a:xfrm>
                <a:off x="7928794" y="3858821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21" name="Straight Connector 220">
                <a:extLst>
                  <a:ext uri="{FF2B5EF4-FFF2-40B4-BE49-F238E27FC236}">
                    <a16:creationId xmlns:a16="http://schemas.microsoft.com/office/drawing/2014/main" id="{13807F66-33B6-E65B-3D2A-35FE6001ED2D}"/>
                  </a:ext>
                </a:extLst>
              </p:cNvPr>
              <p:cNvCxnSpPr/>
              <p:nvPr/>
            </p:nvCxnSpPr>
            <p:spPr bwMode="auto">
              <a:xfrm>
                <a:off x="7951841" y="3882053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22" name="Straight Connector 221">
                <a:extLst>
                  <a:ext uri="{FF2B5EF4-FFF2-40B4-BE49-F238E27FC236}">
                    <a16:creationId xmlns:a16="http://schemas.microsoft.com/office/drawing/2014/main" id="{0371D42C-9A21-90FA-465D-E35986F7C654}"/>
                  </a:ext>
                </a:extLst>
              </p:cNvPr>
              <p:cNvCxnSpPr/>
              <p:nvPr/>
            </p:nvCxnSpPr>
            <p:spPr bwMode="auto">
              <a:xfrm>
                <a:off x="8004135" y="3876738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23" name="Straight Connector 222">
                <a:extLst>
                  <a:ext uri="{FF2B5EF4-FFF2-40B4-BE49-F238E27FC236}">
                    <a16:creationId xmlns:a16="http://schemas.microsoft.com/office/drawing/2014/main" id="{1C3117C1-874C-18B3-24B2-0727D1837121}"/>
                  </a:ext>
                </a:extLst>
              </p:cNvPr>
              <p:cNvCxnSpPr/>
              <p:nvPr/>
            </p:nvCxnSpPr>
            <p:spPr bwMode="auto">
              <a:xfrm>
                <a:off x="8033695" y="3891578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24" name="Straight Connector 223">
                <a:extLst>
                  <a:ext uri="{FF2B5EF4-FFF2-40B4-BE49-F238E27FC236}">
                    <a16:creationId xmlns:a16="http://schemas.microsoft.com/office/drawing/2014/main" id="{D6B2EF88-27D1-3A09-5648-3DDD43C8BC41}"/>
                  </a:ext>
                </a:extLst>
              </p:cNvPr>
              <p:cNvCxnSpPr/>
              <p:nvPr/>
            </p:nvCxnSpPr>
            <p:spPr bwMode="auto">
              <a:xfrm>
                <a:off x="8095607" y="3919455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25" name="Straight Connector 224">
                <a:extLst>
                  <a:ext uri="{FF2B5EF4-FFF2-40B4-BE49-F238E27FC236}">
                    <a16:creationId xmlns:a16="http://schemas.microsoft.com/office/drawing/2014/main" id="{716EE587-E414-AB41-D180-A0BD176B64C3}"/>
                  </a:ext>
                </a:extLst>
              </p:cNvPr>
              <p:cNvCxnSpPr/>
              <p:nvPr/>
            </p:nvCxnSpPr>
            <p:spPr bwMode="auto">
              <a:xfrm>
                <a:off x="8175927" y="3960100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26" name="Straight Connector 225">
                <a:extLst>
                  <a:ext uri="{FF2B5EF4-FFF2-40B4-BE49-F238E27FC236}">
                    <a16:creationId xmlns:a16="http://schemas.microsoft.com/office/drawing/2014/main" id="{61301BAE-6132-2797-4BC6-DA486EBEB040}"/>
                  </a:ext>
                </a:extLst>
              </p:cNvPr>
              <p:cNvCxnSpPr/>
              <p:nvPr/>
            </p:nvCxnSpPr>
            <p:spPr bwMode="auto">
              <a:xfrm>
                <a:off x="8197076" y="3992276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27" name="Straight Connector 226">
                <a:extLst>
                  <a:ext uri="{FF2B5EF4-FFF2-40B4-BE49-F238E27FC236}">
                    <a16:creationId xmlns:a16="http://schemas.microsoft.com/office/drawing/2014/main" id="{65C6C00F-AEBC-8095-386B-0D8C66CF94AE}"/>
                  </a:ext>
                </a:extLst>
              </p:cNvPr>
              <p:cNvCxnSpPr/>
              <p:nvPr/>
            </p:nvCxnSpPr>
            <p:spPr bwMode="auto">
              <a:xfrm>
                <a:off x="8328970" y="4037572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28" name="Straight Connector 227">
                <a:extLst>
                  <a:ext uri="{FF2B5EF4-FFF2-40B4-BE49-F238E27FC236}">
                    <a16:creationId xmlns:a16="http://schemas.microsoft.com/office/drawing/2014/main" id="{CC1DFA92-2D3F-8516-72CC-140BF28518C7}"/>
                  </a:ext>
                </a:extLst>
              </p:cNvPr>
              <p:cNvCxnSpPr/>
              <p:nvPr/>
            </p:nvCxnSpPr>
            <p:spPr bwMode="auto">
              <a:xfrm>
                <a:off x="8367510" y="4042916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29" name="Straight Connector 228">
                <a:extLst>
                  <a:ext uri="{FF2B5EF4-FFF2-40B4-BE49-F238E27FC236}">
                    <a16:creationId xmlns:a16="http://schemas.microsoft.com/office/drawing/2014/main" id="{C7D43E46-8432-EC09-300F-F8BB0E22A8D3}"/>
                  </a:ext>
                </a:extLst>
              </p:cNvPr>
              <p:cNvCxnSpPr/>
              <p:nvPr/>
            </p:nvCxnSpPr>
            <p:spPr bwMode="auto">
              <a:xfrm>
                <a:off x="8486569" y="4076492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0" name="Straight Connector 229">
                <a:extLst>
                  <a:ext uri="{FF2B5EF4-FFF2-40B4-BE49-F238E27FC236}">
                    <a16:creationId xmlns:a16="http://schemas.microsoft.com/office/drawing/2014/main" id="{DF6F9712-9D86-2107-DA0B-48087E440752}"/>
                  </a:ext>
                </a:extLst>
              </p:cNvPr>
              <p:cNvCxnSpPr/>
              <p:nvPr/>
            </p:nvCxnSpPr>
            <p:spPr bwMode="auto">
              <a:xfrm>
                <a:off x="8524671" y="4081254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1" name="Straight Connector 230">
                <a:extLst>
                  <a:ext uri="{FF2B5EF4-FFF2-40B4-BE49-F238E27FC236}">
                    <a16:creationId xmlns:a16="http://schemas.microsoft.com/office/drawing/2014/main" id="{4D002869-22E2-B04F-CCE2-13C1264C8EAD}"/>
                  </a:ext>
                </a:extLst>
              </p:cNvPr>
              <p:cNvCxnSpPr/>
              <p:nvPr/>
            </p:nvCxnSpPr>
            <p:spPr bwMode="auto">
              <a:xfrm>
                <a:off x="8583855" y="4115666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2" name="Straight Connector 231">
                <a:extLst>
                  <a:ext uri="{FF2B5EF4-FFF2-40B4-BE49-F238E27FC236}">
                    <a16:creationId xmlns:a16="http://schemas.microsoft.com/office/drawing/2014/main" id="{92C54E55-33F8-90EF-1DCE-6A8BF999EAE3}"/>
                  </a:ext>
                </a:extLst>
              </p:cNvPr>
              <p:cNvCxnSpPr/>
              <p:nvPr/>
            </p:nvCxnSpPr>
            <p:spPr bwMode="auto">
              <a:xfrm>
                <a:off x="8736255" y="4148582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3" name="Straight Connector 232">
                <a:extLst>
                  <a:ext uri="{FF2B5EF4-FFF2-40B4-BE49-F238E27FC236}">
                    <a16:creationId xmlns:a16="http://schemas.microsoft.com/office/drawing/2014/main" id="{48C1552C-A80B-80B0-A540-D79CAFC07790}"/>
                  </a:ext>
                </a:extLst>
              </p:cNvPr>
              <p:cNvCxnSpPr/>
              <p:nvPr/>
            </p:nvCxnSpPr>
            <p:spPr bwMode="auto">
              <a:xfrm>
                <a:off x="8797031" y="4158301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4" name="Straight Connector 233">
                <a:extLst>
                  <a:ext uri="{FF2B5EF4-FFF2-40B4-BE49-F238E27FC236}">
                    <a16:creationId xmlns:a16="http://schemas.microsoft.com/office/drawing/2014/main" id="{215CF9AA-D97D-C05A-1C65-F5FA79467952}"/>
                  </a:ext>
                </a:extLst>
              </p:cNvPr>
              <p:cNvCxnSpPr/>
              <p:nvPr/>
            </p:nvCxnSpPr>
            <p:spPr bwMode="auto">
              <a:xfrm>
                <a:off x="8852245" y="4177771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5" name="Straight Connector 234">
                <a:extLst>
                  <a:ext uri="{FF2B5EF4-FFF2-40B4-BE49-F238E27FC236}">
                    <a16:creationId xmlns:a16="http://schemas.microsoft.com/office/drawing/2014/main" id="{5C680960-E59C-38DA-51C0-13D3BC834EE1}"/>
                  </a:ext>
                </a:extLst>
              </p:cNvPr>
              <p:cNvCxnSpPr/>
              <p:nvPr/>
            </p:nvCxnSpPr>
            <p:spPr bwMode="auto">
              <a:xfrm>
                <a:off x="8927979" y="4209311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6" name="Straight Connector 235">
                <a:extLst>
                  <a:ext uri="{FF2B5EF4-FFF2-40B4-BE49-F238E27FC236}">
                    <a16:creationId xmlns:a16="http://schemas.microsoft.com/office/drawing/2014/main" id="{5B7ADC03-CF29-BBC5-3981-3DCAA512A6F7}"/>
                  </a:ext>
                </a:extLst>
              </p:cNvPr>
              <p:cNvCxnSpPr/>
              <p:nvPr/>
            </p:nvCxnSpPr>
            <p:spPr bwMode="auto">
              <a:xfrm>
                <a:off x="9064210" y="4228410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7" name="Straight Connector 236">
                <a:extLst>
                  <a:ext uri="{FF2B5EF4-FFF2-40B4-BE49-F238E27FC236}">
                    <a16:creationId xmlns:a16="http://schemas.microsoft.com/office/drawing/2014/main" id="{6B96676D-3844-409C-1DF8-B5E8C89E1460}"/>
                  </a:ext>
                </a:extLst>
              </p:cNvPr>
              <p:cNvCxnSpPr/>
              <p:nvPr/>
            </p:nvCxnSpPr>
            <p:spPr bwMode="auto">
              <a:xfrm>
                <a:off x="9329053" y="4277528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8" name="Straight Connector 237">
                <a:extLst>
                  <a:ext uri="{FF2B5EF4-FFF2-40B4-BE49-F238E27FC236}">
                    <a16:creationId xmlns:a16="http://schemas.microsoft.com/office/drawing/2014/main" id="{91B5A3CA-3459-8173-C7A5-64727D590CBC}"/>
                  </a:ext>
                </a:extLst>
              </p:cNvPr>
              <p:cNvCxnSpPr/>
              <p:nvPr/>
            </p:nvCxnSpPr>
            <p:spPr bwMode="auto">
              <a:xfrm>
                <a:off x="9369010" y="4274570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9" name="Straight Connector 238">
                <a:extLst>
                  <a:ext uri="{FF2B5EF4-FFF2-40B4-BE49-F238E27FC236}">
                    <a16:creationId xmlns:a16="http://schemas.microsoft.com/office/drawing/2014/main" id="{2F1E2EA3-735A-08A9-4274-16F8674E7DBF}"/>
                  </a:ext>
                </a:extLst>
              </p:cNvPr>
              <p:cNvCxnSpPr/>
              <p:nvPr/>
            </p:nvCxnSpPr>
            <p:spPr bwMode="auto">
              <a:xfrm>
                <a:off x="9540196" y="4288859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0" name="Straight Connector 239">
                <a:extLst>
                  <a:ext uri="{FF2B5EF4-FFF2-40B4-BE49-F238E27FC236}">
                    <a16:creationId xmlns:a16="http://schemas.microsoft.com/office/drawing/2014/main" id="{146F6917-0332-0EC0-5620-14B061B56C17}"/>
                  </a:ext>
                </a:extLst>
              </p:cNvPr>
              <p:cNvCxnSpPr/>
              <p:nvPr/>
            </p:nvCxnSpPr>
            <p:spPr bwMode="auto">
              <a:xfrm>
                <a:off x="9582787" y="4284096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1" name="Straight Connector 240">
                <a:extLst>
                  <a:ext uri="{FF2B5EF4-FFF2-40B4-BE49-F238E27FC236}">
                    <a16:creationId xmlns:a16="http://schemas.microsoft.com/office/drawing/2014/main" id="{12C6A674-9097-A3D9-4102-42030BBB8DF8}"/>
                  </a:ext>
                </a:extLst>
              </p:cNvPr>
              <p:cNvCxnSpPr/>
              <p:nvPr/>
            </p:nvCxnSpPr>
            <p:spPr bwMode="auto">
              <a:xfrm>
                <a:off x="9616125" y="4288859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2" name="Straight Connector 241">
                <a:extLst>
                  <a:ext uri="{FF2B5EF4-FFF2-40B4-BE49-F238E27FC236}">
                    <a16:creationId xmlns:a16="http://schemas.microsoft.com/office/drawing/2014/main" id="{8229E889-6965-3E20-1957-8F71EBC9F919}"/>
                  </a:ext>
                </a:extLst>
              </p:cNvPr>
              <p:cNvCxnSpPr/>
              <p:nvPr/>
            </p:nvCxnSpPr>
            <p:spPr bwMode="auto">
              <a:xfrm>
                <a:off x="9768525" y="4303670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3" name="Straight Connector 242">
                <a:extLst>
                  <a:ext uri="{FF2B5EF4-FFF2-40B4-BE49-F238E27FC236}">
                    <a16:creationId xmlns:a16="http://schemas.microsoft.com/office/drawing/2014/main" id="{C2AE7323-26F5-EA98-1A4D-6E4DBFE1608D}"/>
                  </a:ext>
                </a:extLst>
              </p:cNvPr>
              <p:cNvCxnSpPr/>
              <p:nvPr/>
            </p:nvCxnSpPr>
            <p:spPr bwMode="auto">
              <a:xfrm>
                <a:off x="9816344" y="4303076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4" name="Straight Connector 243">
                <a:extLst>
                  <a:ext uri="{FF2B5EF4-FFF2-40B4-BE49-F238E27FC236}">
                    <a16:creationId xmlns:a16="http://schemas.microsoft.com/office/drawing/2014/main" id="{7BFAEDCD-DD2E-554D-4686-5B9F60CB50C7}"/>
                  </a:ext>
                </a:extLst>
              </p:cNvPr>
              <p:cNvCxnSpPr/>
              <p:nvPr/>
            </p:nvCxnSpPr>
            <p:spPr bwMode="auto">
              <a:xfrm>
                <a:off x="9859400" y="4303411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5" name="Straight Connector 244">
                <a:extLst>
                  <a:ext uri="{FF2B5EF4-FFF2-40B4-BE49-F238E27FC236}">
                    <a16:creationId xmlns:a16="http://schemas.microsoft.com/office/drawing/2014/main" id="{47261D95-E87C-091D-ED38-9F6FF2D1DE42}"/>
                  </a:ext>
                </a:extLst>
              </p:cNvPr>
              <p:cNvCxnSpPr/>
              <p:nvPr/>
            </p:nvCxnSpPr>
            <p:spPr bwMode="auto">
              <a:xfrm>
                <a:off x="9997514" y="4298170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6" name="Straight Connector 245">
                <a:extLst>
                  <a:ext uri="{FF2B5EF4-FFF2-40B4-BE49-F238E27FC236}">
                    <a16:creationId xmlns:a16="http://schemas.microsoft.com/office/drawing/2014/main" id="{0FF5B5BB-7C3D-67EA-9F31-1626F27ABD4B}"/>
                  </a:ext>
                </a:extLst>
              </p:cNvPr>
              <p:cNvCxnSpPr/>
              <p:nvPr/>
            </p:nvCxnSpPr>
            <p:spPr bwMode="auto">
              <a:xfrm>
                <a:off x="10169988" y="4321572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7" name="Straight Connector 246">
                <a:extLst>
                  <a:ext uri="{FF2B5EF4-FFF2-40B4-BE49-F238E27FC236}">
                    <a16:creationId xmlns:a16="http://schemas.microsoft.com/office/drawing/2014/main" id="{EBC22C07-6E0E-AEFA-0092-DE8C48750E3B}"/>
                  </a:ext>
                </a:extLst>
              </p:cNvPr>
              <p:cNvCxnSpPr/>
              <p:nvPr/>
            </p:nvCxnSpPr>
            <p:spPr bwMode="auto">
              <a:xfrm>
                <a:off x="10342295" y="4339521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8" name="Straight Connector 247">
                <a:extLst>
                  <a:ext uri="{FF2B5EF4-FFF2-40B4-BE49-F238E27FC236}">
                    <a16:creationId xmlns:a16="http://schemas.microsoft.com/office/drawing/2014/main" id="{E5D88596-259A-0FCB-FBCD-41A24840048F}"/>
                  </a:ext>
                </a:extLst>
              </p:cNvPr>
              <p:cNvCxnSpPr/>
              <p:nvPr/>
            </p:nvCxnSpPr>
            <p:spPr bwMode="auto">
              <a:xfrm>
                <a:off x="10387212" y="4349783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9" name="Straight Connector 248">
                <a:extLst>
                  <a:ext uri="{FF2B5EF4-FFF2-40B4-BE49-F238E27FC236}">
                    <a16:creationId xmlns:a16="http://schemas.microsoft.com/office/drawing/2014/main" id="{AF67EFCC-4047-1B23-7EB2-853F73C0025E}"/>
                  </a:ext>
                </a:extLst>
              </p:cNvPr>
              <p:cNvCxnSpPr/>
              <p:nvPr/>
            </p:nvCxnSpPr>
            <p:spPr bwMode="auto">
              <a:xfrm>
                <a:off x="10441781" y="4349783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50" name="Straight Connector 249">
                <a:extLst>
                  <a:ext uri="{FF2B5EF4-FFF2-40B4-BE49-F238E27FC236}">
                    <a16:creationId xmlns:a16="http://schemas.microsoft.com/office/drawing/2014/main" id="{433987E8-B660-CB22-B1D4-50E860C3029B}"/>
                  </a:ext>
                </a:extLst>
              </p:cNvPr>
              <p:cNvCxnSpPr/>
              <p:nvPr/>
            </p:nvCxnSpPr>
            <p:spPr bwMode="auto">
              <a:xfrm>
                <a:off x="10506072" y="4353659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51" name="Straight Connector 250">
                <a:extLst>
                  <a:ext uri="{FF2B5EF4-FFF2-40B4-BE49-F238E27FC236}">
                    <a16:creationId xmlns:a16="http://schemas.microsoft.com/office/drawing/2014/main" id="{A740A235-D530-C742-161A-A20310600DE5}"/>
                  </a:ext>
                </a:extLst>
              </p:cNvPr>
              <p:cNvCxnSpPr/>
              <p:nvPr/>
            </p:nvCxnSpPr>
            <p:spPr bwMode="auto">
              <a:xfrm>
                <a:off x="11696697" y="4454938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52" name="Straight Connector 251">
                <a:extLst>
                  <a:ext uri="{FF2B5EF4-FFF2-40B4-BE49-F238E27FC236}">
                    <a16:creationId xmlns:a16="http://schemas.microsoft.com/office/drawing/2014/main" id="{8B1F62F5-D517-26DF-85EB-1FC71CE1C2BC}"/>
                  </a:ext>
                </a:extLst>
              </p:cNvPr>
              <p:cNvCxnSpPr/>
              <p:nvPr/>
            </p:nvCxnSpPr>
            <p:spPr bwMode="auto">
              <a:xfrm>
                <a:off x="10624292" y="4366435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53" name="Straight Connector 252">
                <a:extLst>
                  <a:ext uri="{FF2B5EF4-FFF2-40B4-BE49-F238E27FC236}">
                    <a16:creationId xmlns:a16="http://schemas.microsoft.com/office/drawing/2014/main" id="{C9E468B5-D773-5815-58F6-42B179B717CF}"/>
                  </a:ext>
                </a:extLst>
              </p:cNvPr>
              <p:cNvCxnSpPr/>
              <p:nvPr/>
            </p:nvCxnSpPr>
            <p:spPr bwMode="auto">
              <a:xfrm>
                <a:off x="10590951" y="4361970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54" name="Straight Connector 253">
                <a:extLst>
                  <a:ext uri="{FF2B5EF4-FFF2-40B4-BE49-F238E27FC236}">
                    <a16:creationId xmlns:a16="http://schemas.microsoft.com/office/drawing/2014/main" id="{81FA6A02-B064-4247-73FC-0776BBEF4D1E}"/>
                  </a:ext>
                </a:extLst>
              </p:cNvPr>
              <p:cNvCxnSpPr/>
              <p:nvPr/>
            </p:nvCxnSpPr>
            <p:spPr bwMode="auto">
              <a:xfrm>
                <a:off x="10676739" y="4362685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55" name="Straight Connector 254">
                <a:extLst>
                  <a:ext uri="{FF2B5EF4-FFF2-40B4-BE49-F238E27FC236}">
                    <a16:creationId xmlns:a16="http://schemas.microsoft.com/office/drawing/2014/main" id="{D9289F49-297E-68F2-D6B8-BE15C69B9523}"/>
                  </a:ext>
                </a:extLst>
              </p:cNvPr>
              <p:cNvCxnSpPr/>
              <p:nvPr/>
            </p:nvCxnSpPr>
            <p:spPr bwMode="auto">
              <a:xfrm>
                <a:off x="10776692" y="4385375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56" name="Straight Connector 255">
                <a:extLst>
                  <a:ext uri="{FF2B5EF4-FFF2-40B4-BE49-F238E27FC236}">
                    <a16:creationId xmlns:a16="http://schemas.microsoft.com/office/drawing/2014/main" id="{4198CDBF-8718-1501-0D9C-8ACD752BF1C9}"/>
                  </a:ext>
                </a:extLst>
              </p:cNvPr>
              <p:cNvCxnSpPr/>
              <p:nvPr/>
            </p:nvCxnSpPr>
            <p:spPr bwMode="auto">
              <a:xfrm>
                <a:off x="10699034" y="4357922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57" name="Straight Connector 256">
                <a:extLst>
                  <a:ext uri="{FF2B5EF4-FFF2-40B4-BE49-F238E27FC236}">
                    <a16:creationId xmlns:a16="http://schemas.microsoft.com/office/drawing/2014/main" id="{067B8AC6-5075-79B9-5161-88958756D0D5}"/>
                  </a:ext>
                </a:extLst>
              </p:cNvPr>
              <p:cNvCxnSpPr/>
              <p:nvPr/>
            </p:nvCxnSpPr>
            <p:spPr bwMode="auto">
              <a:xfrm>
                <a:off x="11338653" y="4375849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58" name="Straight Connector 257">
                <a:extLst>
                  <a:ext uri="{FF2B5EF4-FFF2-40B4-BE49-F238E27FC236}">
                    <a16:creationId xmlns:a16="http://schemas.microsoft.com/office/drawing/2014/main" id="{9B672A4B-021F-E481-2592-16F8C88039D1}"/>
                  </a:ext>
                </a:extLst>
              </p:cNvPr>
              <p:cNvCxnSpPr/>
              <p:nvPr/>
            </p:nvCxnSpPr>
            <p:spPr bwMode="auto">
              <a:xfrm>
                <a:off x="10851434" y="4386918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59" name="Straight Connector 258">
                <a:extLst>
                  <a:ext uri="{FF2B5EF4-FFF2-40B4-BE49-F238E27FC236}">
                    <a16:creationId xmlns:a16="http://schemas.microsoft.com/office/drawing/2014/main" id="{3E9FA15F-37DB-B6DA-2BF2-EF0F85E5E611}"/>
                  </a:ext>
                </a:extLst>
              </p:cNvPr>
              <p:cNvCxnSpPr/>
              <p:nvPr/>
            </p:nvCxnSpPr>
            <p:spPr bwMode="auto">
              <a:xfrm>
                <a:off x="10956210" y="4386918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60" name="Straight Connector 259">
                <a:extLst>
                  <a:ext uri="{FF2B5EF4-FFF2-40B4-BE49-F238E27FC236}">
                    <a16:creationId xmlns:a16="http://schemas.microsoft.com/office/drawing/2014/main" id="{580FE7F1-CC82-FA1E-EC63-EE8D7A45CF0F}"/>
                  </a:ext>
                </a:extLst>
              </p:cNvPr>
              <p:cNvCxnSpPr/>
              <p:nvPr/>
            </p:nvCxnSpPr>
            <p:spPr bwMode="auto">
              <a:xfrm>
                <a:off x="11020958" y="4386918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61" name="Straight Connector 260">
                <a:extLst>
                  <a:ext uri="{FF2B5EF4-FFF2-40B4-BE49-F238E27FC236}">
                    <a16:creationId xmlns:a16="http://schemas.microsoft.com/office/drawing/2014/main" id="{AB3D0152-B43D-B17F-6560-BFDB1FDC8ADC}"/>
                  </a:ext>
                </a:extLst>
              </p:cNvPr>
              <p:cNvCxnSpPr/>
              <p:nvPr/>
            </p:nvCxnSpPr>
            <p:spPr bwMode="auto">
              <a:xfrm>
                <a:off x="11053999" y="4389155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62" name="Straight Connector 261">
                <a:extLst>
                  <a:ext uri="{FF2B5EF4-FFF2-40B4-BE49-F238E27FC236}">
                    <a16:creationId xmlns:a16="http://schemas.microsoft.com/office/drawing/2014/main" id="{23C110EE-6D19-6B21-4A8C-FAC65AC8F6C4}"/>
                  </a:ext>
                </a:extLst>
              </p:cNvPr>
              <p:cNvCxnSpPr/>
              <p:nvPr/>
            </p:nvCxnSpPr>
            <p:spPr bwMode="auto">
              <a:xfrm>
                <a:off x="11431970" y="4438702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63" name="Straight Connector 262">
                <a:extLst>
                  <a:ext uri="{FF2B5EF4-FFF2-40B4-BE49-F238E27FC236}">
                    <a16:creationId xmlns:a16="http://schemas.microsoft.com/office/drawing/2014/main" id="{8677A1DF-3C56-ADF0-BB92-C3010D442D6D}"/>
                  </a:ext>
                </a:extLst>
              </p:cNvPr>
              <p:cNvCxnSpPr/>
              <p:nvPr/>
            </p:nvCxnSpPr>
            <p:spPr bwMode="auto">
              <a:xfrm>
                <a:off x="11480540" y="4439684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64" name="Straight Connector 263">
                <a:extLst>
                  <a:ext uri="{FF2B5EF4-FFF2-40B4-BE49-F238E27FC236}">
                    <a16:creationId xmlns:a16="http://schemas.microsoft.com/office/drawing/2014/main" id="{8C7E1F9D-2C33-AC23-A0A6-E40EC65A38D2}"/>
                  </a:ext>
                </a:extLst>
              </p:cNvPr>
              <p:cNvCxnSpPr/>
              <p:nvPr/>
            </p:nvCxnSpPr>
            <p:spPr bwMode="auto">
              <a:xfrm>
                <a:off x="11538082" y="4434922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65" name="Straight Connector 264">
                <a:extLst>
                  <a:ext uri="{FF2B5EF4-FFF2-40B4-BE49-F238E27FC236}">
                    <a16:creationId xmlns:a16="http://schemas.microsoft.com/office/drawing/2014/main" id="{BA4C7861-5CE4-DB8E-7F46-55EAA4F8ACAE}"/>
                  </a:ext>
                </a:extLst>
              </p:cNvPr>
              <p:cNvCxnSpPr/>
              <p:nvPr/>
            </p:nvCxnSpPr>
            <p:spPr bwMode="auto">
              <a:xfrm>
                <a:off x="11299959" y="4375849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66" name="Straight Connector 265">
                <a:extLst>
                  <a:ext uri="{FF2B5EF4-FFF2-40B4-BE49-F238E27FC236}">
                    <a16:creationId xmlns:a16="http://schemas.microsoft.com/office/drawing/2014/main" id="{62FA8402-2824-BBA6-DAE2-2AAA61A938F5}"/>
                  </a:ext>
                </a:extLst>
              </p:cNvPr>
              <p:cNvCxnSpPr/>
              <p:nvPr/>
            </p:nvCxnSpPr>
            <p:spPr bwMode="auto">
              <a:xfrm>
                <a:off x="11090294" y="4386409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67" name="Straight Connector 266">
                <a:extLst>
                  <a:ext uri="{FF2B5EF4-FFF2-40B4-BE49-F238E27FC236}">
                    <a16:creationId xmlns:a16="http://schemas.microsoft.com/office/drawing/2014/main" id="{9993CD84-ED17-548C-9222-9E42F3B6CAB1}"/>
                  </a:ext>
                </a:extLst>
              </p:cNvPr>
              <p:cNvCxnSpPr/>
              <p:nvPr/>
            </p:nvCxnSpPr>
            <p:spPr bwMode="auto">
              <a:xfrm>
                <a:off x="11138651" y="4386409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68" name="Straight Connector 267">
                <a:extLst>
                  <a:ext uri="{FF2B5EF4-FFF2-40B4-BE49-F238E27FC236}">
                    <a16:creationId xmlns:a16="http://schemas.microsoft.com/office/drawing/2014/main" id="{A9D04B15-3097-27AD-1AE3-1A048F1D40A2}"/>
                  </a:ext>
                </a:extLst>
              </p:cNvPr>
              <p:cNvCxnSpPr/>
              <p:nvPr/>
            </p:nvCxnSpPr>
            <p:spPr bwMode="auto">
              <a:xfrm>
                <a:off x="11178955" y="4380612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69" name="Straight Connector 268">
                <a:extLst>
                  <a:ext uri="{FF2B5EF4-FFF2-40B4-BE49-F238E27FC236}">
                    <a16:creationId xmlns:a16="http://schemas.microsoft.com/office/drawing/2014/main" id="{DD5C1262-FE19-3A18-E690-D4015139447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1210752" y="4380612"/>
                <a:ext cx="0" cy="101279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999363C8-24C8-2D5E-531C-1327FA46267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887614" y="2364539"/>
              <a:ext cx="0" cy="101279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B5BF7AE4-303D-A7DE-CE45-3AA41602FBF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045758" y="2705799"/>
              <a:ext cx="0" cy="101279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874F83FF-C750-4B90-31FD-C7736558845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057303" y="2883020"/>
              <a:ext cx="0" cy="101279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89D4E920-BE05-8DA2-067E-6B98E46921B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088825" y="2925013"/>
              <a:ext cx="0" cy="101279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5C8B5FD8-118D-F67D-9A66-67B28ED8C5C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150736" y="3199836"/>
              <a:ext cx="0" cy="101279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0726FC02-F649-497B-7A68-69461DC9CD3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207067" y="3287363"/>
              <a:ext cx="0" cy="101279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36E89E77-04D2-1B18-6274-AF0269904F0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333118" y="3604633"/>
              <a:ext cx="0" cy="101279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9B52CEF9-5164-EDA4-E294-3C5D67E55AD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402329" y="3731089"/>
              <a:ext cx="0" cy="101279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EB957E2E-301B-1D97-92DB-93CFB2305A4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501565" y="3871943"/>
              <a:ext cx="0" cy="101279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73746E0E-FDC8-1CA1-10B7-E6506B2BB3F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574566" y="3960100"/>
              <a:ext cx="0" cy="101279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C9BAC903-4240-DDB2-4791-AF3DBC9B2DE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755575" y="4096225"/>
              <a:ext cx="0" cy="101279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A604FA32-D9DD-D1D9-BA56-4A3A5A6A354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863513" y="4138851"/>
              <a:ext cx="0" cy="101279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D116D2AD-4328-05C3-6FB1-89E9F079DC7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902820" y="4143613"/>
              <a:ext cx="0" cy="101279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323EEB41-3A3E-3CA3-EE16-E21FFBB305A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934183" y="4166943"/>
              <a:ext cx="0" cy="101279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7BFB5E45-1330-05AD-1169-80936991F41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008755" y="4223930"/>
              <a:ext cx="0" cy="101279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5DED496A-0FE5-142A-BC71-F4F734B66B8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175927" y="4280297"/>
              <a:ext cx="0" cy="101279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6C549EA7-89D8-224F-FDB6-EB532378633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277083" y="4328797"/>
              <a:ext cx="0" cy="101279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DC0AA29C-0521-E06C-0464-61993779414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300250" y="4333643"/>
              <a:ext cx="0" cy="101279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3A5BE5DF-44B5-21E2-D610-C05D63C77F3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367510" y="4333642"/>
              <a:ext cx="0" cy="101279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D51E54E3-ADBB-9940-90C6-C2C4B5D94FA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529291" y="4357518"/>
              <a:ext cx="0" cy="101279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B9CA31D8-C69D-9B8D-47EA-224AA526A1A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578746" y="4361970"/>
              <a:ext cx="0" cy="101279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EECED849-746E-1A89-2FB2-ED2E0F56CC6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759355" y="4396715"/>
              <a:ext cx="0" cy="101279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id="{4AA97480-1F4C-561F-132D-6F2EEEFC572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064155" y="4426488"/>
              <a:ext cx="0" cy="101279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4" name="Straight Connector 183">
              <a:extLst>
                <a:ext uri="{FF2B5EF4-FFF2-40B4-BE49-F238E27FC236}">
                  <a16:creationId xmlns:a16="http://schemas.microsoft.com/office/drawing/2014/main" id="{18EF6A56-7EC1-93FA-E28B-5F64BF011C1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132199" y="4430076"/>
              <a:ext cx="0" cy="101279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5" name="Straight Connector 184">
              <a:extLst>
                <a:ext uri="{FF2B5EF4-FFF2-40B4-BE49-F238E27FC236}">
                  <a16:creationId xmlns:a16="http://schemas.microsoft.com/office/drawing/2014/main" id="{FD37F86F-E63E-3FD8-9D21-3D68C7D7381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488096" y="4477128"/>
              <a:ext cx="0" cy="101279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id="{2E08C489-A4D2-DA13-ECA4-4D9033C0A8A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616414" y="4481891"/>
              <a:ext cx="0" cy="101279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B52BD7F2-1C90-8B12-E352-95C5DA69D0F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660363" y="4486654"/>
              <a:ext cx="0" cy="101279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8" name="Straight Connector 187">
              <a:extLst>
                <a:ext uri="{FF2B5EF4-FFF2-40B4-BE49-F238E27FC236}">
                  <a16:creationId xmlns:a16="http://schemas.microsoft.com/office/drawing/2014/main" id="{9614C46C-AC4F-2049-FB0E-637D07011A6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960779" y="4505703"/>
              <a:ext cx="0" cy="101279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id="{856A5131-6900-7F05-7B6E-9B4F348636D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997514" y="4505703"/>
              <a:ext cx="0" cy="101279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0" name="Straight Connector 189">
              <a:extLst>
                <a:ext uri="{FF2B5EF4-FFF2-40B4-BE49-F238E27FC236}">
                  <a16:creationId xmlns:a16="http://schemas.microsoft.com/office/drawing/2014/main" id="{FF115358-CAD3-240D-7E73-F352B9FD2AD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0342295" y="4530885"/>
              <a:ext cx="0" cy="101279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1" name="Straight Connector 190">
              <a:extLst>
                <a:ext uri="{FF2B5EF4-FFF2-40B4-BE49-F238E27FC236}">
                  <a16:creationId xmlns:a16="http://schemas.microsoft.com/office/drawing/2014/main" id="{1929A8C9-45A5-E2F5-282E-B28A3CF1B3E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0417979" y="4532530"/>
              <a:ext cx="0" cy="101279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id="{7F5AC5C0-9E1B-41F4-477A-A596E6613D9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0566050" y="4526123"/>
              <a:ext cx="0" cy="101279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3" name="Straight Connector 192">
              <a:extLst>
                <a:ext uri="{FF2B5EF4-FFF2-40B4-BE49-F238E27FC236}">
                  <a16:creationId xmlns:a16="http://schemas.microsoft.com/office/drawing/2014/main" id="{69E9D391-8883-88A7-BFB0-476C61123C6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0641239" y="4529516"/>
              <a:ext cx="0" cy="101279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69862E75-CBCD-CDA5-829C-9023F52CB3A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0699034" y="4532530"/>
              <a:ext cx="0" cy="101279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7F4049EB-2FCF-46FD-66EC-7C52016C863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0779083" y="4529516"/>
              <a:ext cx="0" cy="101279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id="{85EE7A26-0B8A-D02E-FB69-557D9AFCA58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0835103" y="4529516"/>
              <a:ext cx="0" cy="101279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id="{BC054E5F-E155-3E53-84C0-5F892953822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0892895" y="4532530"/>
              <a:ext cx="0" cy="101279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id="{36AFB58C-12DE-8F4B-A609-6AEDE31CD78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0984738" y="4532530"/>
              <a:ext cx="0" cy="101279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id="{EF7C6B43-030B-78EF-D21F-75E37F4DEBF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1028025" y="4527767"/>
              <a:ext cx="0" cy="101279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id="{05ED9E8E-2F6F-FFE3-B80E-59FF204227F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1071242" y="4526122"/>
              <a:ext cx="0" cy="101279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id="{1AC79126-391F-771A-F586-84C95BB23CE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1190051" y="4540773"/>
              <a:ext cx="0" cy="101279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2" name="Straight Connector 201">
              <a:extLst>
                <a:ext uri="{FF2B5EF4-FFF2-40B4-BE49-F238E27FC236}">
                  <a16:creationId xmlns:a16="http://schemas.microsoft.com/office/drawing/2014/main" id="{AA5EC1DB-6ECF-7387-43A4-1476091B63F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1300551" y="4535648"/>
              <a:ext cx="0" cy="101279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3" name="Straight Connector 202">
              <a:extLst>
                <a:ext uri="{FF2B5EF4-FFF2-40B4-BE49-F238E27FC236}">
                  <a16:creationId xmlns:a16="http://schemas.microsoft.com/office/drawing/2014/main" id="{F8CDF502-FE09-8FF9-F0B3-7D348756F73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1459385" y="4543425"/>
              <a:ext cx="0" cy="101279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4" name="Straight Connector 203">
              <a:extLst>
                <a:ext uri="{FF2B5EF4-FFF2-40B4-BE49-F238E27FC236}">
                  <a16:creationId xmlns:a16="http://schemas.microsoft.com/office/drawing/2014/main" id="{A4C84844-D186-6949-89BA-9A256835E69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1611785" y="4539024"/>
              <a:ext cx="0" cy="101279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id="{3C014F4C-1768-273D-F858-FD0819428F9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1707035" y="4538662"/>
              <a:ext cx="0" cy="101279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6" name="Straight Connector 205">
              <a:extLst>
                <a:ext uri="{FF2B5EF4-FFF2-40B4-BE49-F238E27FC236}">
                  <a16:creationId xmlns:a16="http://schemas.microsoft.com/office/drawing/2014/main" id="{41F18637-EF25-4233-C3ED-16BE9DAC501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1496674" y="4532530"/>
              <a:ext cx="0" cy="101279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07" name="TextBox 206">
              <a:extLst>
                <a:ext uri="{FF2B5EF4-FFF2-40B4-BE49-F238E27FC236}">
                  <a16:creationId xmlns:a16="http://schemas.microsoft.com/office/drawing/2014/main" id="{5E6CE607-F68E-99EF-4907-D8102870C57D}"/>
                </a:ext>
              </a:extLst>
            </p:cNvPr>
            <p:cNvSpPr txBox="1"/>
            <p:nvPr/>
          </p:nvSpPr>
          <p:spPr bwMode="auto">
            <a:xfrm>
              <a:off x="10438315" y="2027257"/>
              <a:ext cx="489623" cy="322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 yr</a:t>
              </a:r>
            </a:p>
          </p:txBody>
        </p:sp>
        <p:cxnSp>
          <p:nvCxnSpPr>
            <p:cNvPr id="208" name="Straight Connector 207">
              <a:extLst>
                <a:ext uri="{FF2B5EF4-FFF2-40B4-BE49-F238E27FC236}">
                  <a16:creationId xmlns:a16="http://schemas.microsoft.com/office/drawing/2014/main" id="{5ED0CE03-FC5B-E721-5CB3-C3C5AE5BBE36}"/>
                </a:ext>
              </a:extLst>
            </p:cNvPr>
            <p:cNvCxnSpPr/>
            <p:nvPr/>
          </p:nvCxnSpPr>
          <p:spPr bwMode="auto">
            <a:xfrm>
              <a:off x="10676100" y="2396589"/>
              <a:ext cx="0" cy="2475760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09" name="Rectangle 208">
              <a:extLst>
                <a:ext uri="{FF2B5EF4-FFF2-40B4-BE49-F238E27FC236}">
                  <a16:creationId xmlns:a16="http://schemas.microsoft.com/office/drawing/2014/main" id="{202044DB-B4DE-B145-A9FB-07465025E577}"/>
                </a:ext>
              </a:extLst>
            </p:cNvPr>
            <p:cNvSpPr/>
            <p:nvPr/>
          </p:nvSpPr>
          <p:spPr>
            <a:xfrm>
              <a:off x="623599" y="6013400"/>
              <a:ext cx="4169129" cy="3047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717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50" b="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  <a:ea typeface="ＭＳ Ｐゴシック" pitchFamily="-1" charset="-128"/>
                  <a:cs typeface="Calibri" panose="020F0502020204030204" pitchFamily="34" charset="0"/>
                </a:rPr>
                <a:t>*Crossover patients were analyzed in the placebo arm.</a:t>
              </a:r>
              <a:endParaRPr lang="en-US" sz="1050" b="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endParaRPr>
            </a:p>
          </p:txBody>
        </p:sp>
      </p:grpSp>
      <p:sp>
        <p:nvSpPr>
          <p:cNvPr id="428" name="Text Box 15">
            <a:extLst>
              <a:ext uri="{FF2B5EF4-FFF2-40B4-BE49-F238E27FC236}">
                <a16:creationId xmlns:a16="http://schemas.microsoft.com/office/drawing/2014/main" id="{00221434-0803-78BD-7E5A-EFEA73B95C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8532" y="5833509"/>
            <a:ext cx="2072258" cy="246221"/>
          </a:xfrm>
          <a:prstGeom prst="rect">
            <a:avLst/>
          </a:prstGeom>
          <a:noFill/>
          <a:ln>
            <a:noFill/>
          </a:ln>
        </p:spPr>
        <p:txBody>
          <a:bodyPr wrap="square" anchor="b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Swain. Lancet Oncol. 2020;21:519.</a:t>
            </a:r>
          </a:p>
        </p:txBody>
      </p:sp>
      <p:cxnSp>
        <p:nvCxnSpPr>
          <p:cNvPr id="430" name="Straight Connector 429">
            <a:extLst>
              <a:ext uri="{FF2B5EF4-FFF2-40B4-BE49-F238E27FC236}">
                <a16:creationId xmlns:a16="http://schemas.microsoft.com/office/drawing/2014/main" id="{A6105EDA-DC03-532F-8202-ECE1F43201F9}"/>
              </a:ext>
            </a:extLst>
          </p:cNvPr>
          <p:cNvCxnSpPr>
            <a:cxnSpLocks/>
          </p:cNvCxnSpPr>
          <p:nvPr/>
        </p:nvCxnSpPr>
        <p:spPr>
          <a:xfrm>
            <a:off x="9709782" y="5833509"/>
            <a:ext cx="2038702" cy="0"/>
          </a:xfrm>
          <a:prstGeom prst="line">
            <a:avLst/>
          </a:prstGeom>
          <a:ln w="952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2A92932-758E-14C4-3F8B-36A44D8F59A8}"/>
              </a:ext>
            </a:extLst>
          </p:cNvPr>
          <p:cNvSpPr/>
          <p:nvPr/>
        </p:nvSpPr>
        <p:spPr>
          <a:xfrm>
            <a:off x="81278" y="6318551"/>
            <a:ext cx="7203441" cy="366729"/>
          </a:xfrm>
          <a:prstGeom prst="roundRect">
            <a:avLst/>
          </a:prstGeom>
          <a:solidFill>
            <a:srgbClr val="B7265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5FD9DEA-C13F-C27C-1AF6-2F7215565613}"/>
              </a:ext>
            </a:extLst>
          </p:cNvPr>
          <p:cNvSpPr/>
          <p:nvPr/>
        </p:nvSpPr>
        <p:spPr>
          <a:xfrm>
            <a:off x="7242764" y="6234043"/>
            <a:ext cx="523030" cy="523030"/>
          </a:xfrm>
          <a:custGeom>
            <a:avLst/>
            <a:gdLst>
              <a:gd name="connsiteX0" fmla="*/ 697589 w 936379"/>
              <a:gd name="connsiteY0" fmla="*/ 0 h 936379"/>
              <a:gd name="connsiteX1" fmla="*/ 936379 w 936379"/>
              <a:gd name="connsiteY1" fmla="*/ 238790 h 936379"/>
              <a:gd name="connsiteX2" fmla="*/ 936379 w 936379"/>
              <a:gd name="connsiteY2" fmla="*/ 697590 h 936379"/>
              <a:gd name="connsiteX3" fmla="*/ 697589 w 936379"/>
              <a:gd name="connsiteY3" fmla="*/ 936380 h 936379"/>
              <a:gd name="connsiteX4" fmla="*/ 238790 w 936379"/>
              <a:gd name="connsiteY4" fmla="*/ 936380 h 936379"/>
              <a:gd name="connsiteX5" fmla="*/ 0 w 936379"/>
              <a:gd name="connsiteY5" fmla="*/ 697590 h 936379"/>
              <a:gd name="connsiteX6" fmla="*/ 0 w 936379"/>
              <a:gd name="connsiteY6" fmla="*/ 238790 h 936379"/>
              <a:gd name="connsiteX7" fmla="*/ 238790 w 936379"/>
              <a:gd name="connsiteY7" fmla="*/ 0 h 936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36379" h="936379">
                <a:moveTo>
                  <a:pt x="697589" y="0"/>
                </a:moveTo>
                <a:cubicBezTo>
                  <a:pt x="829470" y="0"/>
                  <a:pt x="936379" y="106910"/>
                  <a:pt x="936379" y="238790"/>
                </a:cubicBezTo>
                <a:lnTo>
                  <a:pt x="936379" y="697590"/>
                </a:lnTo>
                <a:cubicBezTo>
                  <a:pt x="936379" y="829470"/>
                  <a:pt x="829469" y="936380"/>
                  <a:pt x="697589" y="936380"/>
                </a:cubicBezTo>
                <a:lnTo>
                  <a:pt x="238790" y="936380"/>
                </a:lnTo>
                <a:cubicBezTo>
                  <a:pt x="106910" y="936380"/>
                  <a:pt x="0" y="829470"/>
                  <a:pt x="0" y="697590"/>
                </a:cubicBezTo>
                <a:lnTo>
                  <a:pt x="0" y="238790"/>
                </a:lnTo>
                <a:cubicBezTo>
                  <a:pt x="0" y="106910"/>
                  <a:pt x="106910" y="0"/>
                  <a:pt x="238790" y="0"/>
                </a:cubicBezTo>
                <a:close/>
              </a:path>
            </a:pathLst>
          </a:custGeom>
          <a:solidFill>
            <a:srgbClr val="FFFFFF"/>
          </a:solidFill>
          <a:ln w="89433" cap="rnd">
            <a:solidFill>
              <a:srgbClr val="999999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7228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48328DA-B34E-37A3-6300-6B015CB6A985}"/>
              </a:ext>
            </a:extLst>
          </p:cNvPr>
          <p:cNvSpPr/>
          <p:nvPr/>
        </p:nvSpPr>
        <p:spPr>
          <a:xfrm>
            <a:off x="0" y="6234043"/>
            <a:ext cx="12192000" cy="523030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78545D-6738-2F98-ECC6-7E262F7F1C94}"/>
              </a:ext>
            </a:extLst>
          </p:cNvPr>
          <p:cNvSpPr txBox="1"/>
          <p:nvPr/>
        </p:nvSpPr>
        <p:spPr>
          <a:xfrm>
            <a:off x="548640" y="190836"/>
            <a:ext cx="10911840" cy="1015663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en-US"/>
            </a:defPPr>
            <a:lvl1pPr indent="0" algn="ctr">
              <a:buNone/>
              <a:defRPr sz="2800" b="1">
                <a:solidFill>
                  <a:srgbClr val="333F70"/>
                </a:solidFill>
                <a:ea typeface="Unbounded Bold" pitchFamily="34" charset="-122"/>
                <a:cs typeface="Unbounded Bold" pitchFamily="34" charset="-120"/>
              </a:defRPr>
            </a:lvl1pPr>
          </a:lstStyle>
          <a:p>
            <a:pPr algn="l"/>
            <a:r>
              <a:rPr lang="en-US" sz="3600" dirty="0"/>
              <a:t>EMILIA and TH3RESA:</a:t>
            </a:r>
          </a:p>
          <a:p>
            <a:pPr algn="l"/>
            <a:r>
              <a:rPr lang="en-US" sz="2400" dirty="0"/>
              <a:t>T-DM1 as 2L Therapy for HER2+ MBC After Progression on HER2-Targeted Agents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419DFA3-45D7-1989-B293-58C6BD5432C5}"/>
              </a:ext>
            </a:extLst>
          </p:cNvPr>
          <p:cNvCxnSpPr/>
          <p:nvPr/>
        </p:nvCxnSpPr>
        <p:spPr>
          <a:xfrm>
            <a:off x="548640" y="1214834"/>
            <a:ext cx="7437120" cy="0"/>
          </a:xfrm>
          <a:prstGeom prst="line">
            <a:avLst/>
          </a:prstGeom>
          <a:ln w="19050">
            <a:solidFill>
              <a:srgbClr val="333F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8" name="Text Box 15">
            <a:extLst>
              <a:ext uri="{FF2B5EF4-FFF2-40B4-BE49-F238E27FC236}">
                <a16:creationId xmlns:a16="http://schemas.microsoft.com/office/drawing/2014/main" id="{00221434-0803-78BD-7E5A-EFEA73B95C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6970" y="5900073"/>
            <a:ext cx="3845030" cy="246221"/>
          </a:xfrm>
          <a:prstGeom prst="rect">
            <a:avLst/>
          </a:prstGeom>
          <a:noFill/>
          <a:ln>
            <a:noFill/>
          </a:ln>
        </p:spPr>
        <p:txBody>
          <a:bodyPr wrap="square" anchor="b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Krop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Lancet Oncol. 2017;18:743. Verma. NEJM. 2012;367:1783.</a:t>
            </a:r>
          </a:p>
        </p:txBody>
      </p:sp>
      <p:cxnSp>
        <p:nvCxnSpPr>
          <p:cNvPr id="430" name="Straight Connector 429">
            <a:extLst>
              <a:ext uri="{FF2B5EF4-FFF2-40B4-BE49-F238E27FC236}">
                <a16:creationId xmlns:a16="http://schemas.microsoft.com/office/drawing/2014/main" id="{A6105EDA-DC03-532F-8202-ECE1F43201F9}"/>
              </a:ext>
            </a:extLst>
          </p:cNvPr>
          <p:cNvCxnSpPr>
            <a:cxnSpLocks/>
          </p:cNvCxnSpPr>
          <p:nvPr/>
        </p:nvCxnSpPr>
        <p:spPr>
          <a:xfrm>
            <a:off x="8346970" y="5833509"/>
            <a:ext cx="3401514" cy="0"/>
          </a:xfrm>
          <a:prstGeom prst="line">
            <a:avLst/>
          </a:prstGeom>
          <a:ln w="952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1470F364-CC47-EB71-34A9-5185F58549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1820" y="1558856"/>
            <a:ext cx="5309278" cy="1156044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1800" b="1" dirty="0">
                <a:solidFill>
                  <a:srgbClr val="7886C2"/>
                </a:solidFill>
                <a:cs typeface="Calibri" panose="020F0502020204030204" pitchFamily="34" charset="0"/>
              </a:rPr>
              <a:t>EMILIA</a:t>
            </a:r>
            <a:r>
              <a:rPr lang="en-US" sz="1800" b="0" dirty="0">
                <a:solidFill>
                  <a:schemeClr val="bg2">
                    <a:lumMod val="50000"/>
                  </a:schemeClr>
                </a:solidFill>
                <a:cs typeface="Calibri" panose="020F0502020204030204" pitchFamily="34" charset="0"/>
              </a:rPr>
              <a:t>: randomized phase III study of T-DM1 vs Lapatinib + Capecitabine for HER2+ </a:t>
            </a:r>
            <a:r>
              <a:rPr lang="en-US" sz="1800" b="0" dirty="0" err="1">
                <a:solidFill>
                  <a:schemeClr val="bg2">
                    <a:lumMod val="50000"/>
                  </a:schemeClr>
                </a:solidFill>
                <a:cs typeface="Calibri" panose="020F0502020204030204" pitchFamily="34" charset="0"/>
              </a:rPr>
              <a:t>mBC</a:t>
            </a:r>
            <a:r>
              <a:rPr lang="en-US" sz="1800" b="0" dirty="0">
                <a:solidFill>
                  <a:schemeClr val="bg2">
                    <a:lumMod val="50000"/>
                  </a:schemeClr>
                </a:solidFill>
                <a:cs typeface="Calibri" panose="020F0502020204030204" pitchFamily="34" charset="0"/>
              </a:rPr>
              <a:t> with progression on Trastuzumab + Taxane (N = 991)</a:t>
            </a:r>
          </a:p>
        </p:txBody>
      </p:sp>
      <p:sp>
        <p:nvSpPr>
          <p:cNvPr id="12" name="Content Placeholder 12">
            <a:extLst>
              <a:ext uri="{FF2B5EF4-FFF2-40B4-BE49-F238E27FC236}">
                <a16:creationId xmlns:a16="http://schemas.microsoft.com/office/drawing/2014/main" id="{68A16344-5480-8FBB-7291-A0A4E067610F}"/>
              </a:ext>
            </a:extLst>
          </p:cNvPr>
          <p:cNvSpPr txBox="1">
            <a:spLocks/>
          </p:cNvSpPr>
          <p:nvPr/>
        </p:nvSpPr>
        <p:spPr>
          <a:xfrm>
            <a:off x="6252634" y="1424324"/>
            <a:ext cx="5229570" cy="115622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1800" b="1" dirty="0">
                <a:solidFill>
                  <a:srgbClr val="333F70"/>
                </a:solidFill>
                <a:cs typeface="Calibri" panose="020F0502020204030204" pitchFamily="34" charset="0"/>
              </a:rPr>
              <a:t>TH3RESA: </a:t>
            </a:r>
            <a:r>
              <a:rPr lang="en-US" sz="1800" dirty="0">
                <a:solidFill>
                  <a:schemeClr val="bg2">
                    <a:lumMod val="50000"/>
                  </a:schemeClr>
                </a:solidFill>
                <a:cs typeface="Calibri" panose="020F0502020204030204" pitchFamily="34" charset="0"/>
              </a:rPr>
              <a:t>randomized phase III study of T-DM1 vs physician’s choice for HER2+ </a:t>
            </a:r>
            <a:r>
              <a:rPr lang="en-US" sz="1800" dirty="0" err="1">
                <a:solidFill>
                  <a:schemeClr val="bg2">
                    <a:lumMod val="50000"/>
                  </a:schemeClr>
                </a:solidFill>
                <a:cs typeface="Calibri" panose="020F0502020204030204" pitchFamily="34" charset="0"/>
              </a:rPr>
              <a:t>mBC</a:t>
            </a:r>
            <a:r>
              <a:rPr lang="en-US" sz="1800" dirty="0">
                <a:solidFill>
                  <a:schemeClr val="bg2">
                    <a:lumMod val="50000"/>
                  </a:schemeClr>
                </a:solidFill>
                <a:cs typeface="Calibri" panose="020F0502020204030204" pitchFamily="34" charset="0"/>
              </a:rPr>
              <a:t> with progression on Taxane, Lapatinib, and ≥2 HER2-targeted regimens including Trastuzumab (N = 602)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en-US" sz="1800" dirty="0">
              <a:solidFill>
                <a:schemeClr val="bg2">
                  <a:lumMod val="50000"/>
                </a:schemeClr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69A9B39-9503-7B7D-3D91-9AD25D601A88}"/>
              </a:ext>
            </a:extLst>
          </p:cNvPr>
          <p:cNvGrpSpPr/>
          <p:nvPr/>
        </p:nvGrpSpPr>
        <p:grpSpPr>
          <a:xfrm>
            <a:off x="493433" y="2614441"/>
            <a:ext cx="11106191" cy="3219067"/>
            <a:chOff x="493433" y="2745531"/>
            <a:chExt cx="11106191" cy="3219067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4AE87DA-A593-831C-C3C5-DBABCA0D3341}"/>
                </a:ext>
              </a:extLst>
            </p:cNvPr>
            <p:cNvSpPr txBox="1"/>
            <p:nvPr/>
          </p:nvSpPr>
          <p:spPr bwMode="auto">
            <a:xfrm>
              <a:off x="6223592" y="3213356"/>
              <a:ext cx="42030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100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85D1C61-CE8F-CC9B-E115-9D9DB5D936DB}"/>
                </a:ext>
              </a:extLst>
            </p:cNvPr>
            <p:cNvSpPr txBox="1"/>
            <p:nvPr/>
          </p:nvSpPr>
          <p:spPr bwMode="auto">
            <a:xfrm>
              <a:off x="6289314" y="3602273"/>
              <a:ext cx="354584" cy="276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80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93983C1-C2AF-7B41-9FE3-F221DB7DADF2}"/>
                </a:ext>
              </a:extLst>
            </p:cNvPr>
            <p:cNvSpPr txBox="1"/>
            <p:nvPr/>
          </p:nvSpPr>
          <p:spPr bwMode="auto">
            <a:xfrm>
              <a:off x="6289314" y="4006287"/>
              <a:ext cx="354584" cy="276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60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5A49441-F529-5D0B-EFCF-2449C968F089}"/>
                </a:ext>
              </a:extLst>
            </p:cNvPr>
            <p:cNvSpPr txBox="1"/>
            <p:nvPr/>
          </p:nvSpPr>
          <p:spPr bwMode="auto">
            <a:xfrm>
              <a:off x="6289314" y="4395198"/>
              <a:ext cx="354584" cy="276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40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9ABBCF3-B623-2B94-180F-3286B4295AF5}"/>
                </a:ext>
              </a:extLst>
            </p:cNvPr>
            <p:cNvSpPr txBox="1"/>
            <p:nvPr/>
          </p:nvSpPr>
          <p:spPr bwMode="auto">
            <a:xfrm>
              <a:off x="6289314" y="4784299"/>
              <a:ext cx="354584" cy="276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20</a:t>
              </a: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B29F59B2-F4C5-C1DF-4826-3C56EEDED905}"/>
                </a:ext>
              </a:extLst>
            </p:cNvPr>
            <p:cNvGrpSpPr/>
            <p:nvPr/>
          </p:nvGrpSpPr>
          <p:grpSpPr>
            <a:xfrm>
              <a:off x="6669591" y="3363079"/>
              <a:ext cx="4600605" cy="1508688"/>
              <a:chOff x="6741622" y="3075709"/>
              <a:chExt cx="4275513" cy="1402080"/>
            </a:xfrm>
          </p:grpSpPr>
          <p:sp>
            <p:nvSpPr>
              <p:cNvPr id="1618" name="Freeform: Shape 1617">
                <a:extLst>
                  <a:ext uri="{FF2B5EF4-FFF2-40B4-BE49-F238E27FC236}">
                    <a16:creationId xmlns:a16="http://schemas.microsoft.com/office/drawing/2014/main" id="{FDE5134D-5A40-BDF5-2908-54F8AF7040D4}"/>
                  </a:ext>
                </a:extLst>
              </p:cNvPr>
              <p:cNvSpPr/>
              <p:nvPr/>
            </p:nvSpPr>
            <p:spPr bwMode="auto">
              <a:xfrm>
                <a:off x="6741622" y="3075709"/>
                <a:ext cx="953193" cy="288175"/>
              </a:xfrm>
              <a:custGeom>
                <a:avLst/>
                <a:gdLst>
                  <a:gd name="connsiteX0" fmla="*/ 0 w 953193"/>
                  <a:gd name="connsiteY0" fmla="*/ 0 h 288175"/>
                  <a:gd name="connsiteX1" fmla="*/ 124691 w 953193"/>
                  <a:gd name="connsiteY1" fmla="*/ 0 h 288175"/>
                  <a:gd name="connsiteX2" fmla="*/ 124691 w 953193"/>
                  <a:gd name="connsiteY2" fmla="*/ 22167 h 288175"/>
                  <a:gd name="connsiteX3" fmla="*/ 213360 w 953193"/>
                  <a:gd name="connsiteY3" fmla="*/ 22167 h 288175"/>
                  <a:gd name="connsiteX4" fmla="*/ 213360 w 953193"/>
                  <a:gd name="connsiteY4" fmla="*/ 36022 h 288175"/>
                  <a:gd name="connsiteX5" fmla="*/ 266007 w 953193"/>
                  <a:gd name="connsiteY5" fmla="*/ 36022 h 288175"/>
                  <a:gd name="connsiteX6" fmla="*/ 266007 w 953193"/>
                  <a:gd name="connsiteY6" fmla="*/ 49876 h 288175"/>
                  <a:gd name="connsiteX7" fmla="*/ 326967 w 953193"/>
                  <a:gd name="connsiteY7" fmla="*/ 49876 h 288175"/>
                  <a:gd name="connsiteX8" fmla="*/ 326967 w 953193"/>
                  <a:gd name="connsiteY8" fmla="*/ 63731 h 288175"/>
                  <a:gd name="connsiteX9" fmla="*/ 387927 w 953193"/>
                  <a:gd name="connsiteY9" fmla="*/ 63731 h 288175"/>
                  <a:gd name="connsiteX10" fmla="*/ 387927 w 953193"/>
                  <a:gd name="connsiteY10" fmla="*/ 80356 h 288175"/>
                  <a:gd name="connsiteX11" fmla="*/ 482138 w 953193"/>
                  <a:gd name="connsiteY11" fmla="*/ 80356 h 288175"/>
                  <a:gd name="connsiteX12" fmla="*/ 482138 w 953193"/>
                  <a:gd name="connsiteY12" fmla="*/ 102524 h 288175"/>
                  <a:gd name="connsiteX13" fmla="*/ 529243 w 953193"/>
                  <a:gd name="connsiteY13" fmla="*/ 102524 h 288175"/>
                  <a:gd name="connsiteX14" fmla="*/ 529243 w 953193"/>
                  <a:gd name="connsiteY14" fmla="*/ 102524 h 288175"/>
                  <a:gd name="connsiteX15" fmla="*/ 529243 w 953193"/>
                  <a:gd name="connsiteY15" fmla="*/ 130233 h 288175"/>
                  <a:gd name="connsiteX16" fmla="*/ 590203 w 953193"/>
                  <a:gd name="connsiteY16" fmla="*/ 130233 h 288175"/>
                  <a:gd name="connsiteX17" fmla="*/ 590203 w 953193"/>
                  <a:gd name="connsiteY17" fmla="*/ 149629 h 288175"/>
                  <a:gd name="connsiteX18" fmla="*/ 714894 w 953193"/>
                  <a:gd name="connsiteY18" fmla="*/ 149629 h 288175"/>
                  <a:gd name="connsiteX19" fmla="*/ 714894 w 953193"/>
                  <a:gd name="connsiteY19" fmla="*/ 177338 h 288175"/>
                  <a:gd name="connsiteX20" fmla="*/ 778625 w 953193"/>
                  <a:gd name="connsiteY20" fmla="*/ 177338 h 288175"/>
                  <a:gd name="connsiteX21" fmla="*/ 778625 w 953193"/>
                  <a:gd name="connsiteY21" fmla="*/ 196735 h 288175"/>
                  <a:gd name="connsiteX22" fmla="*/ 842356 w 953193"/>
                  <a:gd name="connsiteY22" fmla="*/ 196735 h 288175"/>
                  <a:gd name="connsiteX23" fmla="*/ 842356 w 953193"/>
                  <a:gd name="connsiteY23" fmla="*/ 210589 h 288175"/>
                  <a:gd name="connsiteX24" fmla="*/ 864523 w 953193"/>
                  <a:gd name="connsiteY24" fmla="*/ 210589 h 288175"/>
                  <a:gd name="connsiteX25" fmla="*/ 864523 w 953193"/>
                  <a:gd name="connsiteY25" fmla="*/ 249382 h 288175"/>
                  <a:gd name="connsiteX26" fmla="*/ 897774 w 953193"/>
                  <a:gd name="connsiteY26" fmla="*/ 249382 h 288175"/>
                  <a:gd name="connsiteX27" fmla="*/ 897774 w 953193"/>
                  <a:gd name="connsiteY27" fmla="*/ 266007 h 288175"/>
                  <a:gd name="connsiteX28" fmla="*/ 953193 w 953193"/>
                  <a:gd name="connsiteY28" fmla="*/ 266007 h 288175"/>
                  <a:gd name="connsiteX29" fmla="*/ 953193 w 953193"/>
                  <a:gd name="connsiteY29" fmla="*/ 288175 h 288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953193" h="288175">
                    <a:moveTo>
                      <a:pt x="0" y="0"/>
                    </a:moveTo>
                    <a:lnTo>
                      <a:pt x="124691" y="0"/>
                    </a:lnTo>
                    <a:lnTo>
                      <a:pt x="124691" y="22167"/>
                    </a:lnTo>
                    <a:lnTo>
                      <a:pt x="213360" y="22167"/>
                    </a:lnTo>
                    <a:lnTo>
                      <a:pt x="213360" y="36022"/>
                    </a:lnTo>
                    <a:lnTo>
                      <a:pt x="266007" y="36022"/>
                    </a:lnTo>
                    <a:lnTo>
                      <a:pt x="266007" y="49876"/>
                    </a:lnTo>
                    <a:lnTo>
                      <a:pt x="326967" y="49876"/>
                    </a:lnTo>
                    <a:lnTo>
                      <a:pt x="326967" y="63731"/>
                    </a:lnTo>
                    <a:lnTo>
                      <a:pt x="387927" y="63731"/>
                    </a:lnTo>
                    <a:lnTo>
                      <a:pt x="387927" y="80356"/>
                    </a:lnTo>
                    <a:lnTo>
                      <a:pt x="482138" y="80356"/>
                    </a:lnTo>
                    <a:lnTo>
                      <a:pt x="482138" y="102524"/>
                    </a:lnTo>
                    <a:lnTo>
                      <a:pt x="529243" y="102524"/>
                    </a:lnTo>
                    <a:lnTo>
                      <a:pt x="529243" y="102524"/>
                    </a:lnTo>
                    <a:lnTo>
                      <a:pt x="529243" y="130233"/>
                    </a:lnTo>
                    <a:lnTo>
                      <a:pt x="590203" y="130233"/>
                    </a:lnTo>
                    <a:lnTo>
                      <a:pt x="590203" y="149629"/>
                    </a:lnTo>
                    <a:lnTo>
                      <a:pt x="714894" y="149629"/>
                    </a:lnTo>
                    <a:lnTo>
                      <a:pt x="714894" y="177338"/>
                    </a:lnTo>
                    <a:lnTo>
                      <a:pt x="778625" y="177338"/>
                    </a:lnTo>
                    <a:lnTo>
                      <a:pt x="778625" y="196735"/>
                    </a:lnTo>
                    <a:lnTo>
                      <a:pt x="842356" y="196735"/>
                    </a:lnTo>
                    <a:lnTo>
                      <a:pt x="842356" y="210589"/>
                    </a:lnTo>
                    <a:lnTo>
                      <a:pt x="864523" y="210589"/>
                    </a:lnTo>
                    <a:lnTo>
                      <a:pt x="864523" y="249382"/>
                    </a:lnTo>
                    <a:lnTo>
                      <a:pt x="897774" y="249382"/>
                    </a:lnTo>
                    <a:lnTo>
                      <a:pt x="897774" y="266007"/>
                    </a:lnTo>
                    <a:lnTo>
                      <a:pt x="953193" y="266007"/>
                    </a:lnTo>
                    <a:lnTo>
                      <a:pt x="953193" y="288175"/>
                    </a:lnTo>
                  </a:path>
                </a:pathLst>
              </a:custGeom>
              <a:noFill/>
              <a:ln w="2857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619" name="Freeform: Shape 1618">
                <a:extLst>
                  <a:ext uri="{FF2B5EF4-FFF2-40B4-BE49-F238E27FC236}">
                    <a16:creationId xmlns:a16="http://schemas.microsoft.com/office/drawing/2014/main" id="{D74F836A-0184-CB39-45E8-3A118CAA854F}"/>
                  </a:ext>
                </a:extLst>
              </p:cNvPr>
              <p:cNvSpPr/>
              <p:nvPr/>
            </p:nvSpPr>
            <p:spPr bwMode="auto">
              <a:xfrm>
                <a:off x="7678189" y="3352800"/>
                <a:ext cx="376844" cy="121920"/>
              </a:xfrm>
              <a:custGeom>
                <a:avLst/>
                <a:gdLst>
                  <a:gd name="connsiteX0" fmla="*/ 0 w 376844"/>
                  <a:gd name="connsiteY0" fmla="*/ 0 h 121920"/>
                  <a:gd name="connsiteX1" fmla="*/ 55418 w 376844"/>
                  <a:gd name="connsiteY1" fmla="*/ 0 h 121920"/>
                  <a:gd name="connsiteX2" fmla="*/ 55418 w 376844"/>
                  <a:gd name="connsiteY2" fmla="*/ 30480 h 121920"/>
                  <a:gd name="connsiteX3" fmla="*/ 94211 w 376844"/>
                  <a:gd name="connsiteY3" fmla="*/ 30480 h 121920"/>
                  <a:gd name="connsiteX4" fmla="*/ 94211 w 376844"/>
                  <a:gd name="connsiteY4" fmla="*/ 58189 h 121920"/>
                  <a:gd name="connsiteX5" fmla="*/ 141316 w 376844"/>
                  <a:gd name="connsiteY5" fmla="*/ 58189 h 121920"/>
                  <a:gd name="connsiteX6" fmla="*/ 141316 w 376844"/>
                  <a:gd name="connsiteY6" fmla="*/ 69273 h 121920"/>
                  <a:gd name="connsiteX7" fmla="*/ 227215 w 376844"/>
                  <a:gd name="connsiteY7" fmla="*/ 69273 h 121920"/>
                  <a:gd name="connsiteX8" fmla="*/ 227215 w 376844"/>
                  <a:gd name="connsiteY8" fmla="*/ 94211 h 121920"/>
                  <a:gd name="connsiteX9" fmla="*/ 318655 w 376844"/>
                  <a:gd name="connsiteY9" fmla="*/ 94211 h 121920"/>
                  <a:gd name="connsiteX10" fmla="*/ 318655 w 376844"/>
                  <a:gd name="connsiteY10" fmla="*/ 121920 h 121920"/>
                  <a:gd name="connsiteX11" fmla="*/ 376844 w 376844"/>
                  <a:gd name="connsiteY11" fmla="*/ 121920 h 121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76844" h="121920">
                    <a:moveTo>
                      <a:pt x="0" y="0"/>
                    </a:moveTo>
                    <a:lnTo>
                      <a:pt x="55418" y="0"/>
                    </a:lnTo>
                    <a:lnTo>
                      <a:pt x="55418" y="30480"/>
                    </a:lnTo>
                    <a:lnTo>
                      <a:pt x="94211" y="30480"/>
                    </a:lnTo>
                    <a:lnTo>
                      <a:pt x="94211" y="58189"/>
                    </a:lnTo>
                    <a:lnTo>
                      <a:pt x="141316" y="58189"/>
                    </a:lnTo>
                    <a:lnTo>
                      <a:pt x="141316" y="69273"/>
                    </a:lnTo>
                    <a:lnTo>
                      <a:pt x="227215" y="69273"/>
                    </a:lnTo>
                    <a:lnTo>
                      <a:pt x="227215" y="94211"/>
                    </a:lnTo>
                    <a:lnTo>
                      <a:pt x="318655" y="94211"/>
                    </a:lnTo>
                    <a:lnTo>
                      <a:pt x="318655" y="121920"/>
                    </a:lnTo>
                    <a:lnTo>
                      <a:pt x="376844" y="121920"/>
                    </a:lnTo>
                  </a:path>
                </a:pathLst>
              </a:custGeom>
              <a:noFill/>
              <a:ln w="2857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620" name="Freeform: Shape 1619">
                <a:extLst>
                  <a:ext uri="{FF2B5EF4-FFF2-40B4-BE49-F238E27FC236}">
                    <a16:creationId xmlns:a16="http://schemas.microsoft.com/office/drawing/2014/main" id="{0DE7C38E-7F86-DB3E-CD3B-634F4AD4C647}"/>
                  </a:ext>
                </a:extLst>
              </p:cNvPr>
              <p:cNvSpPr/>
              <p:nvPr/>
            </p:nvSpPr>
            <p:spPr bwMode="auto">
              <a:xfrm>
                <a:off x="8027324" y="3488575"/>
                <a:ext cx="387927" cy="224443"/>
              </a:xfrm>
              <a:custGeom>
                <a:avLst/>
                <a:gdLst>
                  <a:gd name="connsiteX0" fmla="*/ 0 w 387927"/>
                  <a:gd name="connsiteY0" fmla="*/ 0 h 224443"/>
                  <a:gd name="connsiteX1" fmla="*/ 52647 w 387927"/>
                  <a:gd name="connsiteY1" fmla="*/ 0 h 224443"/>
                  <a:gd name="connsiteX2" fmla="*/ 52647 w 387927"/>
                  <a:gd name="connsiteY2" fmla="*/ 30480 h 224443"/>
                  <a:gd name="connsiteX3" fmla="*/ 102523 w 387927"/>
                  <a:gd name="connsiteY3" fmla="*/ 30480 h 224443"/>
                  <a:gd name="connsiteX4" fmla="*/ 102523 w 387927"/>
                  <a:gd name="connsiteY4" fmla="*/ 63730 h 224443"/>
                  <a:gd name="connsiteX5" fmla="*/ 157941 w 387927"/>
                  <a:gd name="connsiteY5" fmla="*/ 63730 h 224443"/>
                  <a:gd name="connsiteX6" fmla="*/ 157941 w 387927"/>
                  <a:gd name="connsiteY6" fmla="*/ 102523 h 224443"/>
                  <a:gd name="connsiteX7" fmla="*/ 210589 w 387927"/>
                  <a:gd name="connsiteY7" fmla="*/ 102523 h 224443"/>
                  <a:gd name="connsiteX8" fmla="*/ 210589 w 387927"/>
                  <a:gd name="connsiteY8" fmla="*/ 133003 h 224443"/>
                  <a:gd name="connsiteX9" fmla="*/ 266007 w 387927"/>
                  <a:gd name="connsiteY9" fmla="*/ 133003 h 224443"/>
                  <a:gd name="connsiteX10" fmla="*/ 266007 w 387927"/>
                  <a:gd name="connsiteY10" fmla="*/ 157941 h 224443"/>
                  <a:gd name="connsiteX11" fmla="*/ 307571 w 387927"/>
                  <a:gd name="connsiteY11" fmla="*/ 157941 h 224443"/>
                  <a:gd name="connsiteX12" fmla="*/ 307571 w 387927"/>
                  <a:gd name="connsiteY12" fmla="*/ 185650 h 224443"/>
                  <a:gd name="connsiteX13" fmla="*/ 351905 w 387927"/>
                  <a:gd name="connsiteY13" fmla="*/ 185650 h 224443"/>
                  <a:gd name="connsiteX14" fmla="*/ 351905 w 387927"/>
                  <a:gd name="connsiteY14" fmla="*/ 213360 h 224443"/>
                  <a:gd name="connsiteX15" fmla="*/ 387927 w 387927"/>
                  <a:gd name="connsiteY15" fmla="*/ 213360 h 224443"/>
                  <a:gd name="connsiteX16" fmla="*/ 387927 w 387927"/>
                  <a:gd name="connsiteY16" fmla="*/ 224443 h 224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87927" h="224443">
                    <a:moveTo>
                      <a:pt x="0" y="0"/>
                    </a:moveTo>
                    <a:lnTo>
                      <a:pt x="52647" y="0"/>
                    </a:lnTo>
                    <a:lnTo>
                      <a:pt x="52647" y="30480"/>
                    </a:lnTo>
                    <a:lnTo>
                      <a:pt x="102523" y="30480"/>
                    </a:lnTo>
                    <a:lnTo>
                      <a:pt x="102523" y="63730"/>
                    </a:lnTo>
                    <a:lnTo>
                      <a:pt x="157941" y="63730"/>
                    </a:lnTo>
                    <a:lnTo>
                      <a:pt x="157941" y="102523"/>
                    </a:lnTo>
                    <a:lnTo>
                      <a:pt x="210589" y="102523"/>
                    </a:lnTo>
                    <a:lnTo>
                      <a:pt x="210589" y="133003"/>
                    </a:lnTo>
                    <a:lnTo>
                      <a:pt x="266007" y="133003"/>
                    </a:lnTo>
                    <a:lnTo>
                      <a:pt x="266007" y="157941"/>
                    </a:lnTo>
                    <a:lnTo>
                      <a:pt x="307571" y="157941"/>
                    </a:lnTo>
                    <a:lnTo>
                      <a:pt x="307571" y="185650"/>
                    </a:lnTo>
                    <a:lnTo>
                      <a:pt x="351905" y="185650"/>
                    </a:lnTo>
                    <a:lnTo>
                      <a:pt x="351905" y="213360"/>
                    </a:lnTo>
                    <a:lnTo>
                      <a:pt x="387927" y="213360"/>
                    </a:lnTo>
                    <a:lnTo>
                      <a:pt x="387927" y="224443"/>
                    </a:lnTo>
                  </a:path>
                </a:pathLst>
              </a:custGeom>
              <a:noFill/>
              <a:ln w="2857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621" name="Freeform: Shape 1620">
                <a:extLst>
                  <a:ext uri="{FF2B5EF4-FFF2-40B4-BE49-F238E27FC236}">
                    <a16:creationId xmlns:a16="http://schemas.microsoft.com/office/drawing/2014/main" id="{51D21D0C-26A5-F549-FAFE-125B12DEB572}"/>
                  </a:ext>
                </a:extLst>
              </p:cNvPr>
              <p:cNvSpPr/>
              <p:nvPr/>
            </p:nvSpPr>
            <p:spPr bwMode="auto">
              <a:xfrm>
                <a:off x="8420793" y="3707476"/>
                <a:ext cx="340822" cy="146859"/>
              </a:xfrm>
              <a:custGeom>
                <a:avLst/>
                <a:gdLst>
                  <a:gd name="connsiteX0" fmla="*/ 0 w 340822"/>
                  <a:gd name="connsiteY0" fmla="*/ 0 h 146859"/>
                  <a:gd name="connsiteX1" fmla="*/ 66502 w 340822"/>
                  <a:gd name="connsiteY1" fmla="*/ 0 h 146859"/>
                  <a:gd name="connsiteX2" fmla="*/ 66502 w 340822"/>
                  <a:gd name="connsiteY2" fmla="*/ 33251 h 146859"/>
                  <a:gd name="connsiteX3" fmla="*/ 127462 w 340822"/>
                  <a:gd name="connsiteY3" fmla="*/ 33251 h 146859"/>
                  <a:gd name="connsiteX4" fmla="*/ 127462 w 340822"/>
                  <a:gd name="connsiteY4" fmla="*/ 58189 h 146859"/>
                  <a:gd name="connsiteX5" fmla="*/ 202276 w 340822"/>
                  <a:gd name="connsiteY5" fmla="*/ 58189 h 146859"/>
                  <a:gd name="connsiteX6" fmla="*/ 202276 w 340822"/>
                  <a:gd name="connsiteY6" fmla="*/ 77586 h 146859"/>
                  <a:gd name="connsiteX7" fmla="*/ 249382 w 340822"/>
                  <a:gd name="connsiteY7" fmla="*/ 77586 h 146859"/>
                  <a:gd name="connsiteX8" fmla="*/ 249382 w 340822"/>
                  <a:gd name="connsiteY8" fmla="*/ 91440 h 146859"/>
                  <a:gd name="connsiteX9" fmla="*/ 296487 w 340822"/>
                  <a:gd name="connsiteY9" fmla="*/ 91440 h 146859"/>
                  <a:gd name="connsiteX10" fmla="*/ 296487 w 340822"/>
                  <a:gd name="connsiteY10" fmla="*/ 124691 h 146859"/>
                  <a:gd name="connsiteX11" fmla="*/ 340822 w 340822"/>
                  <a:gd name="connsiteY11" fmla="*/ 124691 h 146859"/>
                  <a:gd name="connsiteX12" fmla="*/ 340822 w 340822"/>
                  <a:gd name="connsiteY12" fmla="*/ 146859 h 146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40822" h="146859">
                    <a:moveTo>
                      <a:pt x="0" y="0"/>
                    </a:moveTo>
                    <a:lnTo>
                      <a:pt x="66502" y="0"/>
                    </a:lnTo>
                    <a:lnTo>
                      <a:pt x="66502" y="33251"/>
                    </a:lnTo>
                    <a:lnTo>
                      <a:pt x="127462" y="33251"/>
                    </a:lnTo>
                    <a:lnTo>
                      <a:pt x="127462" y="58189"/>
                    </a:lnTo>
                    <a:lnTo>
                      <a:pt x="202276" y="58189"/>
                    </a:lnTo>
                    <a:lnTo>
                      <a:pt x="202276" y="77586"/>
                    </a:lnTo>
                    <a:lnTo>
                      <a:pt x="249382" y="77586"/>
                    </a:lnTo>
                    <a:lnTo>
                      <a:pt x="249382" y="91440"/>
                    </a:lnTo>
                    <a:lnTo>
                      <a:pt x="296487" y="91440"/>
                    </a:lnTo>
                    <a:lnTo>
                      <a:pt x="296487" y="124691"/>
                    </a:lnTo>
                    <a:lnTo>
                      <a:pt x="340822" y="124691"/>
                    </a:lnTo>
                    <a:lnTo>
                      <a:pt x="340822" y="146859"/>
                    </a:lnTo>
                  </a:path>
                </a:pathLst>
              </a:custGeom>
              <a:noFill/>
              <a:ln w="2857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622" name="Freeform: Shape 1621">
                <a:extLst>
                  <a:ext uri="{FF2B5EF4-FFF2-40B4-BE49-F238E27FC236}">
                    <a16:creationId xmlns:a16="http://schemas.microsoft.com/office/drawing/2014/main" id="{C1AB3ED5-A8F4-9A1E-C154-C2FF39D29733}"/>
                  </a:ext>
                </a:extLst>
              </p:cNvPr>
              <p:cNvSpPr/>
              <p:nvPr/>
            </p:nvSpPr>
            <p:spPr bwMode="auto">
              <a:xfrm>
                <a:off x="8758844" y="3851564"/>
                <a:ext cx="986443" cy="207818"/>
              </a:xfrm>
              <a:custGeom>
                <a:avLst/>
                <a:gdLst>
                  <a:gd name="connsiteX0" fmla="*/ 0 w 986443"/>
                  <a:gd name="connsiteY0" fmla="*/ 0 h 207818"/>
                  <a:gd name="connsiteX1" fmla="*/ 72043 w 986443"/>
                  <a:gd name="connsiteY1" fmla="*/ 0 h 207818"/>
                  <a:gd name="connsiteX2" fmla="*/ 72043 w 986443"/>
                  <a:gd name="connsiteY2" fmla="*/ 24938 h 207818"/>
                  <a:gd name="connsiteX3" fmla="*/ 141316 w 986443"/>
                  <a:gd name="connsiteY3" fmla="*/ 24938 h 207818"/>
                  <a:gd name="connsiteX4" fmla="*/ 141316 w 986443"/>
                  <a:gd name="connsiteY4" fmla="*/ 49876 h 207818"/>
                  <a:gd name="connsiteX5" fmla="*/ 235527 w 986443"/>
                  <a:gd name="connsiteY5" fmla="*/ 49876 h 207818"/>
                  <a:gd name="connsiteX6" fmla="*/ 235527 w 986443"/>
                  <a:gd name="connsiteY6" fmla="*/ 74814 h 207818"/>
                  <a:gd name="connsiteX7" fmla="*/ 326967 w 986443"/>
                  <a:gd name="connsiteY7" fmla="*/ 74814 h 207818"/>
                  <a:gd name="connsiteX8" fmla="*/ 326967 w 986443"/>
                  <a:gd name="connsiteY8" fmla="*/ 91440 h 207818"/>
                  <a:gd name="connsiteX9" fmla="*/ 382385 w 986443"/>
                  <a:gd name="connsiteY9" fmla="*/ 91440 h 207818"/>
                  <a:gd name="connsiteX10" fmla="*/ 382385 w 986443"/>
                  <a:gd name="connsiteY10" fmla="*/ 113607 h 207818"/>
                  <a:gd name="connsiteX11" fmla="*/ 487680 w 986443"/>
                  <a:gd name="connsiteY11" fmla="*/ 113607 h 207818"/>
                  <a:gd name="connsiteX12" fmla="*/ 487680 w 986443"/>
                  <a:gd name="connsiteY12" fmla="*/ 135774 h 207818"/>
                  <a:gd name="connsiteX13" fmla="*/ 562494 w 986443"/>
                  <a:gd name="connsiteY13" fmla="*/ 135774 h 207818"/>
                  <a:gd name="connsiteX14" fmla="*/ 562494 w 986443"/>
                  <a:gd name="connsiteY14" fmla="*/ 160712 h 207818"/>
                  <a:gd name="connsiteX15" fmla="*/ 617912 w 986443"/>
                  <a:gd name="connsiteY15" fmla="*/ 160712 h 207818"/>
                  <a:gd name="connsiteX16" fmla="*/ 617912 w 986443"/>
                  <a:gd name="connsiteY16" fmla="*/ 185651 h 207818"/>
                  <a:gd name="connsiteX17" fmla="*/ 881149 w 986443"/>
                  <a:gd name="connsiteY17" fmla="*/ 185651 h 207818"/>
                  <a:gd name="connsiteX18" fmla="*/ 881149 w 986443"/>
                  <a:gd name="connsiteY18" fmla="*/ 207818 h 207818"/>
                  <a:gd name="connsiteX19" fmla="*/ 986443 w 986443"/>
                  <a:gd name="connsiteY19" fmla="*/ 207818 h 2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986443" h="207818">
                    <a:moveTo>
                      <a:pt x="0" y="0"/>
                    </a:moveTo>
                    <a:lnTo>
                      <a:pt x="72043" y="0"/>
                    </a:lnTo>
                    <a:lnTo>
                      <a:pt x="72043" y="24938"/>
                    </a:lnTo>
                    <a:lnTo>
                      <a:pt x="141316" y="24938"/>
                    </a:lnTo>
                    <a:lnTo>
                      <a:pt x="141316" y="49876"/>
                    </a:lnTo>
                    <a:lnTo>
                      <a:pt x="235527" y="49876"/>
                    </a:lnTo>
                    <a:lnTo>
                      <a:pt x="235527" y="74814"/>
                    </a:lnTo>
                    <a:lnTo>
                      <a:pt x="326967" y="74814"/>
                    </a:lnTo>
                    <a:lnTo>
                      <a:pt x="326967" y="91440"/>
                    </a:lnTo>
                    <a:lnTo>
                      <a:pt x="382385" y="91440"/>
                    </a:lnTo>
                    <a:lnTo>
                      <a:pt x="382385" y="113607"/>
                    </a:lnTo>
                    <a:lnTo>
                      <a:pt x="487680" y="113607"/>
                    </a:lnTo>
                    <a:lnTo>
                      <a:pt x="487680" y="135774"/>
                    </a:lnTo>
                    <a:lnTo>
                      <a:pt x="562494" y="135774"/>
                    </a:lnTo>
                    <a:lnTo>
                      <a:pt x="562494" y="160712"/>
                    </a:lnTo>
                    <a:lnTo>
                      <a:pt x="617912" y="160712"/>
                    </a:lnTo>
                    <a:lnTo>
                      <a:pt x="617912" y="185651"/>
                    </a:lnTo>
                    <a:lnTo>
                      <a:pt x="881149" y="185651"/>
                    </a:lnTo>
                    <a:lnTo>
                      <a:pt x="881149" y="207818"/>
                    </a:lnTo>
                    <a:lnTo>
                      <a:pt x="986443" y="207818"/>
                    </a:lnTo>
                  </a:path>
                </a:pathLst>
              </a:custGeom>
              <a:noFill/>
              <a:ln w="2857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623" name="Freeform: Shape 1622">
                <a:extLst>
                  <a:ext uri="{FF2B5EF4-FFF2-40B4-BE49-F238E27FC236}">
                    <a16:creationId xmlns:a16="http://schemas.microsoft.com/office/drawing/2014/main" id="{32EE90D4-49D4-B35F-F42A-84896D0DB0ED}"/>
                  </a:ext>
                </a:extLst>
              </p:cNvPr>
              <p:cNvSpPr/>
              <p:nvPr/>
            </p:nvSpPr>
            <p:spPr bwMode="auto">
              <a:xfrm>
                <a:off x="9725891" y="4076007"/>
                <a:ext cx="728749" cy="149629"/>
              </a:xfrm>
              <a:custGeom>
                <a:avLst/>
                <a:gdLst>
                  <a:gd name="connsiteX0" fmla="*/ 0 w 728749"/>
                  <a:gd name="connsiteY0" fmla="*/ 0 h 149629"/>
                  <a:gd name="connsiteX1" fmla="*/ 58189 w 728749"/>
                  <a:gd name="connsiteY1" fmla="*/ 0 h 149629"/>
                  <a:gd name="connsiteX2" fmla="*/ 58189 w 728749"/>
                  <a:gd name="connsiteY2" fmla="*/ 24938 h 149629"/>
                  <a:gd name="connsiteX3" fmla="*/ 130233 w 728749"/>
                  <a:gd name="connsiteY3" fmla="*/ 24938 h 149629"/>
                  <a:gd name="connsiteX4" fmla="*/ 130233 w 728749"/>
                  <a:gd name="connsiteY4" fmla="*/ 41564 h 149629"/>
                  <a:gd name="connsiteX5" fmla="*/ 227214 w 728749"/>
                  <a:gd name="connsiteY5" fmla="*/ 41564 h 149629"/>
                  <a:gd name="connsiteX6" fmla="*/ 227214 w 728749"/>
                  <a:gd name="connsiteY6" fmla="*/ 58189 h 149629"/>
                  <a:gd name="connsiteX7" fmla="*/ 329738 w 728749"/>
                  <a:gd name="connsiteY7" fmla="*/ 58189 h 149629"/>
                  <a:gd name="connsiteX8" fmla="*/ 329738 w 728749"/>
                  <a:gd name="connsiteY8" fmla="*/ 85898 h 149629"/>
                  <a:gd name="connsiteX9" fmla="*/ 534785 w 728749"/>
                  <a:gd name="connsiteY9" fmla="*/ 85898 h 149629"/>
                  <a:gd name="connsiteX10" fmla="*/ 534785 w 728749"/>
                  <a:gd name="connsiteY10" fmla="*/ 113608 h 149629"/>
                  <a:gd name="connsiteX11" fmla="*/ 576349 w 728749"/>
                  <a:gd name="connsiteY11" fmla="*/ 113608 h 149629"/>
                  <a:gd name="connsiteX12" fmla="*/ 576349 w 728749"/>
                  <a:gd name="connsiteY12" fmla="*/ 135775 h 149629"/>
                  <a:gd name="connsiteX13" fmla="*/ 637309 w 728749"/>
                  <a:gd name="connsiteY13" fmla="*/ 135775 h 149629"/>
                  <a:gd name="connsiteX14" fmla="*/ 637309 w 728749"/>
                  <a:gd name="connsiteY14" fmla="*/ 149629 h 149629"/>
                  <a:gd name="connsiteX15" fmla="*/ 728749 w 728749"/>
                  <a:gd name="connsiteY15" fmla="*/ 149629 h 149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28749" h="149629">
                    <a:moveTo>
                      <a:pt x="0" y="0"/>
                    </a:moveTo>
                    <a:lnTo>
                      <a:pt x="58189" y="0"/>
                    </a:lnTo>
                    <a:lnTo>
                      <a:pt x="58189" y="24938"/>
                    </a:lnTo>
                    <a:lnTo>
                      <a:pt x="130233" y="24938"/>
                    </a:lnTo>
                    <a:lnTo>
                      <a:pt x="130233" y="41564"/>
                    </a:lnTo>
                    <a:lnTo>
                      <a:pt x="227214" y="41564"/>
                    </a:lnTo>
                    <a:lnTo>
                      <a:pt x="227214" y="58189"/>
                    </a:lnTo>
                    <a:lnTo>
                      <a:pt x="329738" y="58189"/>
                    </a:lnTo>
                    <a:lnTo>
                      <a:pt x="329738" y="85898"/>
                    </a:lnTo>
                    <a:lnTo>
                      <a:pt x="534785" y="85898"/>
                    </a:lnTo>
                    <a:lnTo>
                      <a:pt x="534785" y="113608"/>
                    </a:lnTo>
                    <a:lnTo>
                      <a:pt x="576349" y="113608"/>
                    </a:lnTo>
                    <a:lnTo>
                      <a:pt x="576349" y="135775"/>
                    </a:lnTo>
                    <a:lnTo>
                      <a:pt x="637309" y="135775"/>
                    </a:lnTo>
                    <a:lnTo>
                      <a:pt x="637309" y="149629"/>
                    </a:lnTo>
                    <a:lnTo>
                      <a:pt x="728749" y="149629"/>
                    </a:lnTo>
                  </a:path>
                </a:pathLst>
              </a:custGeom>
              <a:noFill/>
              <a:ln w="2857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624" name="Freeform: Shape 1623">
                <a:extLst>
                  <a:ext uri="{FF2B5EF4-FFF2-40B4-BE49-F238E27FC236}">
                    <a16:creationId xmlns:a16="http://schemas.microsoft.com/office/drawing/2014/main" id="{039B143D-8A1D-76E4-0912-2A5CE0FE7F28}"/>
                  </a:ext>
                </a:extLst>
              </p:cNvPr>
              <p:cNvSpPr/>
              <p:nvPr/>
            </p:nvSpPr>
            <p:spPr bwMode="auto">
              <a:xfrm>
                <a:off x="10451869" y="4220095"/>
                <a:ext cx="565266" cy="257694"/>
              </a:xfrm>
              <a:custGeom>
                <a:avLst/>
                <a:gdLst>
                  <a:gd name="connsiteX0" fmla="*/ 0 w 565266"/>
                  <a:gd name="connsiteY0" fmla="*/ 0 h 257694"/>
                  <a:gd name="connsiteX1" fmla="*/ 0 w 565266"/>
                  <a:gd name="connsiteY1" fmla="*/ 52647 h 257694"/>
                  <a:gd name="connsiteX2" fmla="*/ 484909 w 565266"/>
                  <a:gd name="connsiteY2" fmla="*/ 52647 h 257694"/>
                  <a:gd name="connsiteX3" fmla="*/ 484909 w 565266"/>
                  <a:gd name="connsiteY3" fmla="*/ 257694 h 257694"/>
                  <a:gd name="connsiteX4" fmla="*/ 565266 w 565266"/>
                  <a:gd name="connsiteY4" fmla="*/ 257694 h 2576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5266" h="257694">
                    <a:moveTo>
                      <a:pt x="0" y="0"/>
                    </a:moveTo>
                    <a:lnTo>
                      <a:pt x="0" y="52647"/>
                    </a:lnTo>
                    <a:lnTo>
                      <a:pt x="484909" y="52647"/>
                    </a:lnTo>
                    <a:lnTo>
                      <a:pt x="484909" y="257694"/>
                    </a:lnTo>
                    <a:lnTo>
                      <a:pt x="565266" y="257694"/>
                    </a:lnTo>
                  </a:path>
                </a:pathLst>
              </a:custGeom>
              <a:noFill/>
              <a:ln w="28575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73AE2D98-7333-69D2-A58A-9BB974E669B6}"/>
                </a:ext>
              </a:extLst>
            </p:cNvPr>
            <p:cNvGrpSpPr/>
            <p:nvPr/>
          </p:nvGrpSpPr>
          <p:grpSpPr>
            <a:xfrm>
              <a:off x="6675554" y="3380969"/>
              <a:ext cx="4508175" cy="1481853"/>
              <a:chOff x="6747164" y="3092335"/>
              <a:chExt cx="4189614" cy="1377141"/>
            </a:xfrm>
          </p:grpSpPr>
          <p:sp>
            <p:nvSpPr>
              <p:cNvPr id="1615" name="Freeform: Shape 1614">
                <a:extLst>
                  <a:ext uri="{FF2B5EF4-FFF2-40B4-BE49-F238E27FC236}">
                    <a16:creationId xmlns:a16="http://schemas.microsoft.com/office/drawing/2014/main" id="{99B88D7A-4807-698F-6DFC-2A233E461108}"/>
                  </a:ext>
                </a:extLst>
              </p:cNvPr>
              <p:cNvSpPr/>
              <p:nvPr/>
            </p:nvSpPr>
            <p:spPr bwMode="auto">
              <a:xfrm>
                <a:off x="6747164" y="3092335"/>
                <a:ext cx="2834640" cy="1180407"/>
              </a:xfrm>
              <a:custGeom>
                <a:avLst/>
                <a:gdLst>
                  <a:gd name="connsiteX0" fmla="*/ 0 w 2834640"/>
                  <a:gd name="connsiteY0" fmla="*/ 0 h 1180407"/>
                  <a:gd name="connsiteX1" fmla="*/ 77585 w 2834640"/>
                  <a:gd name="connsiteY1" fmla="*/ 0 h 1180407"/>
                  <a:gd name="connsiteX2" fmla="*/ 77585 w 2834640"/>
                  <a:gd name="connsiteY2" fmla="*/ 19396 h 1180407"/>
                  <a:gd name="connsiteX3" fmla="*/ 185651 w 2834640"/>
                  <a:gd name="connsiteY3" fmla="*/ 19396 h 1180407"/>
                  <a:gd name="connsiteX4" fmla="*/ 185651 w 2834640"/>
                  <a:gd name="connsiteY4" fmla="*/ 41563 h 1180407"/>
                  <a:gd name="connsiteX5" fmla="*/ 238298 w 2834640"/>
                  <a:gd name="connsiteY5" fmla="*/ 41563 h 1180407"/>
                  <a:gd name="connsiteX6" fmla="*/ 238298 w 2834640"/>
                  <a:gd name="connsiteY6" fmla="*/ 80356 h 1180407"/>
                  <a:gd name="connsiteX7" fmla="*/ 296487 w 2834640"/>
                  <a:gd name="connsiteY7" fmla="*/ 80356 h 1180407"/>
                  <a:gd name="connsiteX8" fmla="*/ 296487 w 2834640"/>
                  <a:gd name="connsiteY8" fmla="*/ 102523 h 1180407"/>
                  <a:gd name="connsiteX9" fmla="*/ 362989 w 2834640"/>
                  <a:gd name="connsiteY9" fmla="*/ 102523 h 1180407"/>
                  <a:gd name="connsiteX10" fmla="*/ 362989 w 2834640"/>
                  <a:gd name="connsiteY10" fmla="*/ 133003 h 1180407"/>
                  <a:gd name="connsiteX11" fmla="*/ 362989 w 2834640"/>
                  <a:gd name="connsiteY11" fmla="*/ 133003 h 1180407"/>
                  <a:gd name="connsiteX12" fmla="*/ 385156 w 2834640"/>
                  <a:gd name="connsiteY12" fmla="*/ 155170 h 1180407"/>
                  <a:gd name="connsiteX13" fmla="*/ 426720 w 2834640"/>
                  <a:gd name="connsiteY13" fmla="*/ 155170 h 1180407"/>
                  <a:gd name="connsiteX14" fmla="*/ 426720 w 2834640"/>
                  <a:gd name="connsiteY14" fmla="*/ 196734 h 1180407"/>
                  <a:gd name="connsiteX15" fmla="*/ 451658 w 2834640"/>
                  <a:gd name="connsiteY15" fmla="*/ 196734 h 1180407"/>
                  <a:gd name="connsiteX16" fmla="*/ 454429 w 2834640"/>
                  <a:gd name="connsiteY16" fmla="*/ 199505 h 1180407"/>
                  <a:gd name="connsiteX17" fmla="*/ 454429 w 2834640"/>
                  <a:gd name="connsiteY17" fmla="*/ 235527 h 1180407"/>
                  <a:gd name="connsiteX18" fmla="*/ 518160 w 2834640"/>
                  <a:gd name="connsiteY18" fmla="*/ 235527 h 1180407"/>
                  <a:gd name="connsiteX19" fmla="*/ 518160 w 2834640"/>
                  <a:gd name="connsiteY19" fmla="*/ 277090 h 1180407"/>
                  <a:gd name="connsiteX20" fmla="*/ 562494 w 2834640"/>
                  <a:gd name="connsiteY20" fmla="*/ 277090 h 1180407"/>
                  <a:gd name="connsiteX21" fmla="*/ 562494 w 2834640"/>
                  <a:gd name="connsiteY21" fmla="*/ 302029 h 1180407"/>
                  <a:gd name="connsiteX22" fmla="*/ 590203 w 2834640"/>
                  <a:gd name="connsiteY22" fmla="*/ 302029 h 1180407"/>
                  <a:gd name="connsiteX23" fmla="*/ 590203 w 2834640"/>
                  <a:gd name="connsiteY23" fmla="*/ 326967 h 1180407"/>
                  <a:gd name="connsiteX24" fmla="*/ 634538 w 2834640"/>
                  <a:gd name="connsiteY24" fmla="*/ 326967 h 1180407"/>
                  <a:gd name="connsiteX25" fmla="*/ 634538 w 2834640"/>
                  <a:gd name="connsiteY25" fmla="*/ 365760 h 1180407"/>
                  <a:gd name="connsiteX26" fmla="*/ 734291 w 2834640"/>
                  <a:gd name="connsiteY26" fmla="*/ 365760 h 1180407"/>
                  <a:gd name="connsiteX27" fmla="*/ 734291 w 2834640"/>
                  <a:gd name="connsiteY27" fmla="*/ 385156 h 1180407"/>
                  <a:gd name="connsiteX28" fmla="*/ 759229 w 2834640"/>
                  <a:gd name="connsiteY28" fmla="*/ 385156 h 1180407"/>
                  <a:gd name="connsiteX29" fmla="*/ 759229 w 2834640"/>
                  <a:gd name="connsiteY29" fmla="*/ 393469 h 1180407"/>
                  <a:gd name="connsiteX30" fmla="*/ 809105 w 2834640"/>
                  <a:gd name="connsiteY30" fmla="*/ 393469 h 1180407"/>
                  <a:gd name="connsiteX31" fmla="*/ 809105 w 2834640"/>
                  <a:gd name="connsiteY31" fmla="*/ 435032 h 1180407"/>
                  <a:gd name="connsiteX32" fmla="*/ 856211 w 2834640"/>
                  <a:gd name="connsiteY32" fmla="*/ 435032 h 1180407"/>
                  <a:gd name="connsiteX33" fmla="*/ 856211 w 2834640"/>
                  <a:gd name="connsiteY33" fmla="*/ 454429 h 1180407"/>
                  <a:gd name="connsiteX34" fmla="*/ 919941 w 2834640"/>
                  <a:gd name="connsiteY34" fmla="*/ 454429 h 1180407"/>
                  <a:gd name="connsiteX35" fmla="*/ 919941 w 2834640"/>
                  <a:gd name="connsiteY35" fmla="*/ 471054 h 1180407"/>
                  <a:gd name="connsiteX36" fmla="*/ 980901 w 2834640"/>
                  <a:gd name="connsiteY36" fmla="*/ 471054 h 1180407"/>
                  <a:gd name="connsiteX37" fmla="*/ 980901 w 2834640"/>
                  <a:gd name="connsiteY37" fmla="*/ 487680 h 1180407"/>
                  <a:gd name="connsiteX38" fmla="*/ 1030778 w 2834640"/>
                  <a:gd name="connsiteY38" fmla="*/ 487680 h 1180407"/>
                  <a:gd name="connsiteX39" fmla="*/ 1030778 w 2834640"/>
                  <a:gd name="connsiteY39" fmla="*/ 509847 h 1180407"/>
                  <a:gd name="connsiteX40" fmla="*/ 1083425 w 2834640"/>
                  <a:gd name="connsiteY40" fmla="*/ 509847 h 1180407"/>
                  <a:gd name="connsiteX41" fmla="*/ 1083425 w 2834640"/>
                  <a:gd name="connsiteY41" fmla="*/ 537556 h 1180407"/>
                  <a:gd name="connsiteX42" fmla="*/ 1147156 w 2834640"/>
                  <a:gd name="connsiteY42" fmla="*/ 537556 h 1180407"/>
                  <a:gd name="connsiteX43" fmla="*/ 1147156 w 2834640"/>
                  <a:gd name="connsiteY43" fmla="*/ 554181 h 1180407"/>
                  <a:gd name="connsiteX44" fmla="*/ 1197032 w 2834640"/>
                  <a:gd name="connsiteY44" fmla="*/ 554181 h 1180407"/>
                  <a:gd name="connsiteX45" fmla="*/ 1197032 w 2834640"/>
                  <a:gd name="connsiteY45" fmla="*/ 568036 h 1180407"/>
                  <a:gd name="connsiteX46" fmla="*/ 1246909 w 2834640"/>
                  <a:gd name="connsiteY46" fmla="*/ 568036 h 1180407"/>
                  <a:gd name="connsiteX47" fmla="*/ 1246909 w 2834640"/>
                  <a:gd name="connsiteY47" fmla="*/ 592974 h 1180407"/>
                  <a:gd name="connsiteX48" fmla="*/ 1280160 w 2834640"/>
                  <a:gd name="connsiteY48" fmla="*/ 592974 h 1180407"/>
                  <a:gd name="connsiteX49" fmla="*/ 1280160 w 2834640"/>
                  <a:gd name="connsiteY49" fmla="*/ 606829 h 1180407"/>
                  <a:gd name="connsiteX50" fmla="*/ 1335578 w 2834640"/>
                  <a:gd name="connsiteY50" fmla="*/ 606829 h 1180407"/>
                  <a:gd name="connsiteX51" fmla="*/ 1335578 w 2834640"/>
                  <a:gd name="connsiteY51" fmla="*/ 626225 h 1180407"/>
                  <a:gd name="connsiteX52" fmla="*/ 1360516 w 2834640"/>
                  <a:gd name="connsiteY52" fmla="*/ 626225 h 1180407"/>
                  <a:gd name="connsiteX53" fmla="*/ 1360516 w 2834640"/>
                  <a:gd name="connsiteY53" fmla="*/ 656705 h 1180407"/>
                  <a:gd name="connsiteX54" fmla="*/ 1377141 w 2834640"/>
                  <a:gd name="connsiteY54" fmla="*/ 656705 h 1180407"/>
                  <a:gd name="connsiteX55" fmla="*/ 1377141 w 2834640"/>
                  <a:gd name="connsiteY55" fmla="*/ 681643 h 1180407"/>
                  <a:gd name="connsiteX56" fmla="*/ 1410392 w 2834640"/>
                  <a:gd name="connsiteY56" fmla="*/ 681643 h 1180407"/>
                  <a:gd name="connsiteX57" fmla="*/ 1410392 w 2834640"/>
                  <a:gd name="connsiteY57" fmla="*/ 712123 h 1180407"/>
                  <a:gd name="connsiteX58" fmla="*/ 1468581 w 2834640"/>
                  <a:gd name="connsiteY58" fmla="*/ 712123 h 1180407"/>
                  <a:gd name="connsiteX59" fmla="*/ 1468581 w 2834640"/>
                  <a:gd name="connsiteY59" fmla="*/ 739832 h 1180407"/>
                  <a:gd name="connsiteX60" fmla="*/ 1499061 w 2834640"/>
                  <a:gd name="connsiteY60" fmla="*/ 739832 h 1180407"/>
                  <a:gd name="connsiteX61" fmla="*/ 1499061 w 2834640"/>
                  <a:gd name="connsiteY61" fmla="*/ 750916 h 1180407"/>
                  <a:gd name="connsiteX62" fmla="*/ 1543396 w 2834640"/>
                  <a:gd name="connsiteY62" fmla="*/ 750916 h 1180407"/>
                  <a:gd name="connsiteX63" fmla="*/ 1543396 w 2834640"/>
                  <a:gd name="connsiteY63" fmla="*/ 781396 h 1180407"/>
                  <a:gd name="connsiteX64" fmla="*/ 1571105 w 2834640"/>
                  <a:gd name="connsiteY64" fmla="*/ 781396 h 1180407"/>
                  <a:gd name="connsiteX65" fmla="*/ 1571105 w 2834640"/>
                  <a:gd name="connsiteY65" fmla="*/ 792480 h 1180407"/>
                  <a:gd name="connsiteX66" fmla="*/ 1640378 w 2834640"/>
                  <a:gd name="connsiteY66" fmla="*/ 792480 h 1180407"/>
                  <a:gd name="connsiteX67" fmla="*/ 1640378 w 2834640"/>
                  <a:gd name="connsiteY67" fmla="*/ 814647 h 1180407"/>
                  <a:gd name="connsiteX68" fmla="*/ 1712421 w 2834640"/>
                  <a:gd name="connsiteY68" fmla="*/ 814647 h 1180407"/>
                  <a:gd name="connsiteX69" fmla="*/ 1712421 w 2834640"/>
                  <a:gd name="connsiteY69" fmla="*/ 853440 h 1180407"/>
                  <a:gd name="connsiteX70" fmla="*/ 1745672 w 2834640"/>
                  <a:gd name="connsiteY70" fmla="*/ 853440 h 1180407"/>
                  <a:gd name="connsiteX71" fmla="*/ 1745672 w 2834640"/>
                  <a:gd name="connsiteY71" fmla="*/ 892232 h 1180407"/>
                  <a:gd name="connsiteX72" fmla="*/ 1776152 w 2834640"/>
                  <a:gd name="connsiteY72" fmla="*/ 892232 h 1180407"/>
                  <a:gd name="connsiteX73" fmla="*/ 1776152 w 2834640"/>
                  <a:gd name="connsiteY73" fmla="*/ 922712 h 1180407"/>
                  <a:gd name="connsiteX74" fmla="*/ 1814945 w 2834640"/>
                  <a:gd name="connsiteY74" fmla="*/ 922712 h 1180407"/>
                  <a:gd name="connsiteX75" fmla="*/ 1814945 w 2834640"/>
                  <a:gd name="connsiteY75" fmla="*/ 944880 h 1180407"/>
                  <a:gd name="connsiteX76" fmla="*/ 1878676 w 2834640"/>
                  <a:gd name="connsiteY76" fmla="*/ 944880 h 1180407"/>
                  <a:gd name="connsiteX77" fmla="*/ 1878676 w 2834640"/>
                  <a:gd name="connsiteY77" fmla="*/ 969818 h 1180407"/>
                  <a:gd name="connsiteX78" fmla="*/ 1956261 w 2834640"/>
                  <a:gd name="connsiteY78" fmla="*/ 969818 h 1180407"/>
                  <a:gd name="connsiteX79" fmla="*/ 1956261 w 2834640"/>
                  <a:gd name="connsiteY79" fmla="*/ 1014152 h 1180407"/>
                  <a:gd name="connsiteX80" fmla="*/ 2006138 w 2834640"/>
                  <a:gd name="connsiteY80" fmla="*/ 1014152 h 1180407"/>
                  <a:gd name="connsiteX81" fmla="*/ 2006138 w 2834640"/>
                  <a:gd name="connsiteY81" fmla="*/ 1028007 h 1180407"/>
                  <a:gd name="connsiteX82" fmla="*/ 2308167 w 2834640"/>
                  <a:gd name="connsiteY82" fmla="*/ 1028007 h 1180407"/>
                  <a:gd name="connsiteX83" fmla="*/ 2308167 w 2834640"/>
                  <a:gd name="connsiteY83" fmla="*/ 1050174 h 1180407"/>
                  <a:gd name="connsiteX84" fmla="*/ 2419003 w 2834640"/>
                  <a:gd name="connsiteY84" fmla="*/ 1050174 h 1180407"/>
                  <a:gd name="connsiteX85" fmla="*/ 2419003 w 2834640"/>
                  <a:gd name="connsiteY85" fmla="*/ 1069570 h 1180407"/>
                  <a:gd name="connsiteX86" fmla="*/ 2452254 w 2834640"/>
                  <a:gd name="connsiteY86" fmla="*/ 1069570 h 1180407"/>
                  <a:gd name="connsiteX87" fmla="*/ 2452254 w 2834640"/>
                  <a:gd name="connsiteY87" fmla="*/ 1086196 h 1180407"/>
                  <a:gd name="connsiteX88" fmla="*/ 2499360 w 2834640"/>
                  <a:gd name="connsiteY88" fmla="*/ 1086196 h 1180407"/>
                  <a:gd name="connsiteX89" fmla="*/ 2499360 w 2834640"/>
                  <a:gd name="connsiteY89" fmla="*/ 1105592 h 1180407"/>
                  <a:gd name="connsiteX90" fmla="*/ 2676698 w 2834640"/>
                  <a:gd name="connsiteY90" fmla="*/ 1105592 h 1180407"/>
                  <a:gd name="connsiteX91" fmla="*/ 2676698 w 2834640"/>
                  <a:gd name="connsiteY91" fmla="*/ 1124989 h 1180407"/>
                  <a:gd name="connsiteX92" fmla="*/ 2726574 w 2834640"/>
                  <a:gd name="connsiteY92" fmla="*/ 1124989 h 1180407"/>
                  <a:gd name="connsiteX93" fmla="*/ 2726574 w 2834640"/>
                  <a:gd name="connsiteY93" fmla="*/ 1136072 h 1180407"/>
                  <a:gd name="connsiteX94" fmla="*/ 2798618 w 2834640"/>
                  <a:gd name="connsiteY94" fmla="*/ 1136072 h 1180407"/>
                  <a:gd name="connsiteX95" fmla="*/ 2798618 w 2834640"/>
                  <a:gd name="connsiteY95" fmla="*/ 1155469 h 1180407"/>
                  <a:gd name="connsiteX96" fmla="*/ 2834640 w 2834640"/>
                  <a:gd name="connsiteY96" fmla="*/ 1155469 h 1180407"/>
                  <a:gd name="connsiteX97" fmla="*/ 2834640 w 2834640"/>
                  <a:gd name="connsiteY97" fmla="*/ 1180407 h 1180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</a:cxnLst>
                <a:rect l="l" t="t" r="r" b="b"/>
                <a:pathLst>
                  <a:path w="2834640" h="1180407">
                    <a:moveTo>
                      <a:pt x="0" y="0"/>
                    </a:moveTo>
                    <a:lnTo>
                      <a:pt x="77585" y="0"/>
                    </a:lnTo>
                    <a:lnTo>
                      <a:pt x="77585" y="19396"/>
                    </a:lnTo>
                    <a:lnTo>
                      <a:pt x="185651" y="19396"/>
                    </a:lnTo>
                    <a:lnTo>
                      <a:pt x="185651" y="41563"/>
                    </a:lnTo>
                    <a:lnTo>
                      <a:pt x="238298" y="41563"/>
                    </a:lnTo>
                    <a:lnTo>
                      <a:pt x="238298" y="80356"/>
                    </a:lnTo>
                    <a:lnTo>
                      <a:pt x="296487" y="80356"/>
                    </a:lnTo>
                    <a:lnTo>
                      <a:pt x="296487" y="102523"/>
                    </a:lnTo>
                    <a:lnTo>
                      <a:pt x="362989" y="102523"/>
                    </a:lnTo>
                    <a:lnTo>
                      <a:pt x="362989" y="133003"/>
                    </a:lnTo>
                    <a:lnTo>
                      <a:pt x="362989" y="133003"/>
                    </a:lnTo>
                    <a:lnTo>
                      <a:pt x="385156" y="155170"/>
                    </a:lnTo>
                    <a:lnTo>
                      <a:pt x="426720" y="155170"/>
                    </a:lnTo>
                    <a:lnTo>
                      <a:pt x="426720" y="196734"/>
                    </a:lnTo>
                    <a:lnTo>
                      <a:pt x="451658" y="196734"/>
                    </a:lnTo>
                    <a:lnTo>
                      <a:pt x="454429" y="199505"/>
                    </a:lnTo>
                    <a:lnTo>
                      <a:pt x="454429" y="235527"/>
                    </a:lnTo>
                    <a:lnTo>
                      <a:pt x="518160" y="235527"/>
                    </a:lnTo>
                    <a:lnTo>
                      <a:pt x="518160" y="277090"/>
                    </a:lnTo>
                    <a:lnTo>
                      <a:pt x="562494" y="277090"/>
                    </a:lnTo>
                    <a:lnTo>
                      <a:pt x="562494" y="302029"/>
                    </a:lnTo>
                    <a:lnTo>
                      <a:pt x="590203" y="302029"/>
                    </a:lnTo>
                    <a:lnTo>
                      <a:pt x="590203" y="326967"/>
                    </a:lnTo>
                    <a:lnTo>
                      <a:pt x="634538" y="326967"/>
                    </a:lnTo>
                    <a:lnTo>
                      <a:pt x="634538" y="365760"/>
                    </a:lnTo>
                    <a:lnTo>
                      <a:pt x="734291" y="365760"/>
                    </a:lnTo>
                    <a:lnTo>
                      <a:pt x="734291" y="385156"/>
                    </a:lnTo>
                    <a:lnTo>
                      <a:pt x="759229" y="385156"/>
                    </a:lnTo>
                    <a:lnTo>
                      <a:pt x="759229" y="393469"/>
                    </a:lnTo>
                    <a:lnTo>
                      <a:pt x="809105" y="393469"/>
                    </a:lnTo>
                    <a:lnTo>
                      <a:pt x="809105" y="435032"/>
                    </a:lnTo>
                    <a:lnTo>
                      <a:pt x="856211" y="435032"/>
                    </a:lnTo>
                    <a:lnTo>
                      <a:pt x="856211" y="454429"/>
                    </a:lnTo>
                    <a:lnTo>
                      <a:pt x="919941" y="454429"/>
                    </a:lnTo>
                    <a:lnTo>
                      <a:pt x="919941" y="471054"/>
                    </a:lnTo>
                    <a:lnTo>
                      <a:pt x="980901" y="471054"/>
                    </a:lnTo>
                    <a:lnTo>
                      <a:pt x="980901" y="487680"/>
                    </a:lnTo>
                    <a:lnTo>
                      <a:pt x="1030778" y="487680"/>
                    </a:lnTo>
                    <a:lnTo>
                      <a:pt x="1030778" y="509847"/>
                    </a:lnTo>
                    <a:lnTo>
                      <a:pt x="1083425" y="509847"/>
                    </a:lnTo>
                    <a:lnTo>
                      <a:pt x="1083425" y="537556"/>
                    </a:lnTo>
                    <a:lnTo>
                      <a:pt x="1147156" y="537556"/>
                    </a:lnTo>
                    <a:lnTo>
                      <a:pt x="1147156" y="554181"/>
                    </a:lnTo>
                    <a:lnTo>
                      <a:pt x="1197032" y="554181"/>
                    </a:lnTo>
                    <a:lnTo>
                      <a:pt x="1197032" y="568036"/>
                    </a:lnTo>
                    <a:lnTo>
                      <a:pt x="1246909" y="568036"/>
                    </a:lnTo>
                    <a:lnTo>
                      <a:pt x="1246909" y="592974"/>
                    </a:lnTo>
                    <a:lnTo>
                      <a:pt x="1280160" y="592974"/>
                    </a:lnTo>
                    <a:lnTo>
                      <a:pt x="1280160" y="606829"/>
                    </a:lnTo>
                    <a:lnTo>
                      <a:pt x="1335578" y="606829"/>
                    </a:lnTo>
                    <a:lnTo>
                      <a:pt x="1335578" y="626225"/>
                    </a:lnTo>
                    <a:lnTo>
                      <a:pt x="1360516" y="626225"/>
                    </a:lnTo>
                    <a:lnTo>
                      <a:pt x="1360516" y="656705"/>
                    </a:lnTo>
                    <a:lnTo>
                      <a:pt x="1377141" y="656705"/>
                    </a:lnTo>
                    <a:lnTo>
                      <a:pt x="1377141" y="681643"/>
                    </a:lnTo>
                    <a:lnTo>
                      <a:pt x="1410392" y="681643"/>
                    </a:lnTo>
                    <a:lnTo>
                      <a:pt x="1410392" y="712123"/>
                    </a:lnTo>
                    <a:lnTo>
                      <a:pt x="1468581" y="712123"/>
                    </a:lnTo>
                    <a:lnTo>
                      <a:pt x="1468581" y="739832"/>
                    </a:lnTo>
                    <a:lnTo>
                      <a:pt x="1499061" y="739832"/>
                    </a:lnTo>
                    <a:lnTo>
                      <a:pt x="1499061" y="750916"/>
                    </a:lnTo>
                    <a:lnTo>
                      <a:pt x="1543396" y="750916"/>
                    </a:lnTo>
                    <a:lnTo>
                      <a:pt x="1543396" y="781396"/>
                    </a:lnTo>
                    <a:lnTo>
                      <a:pt x="1571105" y="781396"/>
                    </a:lnTo>
                    <a:lnTo>
                      <a:pt x="1571105" y="792480"/>
                    </a:lnTo>
                    <a:lnTo>
                      <a:pt x="1640378" y="792480"/>
                    </a:lnTo>
                    <a:lnTo>
                      <a:pt x="1640378" y="814647"/>
                    </a:lnTo>
                    <a:lnTo>
                      <a:pt x="1712421" y="814647"/>
                    </a:lnTo>
                    <a:lnTo>
                      <a:pt x="1712421" y="853440"/>
                    </a:lnTo>
                    <a:lnTo>
                      <a:pt x="1745672" y="853440"/>
                    </a:lnTo>
                    <a:lnTo>
                      <a:pt x="1745672" y="892232"/>
                    </a:lnTo>
                    <a:lnTo>
                      <a:pt x="1776152" y="892232"/>
                    </a:lnTo>
                    <a:lnTo>
                      <a:pt x="1776152" y="922712"/>
                    </a:lnTo>
                    <a:lnTo>
                      <a:pt x="1814945" y="922712"/>
                    </a:lnTo>
                    <a:lnTo>
                      <a:pt x="1814945" y="944880"/>
                    </a:lnTo>
                    <a:lnTo>
                      <a:pt x="1878676" y="944880"/>
                    </a:lnTo>
                    <a:lnTo>
                      <a:pt x="1878676" y="969818"/>
                    </a:lnTo>
                    <a:lnTo>
                      <a:pt x="1956261" y="969818"/>
                    </a:lnTo>
                    <a:lnTo>
                      <a:pt x="1956261" y="1014152"/>
                    </a:lnTo>
                    <a:lnTo>
                      <a:pt x="2006138" y="1014152"/>
                    </a:lnTo>
                    <a:lnTo>
                      <a:pt x="2006138" y="1028007"/>
                    </a:lnTo>
                    <a:lnTo>
                      <a:pt x="2308167" y="1028007"/>
                    </a:lnTo>
                    <a:lnTo>
                      <a:pt x="2308167" y="1050174"/>
                    </a:lnTo>
                    <a:lnTo>
                      <a:pt x="2419003" y="1050174"/>
                    </a:lnTo>
                    <a:lnTo>
                      <a:pt x="2419003" y="1069570"/>
                    </a:lnTo>
                    <a:lnTo>
                      <a:pt x="2452254" y="1069570"/>
                    </a:lnTo>
                    <a:lnTo>
                      <a:pt x="2452254" y="1086196"/>
                    </a:lnTo>
                    <a:lnTo>
                      <a:pt x="2499360" y="1086196"/>
                    </a:lnTo>
                    <a:lnTo>
                      <a:pt x="2499360" y="1105592"/>
                    </a:lnTo>
                    <a:lnTo>
                      <a:pt x="2676698" y="1105592"/>
                    </a:lnTo>
                    <a:lnTo>
                      <a:pt x="2676698" y="1124989"/>
                    </a:lnTo>
                    <a:lnTo>
                      <a:pt x="2726574" y="1124989"/>
                    </a:lnTo>
                    <a:lnTo>
                      <a:pt x="2726574" y="1136072"/>
                    </a:lnTo>
                    <a:lnTo>
                      <a:pt x="2798618" y="1136072"/>
                    </a:lnTo>
                    <a:lnTo>
                      <a:pt x="2798618" y="1155469"/>
                    </a:lnTo>
                    <a:lnTo>
                      <a:pt x="2834640" y="1155469"/>
                    </a:lnTo>
                    <a:lnTo>
                      <a:pt x="2834640" y="1180407"/>
                    </a:lnTo>
                  </a:path>
                </a:pathLst>
              </a:custGeom>
              <a:noFill/>
              <a:ln w="28575">
                <a:solidFill>
                  <a:schemeClr val="accent3"/>
                </a:solidFill>
                <a:miter lim="800000"/>
                <a:headEnd/>
                <a:tailEnd/>
              </a:ln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616" name="Freeform: Shape 1615">
                <a:extLst>
                  <a:ext uri="{FF2B5EF4-FFF2-40B4-BE49-F238E27FC236}">
                    <a16:creationId xmlns:a16="http://schemas.microsoft.com/office/drawing/2014/main" id="{CF13C632-6BA6-85AC-DEA1-2219E411D6BE}"/>
                  </a:ext>
                </a:extLst>
              </p:cNvPr>
              <p:cNvSpPr/>
              <p:nvPr/>
            </p:nvSpPr>
            <p:spPr bwMode="auto">
              <a:xfrm>
                <a:off x="9584575" y="4242262"/>
                <a:ext cx="232756" cy="80356"/>
              </a:xfrm>
              <a:custGeom>
                <a:avLst/>
                <a:gdLst>
                  <a:gd name="connsiteX0" fmla="*/ 0 w 232756"/>
                  <a:gd name="connsiteY0" fmla="*/ 0 h 80356"/>
                  <a:gd name="connsiteX1" fmla="*/ 0 w 232756"/>
                  <a:gd name="connsiteY1" fmla="*/ 66502 h 80356"/>
                  <a:gd name="connsiteX2" fmla="*/ 110836 w 232756"/>
                  <a:gd name="connsiteY2" fmla="*/ 66502 h 80356"/>
                  <a:gd name="connsiteX3" fmla="*/ 110836 w 232756"/>
                  <a:gd name="connsiteY3" fmla="*/ 80356 h 80356"/>
                  <a:gd name="connsiteX4" fmla="*/ 232756 w 232756"/>
                  <a:gd name="connsiteY4" fmla="*/ 80356 h 80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756" h="80356">
                    <a:moveTo>
                      <a:pt x="0" y="0"/>
                    </a:moveTo>
                    <a:lnTo>
                      <a:pt x="0" y="66502"/>
                    </a:lnTo>
                    <a:lnTo>
                      <a:pt x="110836" y="66502"/>
                    </a:lnTo>
                    <a:lnTo>
                      <a:pt x="110836" y="80356"/>
                    </a:lnTo>
                    <a:lnTo>
                      <a:pt x="232756" y="80356"/>
                    </a:lnTo>
                  </a:path>
                </a:pathLst>
              </a:custGeom>
              <a:noFill/>
              <a:ln w="28575">
                <a:solidFill>
                  <a:schemeClr val="accent3"/>
                </a:solidFill>
                <a:miter lim="800000"/>
                <a:headEnd/>
                <a:tailEnd/>
              </a:ln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617" name="Freeform: Shape 1616">
                <a:extLst>
                  <a:ext uri="{FF2B5EF4-FFF2-40B4-BE49-F238E27FC236}">
                    <a16:creationId xmlns:a16="http://schemas.microsoft.com/office/drawing/2014/main" id="{B5569A7F-4DE9-8FA8-5F96-AC5A5669B7BB}"/>
                  </a:ext>
                </a:extLst>
              </p:cNvPr>
              <p:cNvSpPr/>
              <p:nvPr/>
            </p:nvSpPr>
            <p:spPr bwMode="auto">
              <a:xfrm>
                <a:off x="9781309" y="4330931"/>
                <a:ext cx="1155469" cy="138545"/>
              </a:xfrm>
              <a:custGeom>
                <a:avLst/>
                <a:gdLst>
                  <a:gd name="connsiteX0" fmla="*/ 0 w 1155469"/>
                  <a:gd name="connsiteY0" fmla="*/ 0 h 138545"/>
                  <a:gd name="connsiteX1" fmla="*/ 573578 w 1155469"/>
                  <a:gd name="connsiteY1" fmla="*/ 0 h 138545"/>
                  <a:gd name="connsiteX2" fmla="*/ 573578 w 1155469"/>
                  <a:gd name="connsiteY2" fmla="*/ 58189 h 138545"/>
                  <a:gd name="connsiteX3" fmla="*/ 612371 w 1155469"/>
                  <a:gd name="connsiteY3" fmla="*/ 58189 h 138545"/>
                  <a:gd name="connsiteX4" fmla="*/ 612371 w 1155469"/>
                  <a:gd name="connsiteY4" fmla="*/ 138545 h 138545"/>
                  <a:gd name="connsiteX5" fmla="*/ 1155469 w 1155469"/>
                  <a:gd name="connsiteY5" fmla="*/ 138545 h 138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469" h="138545">
                    <a:moveTo>
                      <a:pt x="0" y="0"/>
                    </a:moveTo>
                    <a:lnTo>
                      <a:pt x="573578" y="0"/>
                    </a:lnTo>
                    <a:lnTo>
                      <a:pt x="573578" y="58189"/>
                    </a:lnTo>
                    <a:lnTo>
                      <a:pt x="612371" y="58189"/>
                    </a:lnTo>
                    <a:lnTo>
                      <a:pt x="612371" y="138545"/>
                    </a:lnTo>
                    <a:lnTo>
                      <a:pt x="1155469" y="138545"/>
                    </a:lnTo>
                  </a:path>
                </a:pathLst>
              </a:custGeom>
              <a:noFill/>
              <a:ln w="28575">
                <a:solidFill>
                  <a:schemeClr val="accent3"/>
                </a:solidFill>
                <a:miter lim="800000"/>
                <a:headEnd/>
                <a:tailEnd/>
              </a:ln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6984F548-4CA0-5C16-8D9B-80606D895C81}"/>
                </a:ext>
              </a:extLst>
            </p:cNvPr>
            <p:cNvGrpSpPr/>
            <p:nvPr/>
          </p:nvGrpSpPr>
          <p:grpSpPr>
            <a:xfrm>
              <a:off x="9279477" y="2922992"/>
              <a:ext cx="1953527" cy="759104"/>
              <a:chOff x="9580893" y="3027593"/>
              <a:chExt cx="1815485" cy="705464"/>
            </a:xfrm>
          </p:grpSpPr>
          <p:sp>
            <p:nvSpPr>
              <p:cNvPr id="1612" name="TextBox 1611">
                <a:extLst>
                  <a:ext uri="{FF2B5EF4-FFF2-40B4-BE49-F238E27FC236}">
                    <a16:creationId xmlns:a16="http://schemas.microsoft.com/office/drawing/2014/main" id="{398F834D-B024-39CD-EE28-C687650B9FE8}"/>
                  </a:ext>
                </a:extLst>
              </p:cNvPr>
              <p:cNvSpPr txBox="1"/>
              <p:nvPr/>
            </p:nvSpPr>
            <p:spPr bwMode="auto">
              <a:xfrm>
                <a:off x="10825337" y="3298033"/>
                <a:ext cx="429340" cy="4290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22.7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3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15.8</a:t>
                </a:r>
              </a:p>
            </p:txBody>
          </p:sp>
          <p:sp>
            <p:nvSpPr>
              <p:cNvPr id="1613" name="TextBox 1612">
                <a:extLst>
                  <a:ext uri="{FF2B5EF4-FFF2-40B4-BE49-F238E27FC236}">
                    <a16:creationId xmlns:a16="http://schemas.microsoft.com/office/drawing/2014/main" id="{26047E41-B932-6052-9583-F564EED0458C}"/>
                  </a:ext>
                </a:extLst>
              </p:cNvPr>
              <p:cNvSpPr txBox="1"/>
              <p:nvPr/>
            </p:nvSpPr>
            <p:spPr bwMode="auto">
              <a:xfrm>
                <a:off x="9782711" y="3027593"/>
                <a:ext cx="1613667" cy="257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>
                        <a:lumMod val="50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Median OS, Mo</a:t>
                </a:r>
              </a:p>
            </p:txBody>
          </p:sp>
          <p:sp>
            <p:nvSpPr>
              <p:cNvPr id="1614" name="TextBox 1613">
                <a:extLst>
                  <a:ext uri="{FF2B5EF4-FFF2-40B4-BE49-F238E27FC236}">
                    <a16:creationId xmlns:a16="http://schemas.microsoft.com/office/drawing/2014/main" id="{25FE8F47-5E14-3F87-C664-7272FB0CFD5B}"/>
                  </a:ext>
                </a:extLst>
              </p:cNvPr>
              <p:cNvSpPr txBox="1"/>
              <p:nvPr/>
            </p:nvSpPr>
            <p:spPr bwMode="auto">
              <a:xfrm>
                <a:off x="9580893" y="3304014"/>
                <a:ext cx="1240170" cy="4290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T-DM1</a:t>
                </a:r>
                <a:b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3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Physician’s Choice</a:t>
                </a:r>
              </a:p>
            </p:txBody>
          </p:sp>
        </p:grp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41C40C31-2B3A-72B4-7CAE-EEB534941E02}"/>
                </a:ext>
              </a:extLst>
            </p:cNvPr>
            <p:cNvSpPr/>
            <p:nvPr/>
          </p:nvSpPr>
          <p:spPr bwMode="auto">
            <a:xfrm>
              <a:off x="6666184" y="3355268"/>
              <a:ext cx="4760978" cy="1964046"/>
            </a:xfrm>
            <a:custGeom>
              <a:avLst/>
              <a:gdLst>
                <a:gd name="connsiteX0" fmla="*/ 0 w 6212909"/>
                <a:gd name="connsiteY0" fmla="*/ 0 h 2505205"/>
                <a:gd name="connsiteX1" fmla="*/ 0 w 6212909"/>
                <a:gd name="connsiteY1" fmla="*/ 2505205 h 2505205"/>
                <a:gd name="connsiteX2" fmla="*/ 6212909 w 6212909"/>
                <a:gd name="connsiteY2" fmla="*/ 2505205 h 2505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12909" h="2505205">
                  <a:moveTo>
                    <a:pt x="0" y="0"/>
                  </a:moveTo>
                  <a:lnTo>
                    <a:pt x="0" y="2505205"/>
                  </a:lnTo>
                  <a:lnTo>
                    <a:pt x="6212909" y="2505205"/>
                  </a:lnTo>
                </a:path>
              </a:pathLst>
            </a:custGeom>
            <a:noFill/>
            <a:ln w="28575">
              <a:solidFill>
                <a:schemeClr val="bg2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DBDE8FA4-6D0B-B976-9E4C-FB260A659199}"/>
                </a:ext>
              </a:extLst>
            </p:cNvPr>
            <p:cNvGrpSpPr/>
            <p:nvPr/>
          </p:nvGrpSpPr>
          <p:grpSpPr>
            <a:xfrm>
              <a:off x="6589219" y="3363435"/>
              <a:ext cx="77211" cy="1955879"/>
              <a:chOff x="2424699" y="2221261"/>
              <a:chExt cx="93033" cy="2494788"/>
            </a:xfrm>
          </p:grpSpPr>
          <p:cxnSp>
            <p:nvCxnSpPr>
              <p:cNvPr id="1606" name="Straight Connector 1605">
                <a:extLst>
                  <a:ext uri="{FF2B5EF4-FFF2-40B4-BE49-F238E27FC236}">
                    <a16:creationId xmlns:a16="http://schemas.microsoft.com/office/drawing/2014/main" id="{F3FC0E35-3856-E4FC-8200-C9C0D001FFDE}"/>
                  </a:ext>
                </a:extLst>
              </p:cNvPr>
              <p:cNvCxnSpPr/>
              <p:nvPr/>
            </p:nvCxnSpPr>
            <p:spPr bwMode="auto">
              <a:xfrm>
                <a:off x="2424699" y="2221261"/>
                <a:ext cx="93033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07" name="Straight Connector 1606">
                <a:extLst>
                  <a:ext uri="{FF2B5EF4-FFF2-40B4-BE49-F238E27FC236}">
                    <a16:creationId xmlns:a16="http://schemas.microsoft.com/office/drawing/2014/main" id="{14400C70-020B-04CA-73EC-C7E936297008}"/>
                  </a:ext>
                </a:extLst>
              </p:cNvPr>
              <p:cNvCxnSpPr/>
              <p:nvPr/>
            </p:nvCxnSpPr>
            <p:spPr bwMode="auto">
              <a:xfrm>
                <a:off x="2424699" y="2720219"/>
                <a:ext cx="93033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08" name="Straight Connector 1607">
                <a:extLst>
                  <a:ext uri="{FF2B5EF4-FFF2-40B4-BE49-F238E27FC236}">
                    <a16:creationId xmlns:a16="http://schemas.microsoft.com/office/drawing/2014/main" id="{C7B1D34C-2E99-A3CA-784B-60154EA6EFED}"/>
                  </a:ext>
                </a:extLst>
              </p:cNvPr>
              <p:cNvCxnSpPr/>
              <p:nvPr/>
            </p:nvCxnSpPr>
            <p:spPr bwMode="auto">
              <a:xfrm>
                <a:off x="2424699" y="3219177"/>
                <a:ext cx="93033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09" name="Straight Connector 1608">
                <a:extLst>
                  <a:ext uri="{FF2B5EF4-FFF2-40B4-BE49-F238E27FC236}">
                    <a16:creationId xmlns:a16="http://schemas.microsoft.com/office/drawing/2014/main" id="{22472C10-95A4-16A8-CAD4-9747B9E11142}"/>
                  </a:ext>
                </a:extLst>
              </p:cNvPr>
              <p:cNvCxnSpPr/>
              <p:nvPr/>
            </p:nvCxnSpPr>
            <p:spPr bwMode="auto">
              <a:xfrm>
                <a:off x="2424699" y="3718135"/>
                <a:ext cx="93033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10" name="Straight Connector 1609">
                <a:extLst>
                  <a:ext uri="{FF2B5EF4-FFF2-40B4-BE49-F238E27FC236}">
                    <a16:creationId xmlns:a16="http://schemas.microsoft.com/office/drawing/2014/main" id="{D70906EF-CCD9-F606-E6DF-9FDD8A5C298F}"/>
                  </a:ext>
                </a:extLst>
              </p:cNvPr>
              <p:cNvCxnSpPr/>
              <p:nvPr/>
            </p:nvCxnSpPr>
            <p:spPr bwMode="auto">
              <a:xfrm>
                <a:off x="2424699" y="4217093"/>
                <a:ext cx="93033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11" name="Straight Connector 1610">
                <a:extLst>
                  <a:ext uri="{FF2B5EF4-FFF2-40B4-BE49-F238E27FC236}">
                    <a16:creationId xmlns:a16="http://schemas.microsoft.com/office/drawing/2014/main" id="{8000BA90-4C7F-4033-6357-F295D6908518}"/>
                  </a:ext>
                </a:extLst>
              </p:cNvPr>
              <p:cNvCxnSpPr/>
              <p:nvPr/>
            </p:nvCxnSpPr>
            <p:spPr bwMode="auto">
              <a:xfrm>
                <a:off x="2424699" y="4716049"/>
                <a:ext cx="93033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3457EABA-DFC3-2227-7E2C-823FCC4ECD87}"/>
                </a:ext>
              </a:extLst>
            </p:cNvPr>
            <p:cNvGrpSpPr/>
            <p:nvPr/>
          </p:nvGrpSpPr>
          <p:grpSpPr>
            <a:xfrm>
              <a:off x="6669834" y="5311672"/>
              <a:ext cx="3079735" cy="81292"/>
              <a:chOff x="1042012" y="5140921"/>
              <a:chExt cx="4130542" cy="68398"/>
            </a:xfrm>
          </p:grpSpPr>
          <p:grpSp>
            <p:nvGrpSpPr>
              <p:cNvPr id="1589" name="Group 1588">
                <a:extLst>
                  <a:ext uri="{FF2B5EF4-FFF2-40B4-BE49-F238E27FC236}">
                    <a16:creationId xmlns:a16="http://schemas.microsoft.com/office/drawing/2014/main" id="{0013A304-ACC5-4F1B-17F2-5A0D92A39BEF}"/>
                  </a:ext>
                </a:extLst>
              </p:cNvPr>
              <p:cNvGrpSpPr/>
              <p:nvPr/>
            </p:nvGrpSpPr>
            <p:grpSpPr>
              <a:xfrm rot="5400000">
                <a:off x="1800134" y="4386291"/>
                <a:ext cx="64906" cy="1581149"/>
                <a:chOff x="2424699" y="2221261"/>
                <a:chExt cx="93033" cy="2484084"/>
              </a:xfrm>
            </p:grpSpPr>
            <p:cxnSp>
              <p:nvCxnSpPr>
                <p:cNvPr id="1600" name="Straight Connector 1599">
                  <a:extLst>
                    <a:ext uri="{FF2B5EF4-FFF2-40B4-BE49-F238E27FC236}">
                      <a16:creationId xmlns:a16="http://schemas.microsoft.com/office/drawing/2014/main" id="{8C991C29-CAA3-74B3-AC42-20B938365270}"/>
                    </a:ext>
                  </a:extLst>
                </p:cNvPr>
                <p:cNvCxnSpPr/>
                <p:nvPr/>
              </p:nvCxnSpPr>
              <p:spPr bwMode="auto">
                <a:xfrm>
                  <a:off x="2424699" y="2221261"/>
                  <a:ext cx="93033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601" name="Straight Connector 1600">
                  <a:extLst>
                    <a:ext uri="{FF2B5EF4-FFF2-40B4-BE49-F238E27FC236}">
                      <a16:creationId xmlns:a16="http://schemas.microsoft.com/office/drawing/2014/main" id="{AC6CE40A-AA0F-9198-DC05-36BBA5767CB2}"/>
                    </a:ext>
                  </a:extLst>
                </p:cNvPr>
                <p:cNvCxnSpPr/>
                <p:nvPr/>
              </p:nvCxnSpPr>
              <p:spPr bwMode="auto">
                <a:xfrm>
                  <a:off x="2424699" y="2720219"/>
                  <a:ext cx="93033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602" name="Straight Connector 1601">
                  <a:extLst>
                    <a:ext uri="{FF2B5EF4-FFF2-40B4-BE49-F238E27FC236}">
                      <a16:creationId xmlns:a16="http://schemas.microsoft.com/office/drawing/2014/main" id="{2F6DEB17-740F-BB42-FFAF-0FA4C84D91E8}"/>
                    </a:ext>
                  </a:extLst>
                </p:cNvPr>
                <p:cNvCxnSpPr/>
                <p:nvPr/>
              </p:nvCxnSpPr>
              <p:spPr bwMode="auto">
                <a:xfrm>
                  <a:off x="2424699" y="3219177"/>
                  <a:ext cx="93033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603" name="Straight Connector 1602">
                  <a:extLst>
                    <a:ext uri="{FF2B5EF4-FFF2-40B4-BE49-F238E27FC236}">
                      <a16:creationId xmlns:a16="http://schemas.microsoft.com/office/drawing/2014/main" id="{D3D19A1A-39BA-2DBE-0A62-B3CC5DD172F7}"/>
                    </a:ext>
                  </a:extLst>
                </p:cNvPr>
                <p:cNvCxnSpPr/>
                <p:nvPr/>
              </p:nvCxnSpPr>
              <p:spPr bwMode="auto">
                <a:xfrm>
                  <a:off x="2424699" y="3718135"/>
                  <a:ext cx="93033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604" name="Straight Connector 1603">
                  <a:extLst>
                    <a:ext uri="{FF2B5EF4-FFF2-40B4-BE49-F238E27FC236}">
                      <a16:creationId xmlns:a16="http://schemas.microsoft.com/office/drawing/2014/main" id="{EBCEA4B1-AC11-38EE-326F-9BEDF46F1C02}"/>
                    </a:ext>
                  </a:extLst>
                </p:cNvPr>
                <p:cNvCxnSpPr/>
                <p:nvPr/>
              </p:nvCxnSpPr>
              <p:spPr bwMode="auto">
                <a:xfrm>
                  <a:off x="2424699" y="4217093"/>
                  <a:ext cx="93033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605" name="Straight Connector 1604">
                  <a:extLst>
                    <a:ext uri="{FF2B5EF4-FFF2-40B4-BE49-F238E27FC236}">
                      <a16:creationId xmlns:a16="http://schemas.microsoft.com/office/drawing/2014/main" id="{E5EBB54C-DB7C-F7B3-8E6D-EF0972F7792B}"/>
                    </a:ext>
                  </a:extLst>
                </p:cNvPr>
                <p:cNvCxnSpPr/>
                <p:nvPr/>
              </p:nvCxnSpPr>
              <p:spPr bwMode="auto">
                <a:xfrm>
                  <a:off x="2424699" y="4705345"/>
                  <a:ext cx="93033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1590" name="Group 1589">
                <a:extLst>
                  <a:ext uri="{FF2B5EF4-FFF2-40B4-BE49-F238E27FC236}">
                    <a16:creationId xmlns:a16="http://schemas.microsoft.com/office/drawing/2014/main" id="{56A5A894-4411-50EA-EDCB-091A1313DFA9}"/>
                  </a:ext>
                </a:extLst>
              </p:cNvPr>
              <p:cNvGrpSpPr/>
              <p:nvPr/>
            </p:nvGrpSpPr>
            <p:grpSpPr>
              <a:xfrm rot="5400000">
                <a:off x="3702282" y="4379392"/>
                <a:ext cx="64906" cy="1587963"/>
                <a:chOff x="2424699" y="2221261"/>
                <a:chExt cx="93033" cy="2494788"/>
              </a:xfrm>
            </p:grpSpPr>
            <p:cxnSp>
              <p:nvCxnSpPr>
                <p:cNvPr id="1594" name="Straight Connector 1593">
                  <a:extLst>
                    <a:ext uri="{FF2B5EF4-FFF2-40B4-BE49-F238E27FC236}">
                      <a16:creationId xmlns:a16="http://schemas.microsoft.com/office/drawing/2014/main" id="{C899C9AC-9821-CB57-CF82-DA9F89D7E79E}"/>
                    </a:ext>
                  </a:extLst>
                </p:cNvPr>
                <p:cNvCxnSpPr/>
                <p:nvPr/>
              </p:nvCxnSpPr>
              <p:spPr bwMode="auto">
                <a:xfrm>
                  <a:off x="2424699" y="2221261"/>
                  <a:ext cx="93033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595" name="Straight Connector 1594">
                  <a:extLst>
                    <a:ext uri="{FF2B5EF4-FFF2-40B4-BE49-F238E27FC236}">
                      <a16:creationId xmlns:a16="http://schemas.microsoft.com/office/drawing/2014/main" id="{16B90839-A4A7-2DF1-7491-6C4A2CC6F7E1}"/>
                    </a:ext>
                  </a:extLst>
                </p:cNvPr>
                <p:cNvCxnSpPr/>
                <p:nvPr/>
              </p:nvCxnSpPr>
              <p:spPr bwMode="auto">
                <a:xfrm>
                  <a:off x="2424699" y="2720219"/>
                  <a:ext cx="93033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596" name="Straight Connector 1595">
                  <a:extLst>
                    <a:ext uri="{FF2B5EF4-FFF2-40B4-BE49-F238E27FC236}">
                      <a16:creationId xmlns:a16="http://schemas.microsoft.com/office/drawing/2014/main" id="{A6121471-9885-C885-FFDF-82000701C342}"/>
                    </a:ext>
                  </a:extLst>
                </p:cNvPr>
                <p:cNvCxnSpPr/>
                <p:nvPr/>
              </p:nvCxnSpPr>
              <p:spPr bwMode="auto">
                <a:xfrm>
                  <a:off x="2424699" y="3219177"/>
                  <a:ext cx="93033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597" name="Straight Connector 1596">
                  <a:extLst>
                    <a:ext uri="{FF2B5EF4-FFF2-40B4-BE49-F238E27FC236}">
                      <a16:creationId xmlns:a16="http://schemas.microsoft.com/office/drawing/2014/main" id="{CD2CD74F-554D-828D-2DD7-D3EF94740C0D}"/>
                    </a:ext>
                  </a:extLst>
                </p:cNvPr>
                <p:cNvCxnSpPr/>
                <p:nvPr/>
              </p:nvCxnSpPr>
              <p:spPr bwMode="auto">
                <a:xfrm>
                  <a:off x="2424699" y="3718135"/>
                  <a:ext cx="93033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598" name="Straight Connector 1597">
                  <a:extLst>
                    <a:ext uri="{FF2B5EF4-FFF2-40B4-BE49-F238E27FC236}">
                      <a16:creationId xmlns:a16="http://schemas.microsoft.com/office/drawing/2014/main" id="{15B9E759-147D-C63A-DE7D-E690FB5DD60C}"/>
                    </a:ext>
                  </a:extLst>
                </p:cNvPr>
                <p:cNvCxnSpPr/>
                <p:nvPr/>
              </p:nvCxnSpPr>
              <p:spPr bwMode="auto">
                <a:xfrm>
                  <a:off x="2424699" y="4217093"/>
                  <a:ext cx="93033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599" name="Straight Connector 1598">
                  <a:extLst>
                    <a:ext uri="{FF2B5EF4-FFF2-40B4-BE49-F238E27FC236}">
                      <a16:creationId xmlns:a16="http://schemas.microsoft.com/office/drawing/2014/main" id="{37692B48-F01C-0F40-9F56-0D96EC05D2EA}"/>
                    </a:ext>
                  </a:extLst>
                </p:cNvPr>
                <p:cNvCxnSpPr/>
                <p:nvPr/>
              </p:nvCxnSpPr>
              <p:spPr bwMode="auto">
                <a:xfrm>
                  <a:off x="2424699" y="4716049"/>
                  <a:ext cx="93033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1591" name="Group 1590">
                <a:extLst>
                  <a:ext uri="{FF2B5EF4-FFF2-40B4-BE49-F238E27FC236}">
                    <a16:creationId xmlns:a16="http://schemas.microsoft.com/office/drawing/2014/main" id="{108F0F17-2782-B775-E358-4C84B7C36DBB}"/>
                  </a:ext>
                </a:extLst>
              </p:cNvPr>
              <p:cNvGrpSpPr/>
              <p:nvPr/>
            </p:nvGrpSpPr>
            <p:grpSpPr>
              <a:xfrm rot="5400000">
                <a:off x="4981305" y="5014694"/>
                <a:ext cx="64906" cy="317593"/>
                <a:chOff x="2424699" y="2221261"/>
                <a:chExt cx="93033" cy="498958"/>
              </a:xfrm>
            </p:grpSpPr>
            <p:cxnSp>
              <p:nvCxnSpPr>
                <p:cNvPr id="1592" name="Straight Connector 1591">
                  <a:extLst>
                    <a:ext uri="{FF2B5EF4-FFF2-40B4-BE49-F238E27FC236}">
                      <a16:creationId xmlns:a16="http://schemas.microsoft.com/office/drawing/2014/main" id="{72072041-2404-372E-365C-37EFBDEAED3F}"/>
                    </a:ext>
                  </a:extLst>
                </p:cNvPr>
                <p:cNvCxnSpPr/>
                <p:nvPr/>
              </p:nvCxnSpPr>
              <p:spPr bwMode="auto">
                <a:xfrm>
                  <a:off x="2424699" y="2221261"/>
                  <a:ext cx="93033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593" name="Straight Connector 1592">
                  <a:extLst>
                    <a:ext uri="{FF2B5EF4-FFF2-40B4-BE49-F238E27FC236}">
                      <a16:creationId xmlns:a16="http://schemas.microsoft.com/office/drawing/2014/main" id="{C48B2A53-FD86-DEA6-2E76-F5490E70ACFB}"/>
                    </a:ext>
                  </a:extLst>
                </p:cNvPr>
                <p:cNvCxnSpPr/>
                <p:nvPr/>
              </p:nvCxnSpPr>
              <p:spPr bwMode="auto">
                <a:xfrm>
                  <a:off x="2424699" y="2720219"/>
                  <a:ext cx="93033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6CB1778C-8A7A-6D3F-5068-D8328B6A35E2}"/>
                </a:ext>
              </a:extLst>
            </p:cNvPr>
            <p:cNvSpPr txBox="1"/>
            <p:nvPr/>
          </p:nvSpPr>
          <p:spPr bwMode="auto">
            <a:xfrm>
              <a:off x="6374272" y="5173212"/>
              <a:ext cx="269626" cy="276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0</a:t>
              </a: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7F25CC2B-2E69-353B-1DEB-EE84DE29E0FF}"/>
                </a:ext>
              </a:extLst>
            </p:cNvPr>
            <p:cNvGrpSpPr/>
            <p:nvPr/>
          </p:nvGrpSpPr>
          <p:grpSpPr>
            <a:xfrm>
              <a:off x="6532646" y="5326844"/>
              <a:ext cx="3407557" cy="289085"/>
              <a:chOff x="867580" y="5151077"/>
              <a:chExt cx="4549442" cy="254748"/>
            </a:xfrm>
          </p:grpSpPr>
          <p:sp>
            <p:nvSpPr>
              <p:cNvPr id="1575" name="TextBox 1574">
                <a:extLst>
                  <a:ext uri="{FF2B5EF4-FFF2-40B4-BE49-F238E27FC236}">
                    <a16:creationId xmlns:a16="http://schemas.microsoft.com/office/drawing/2014/main" id="{3EAE5543-2961-8DD8-60A0-ABF0682FE0BD}"/>
                  </a:ext>
                </a:extLst>
              </p:cNvPr>
              <p:cNvSpPr txBox="1"/>
              <p:nvPr/>
            </p:nvSpPr>
            <p:spPr bwMode="auto">
              <a:xfrm>
                <a:off x="867580" y="5161727"/>
                <a:ext cx="359977" cy="2440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0</a:t>
                </a:r>
              </a:p>
            </p:txBody>
          </p:sp>
          <p:sp>
            <p:nvSpPr>
              <p:cNvPr id="1576" name="TextBox 1575">
                <a:extLst>
                  <a:ext uri="{FF2B5EF4-FFF2-40B4-BE49-F238E27FC236}">
                    <a16:creationId xmlns:a16="http://schemas.microsoft.com/office/drawing/2014/main" id="{A9F5430F-7D85-72DA-D7D9-7C8C4CEADF70}"/>
                  </a:ext>
                </a:extLst>
              </p:cNvPr>
              <p:cNvSpPr txBox="1"/>
              <p:nvPr/>
            </p:nvSpPr>
            <p:spPr bwMode="auto">
              <a:xfrm>
                <a:off x="1177587" y="5157752"/>
                <a:ext cx="359977" cy="2440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1577" name="TextBox 1576">
                <a:extLst>
                  <a:ext uri="{FF2B5EF4-FFF2-40B4-BE49-F238E27FC236}">
                    <a16:creationId xmlns:a16="http://schemas.microsoft.com/office/drawing/2014/main" id="{9D7C07C8-E9AE-1DF1-F414-D9F6666739B3}"/>
                  </a:ext>
                </a:extLst>
              </p:cNvPr>
              <p:cNvSpPr txBox="1"/>
              <p:nvPr/>
            </p:nvSpPr>
            <p:spPr bwMode="auto">
              <a:xfrm>
                <a:off x="1500230" y="5154986"/>
                <a:ext cx="359977" cy="2440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4</a:t>
                </a:r>
              </a:p>
            </p:txBody>
          </p:sp>
          <p:sp>
            <p:nvSpPr>
              <p:cNvPr id="1578" name="TextBox 1577">
                <a:extLst>
                  <a:ext uri="{FF2B5EF4-FFF2-40B4-BE49-F238E27FC236}">
                    <a16:creationId xmlns:a16="http://schemas.microsoft.com/office/drawing/2014/main" id="{B2AFC54F-0627-1DA7-5EC3-3DFAD8EAFAE6}"/>
                  </a:ext>
                </a:extLst>
              </p:cNvPr>
              <p:cNvSpPr txBox="1"/>
              <p:nvPr/>
            </p:nvSpPr>
            <p:spPr bwMode="auto">
              <a:xfrm>
                <a:off x="1798149" y="5158171"/>
                <a:ext cx="359977" cy="2440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6</a:t>
                </a:r>
              </a:p>
            </p:txBody>
          </p:sp>
          <p:sp>
            <p:nvSpPr>
              <p:cNvPr id="1579" name="TextBox 1578">
                <a:extLst>
                  <a:ext uri="{FF2B5EF4-FFF2-40B4-BE49-F238E27FC236}">
                    <a16:creationId xmlns:a16="http://schemas.microsoft.com/office/drawing/2014/main" id="{EA102A0C-A1AB-F253-780B-97C5FE050D3F}"/>
                  </a:ext>
                </a:extLst>
              </p:cNvPr>
              <p:cNvSpPr txBox="1"/>
              <p:nvPr/>
            </p:nvSpPr>
            <p:spPr bwMode="auto">
              <a:xfrm>
                <a:off x="2120527" y="5160937"/>
                <a:ext cx="359977" cy="2440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8</a:t>
                </a:r>
              </a:p>
            </p:txBody>
          </p:sp>
          <p:sp>
            <p:nvSpPr>
              <p:cNvPr id="1580" name="TextBox 1579">
                <a:extLst>
                  <a:ext uri="{FF2B5EF4-FFF2-40B4-BE49-F238E27FC236}">
                    <a16:creationId xmlns:a16="http://schemas.microsoft.com/office/drawing/2014/main" id="{0DD04930-BF97-8FB0-93AF-4630AAB05E7F}"/>
                  </a:ext>
                </a:extLst>
              </p:cNvPr>
              <p:cNvSpPr txBox="1"/>
              <p:nvPr/>
            </p:nvSpPr>
            <p:spPr bwMode="auto">
              <a:xfrm>
                <a:off x="2386456" y="5158171"/>
                <a:ext cx="473406" cy="2440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10</a:t>
                </a:r>
              </a:p>
            </p:txBody>
          </p:sp>
          <p:sp>
            <p:nvSpPr>
              <p:cNvPr id="1581" name="TextBox 1580">
                <a:extLst>
                  <a:ext uri="{FF2B5EF4-FFF2-40B4-BE49-F238E27FC236}">
                    <a16:creationId xmlns:a16="http://schemas.microsoft.com/office/drawing/2014/main" id="{C6D2E337-768E-D9B4-CA85-9FDAC5223305}"/>
                  </a:ext>
                </a:extLst>
              </p:cNvPr>
              <p:cNvSpPr txBox="1"/>
              <p:nvPr/>
            </p:nvSpPr>
            <p:spPr bwMode="auto">
              <a:xfrm>
                <a:off x="2712700" y="5156439"/>
                <a:ext cx="473406" cy="2440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12</a:t>
                </a:r>
              </a:p>
            </p:txBody>
          </p:sp>
          <p:sp>
            <p:nvSpPr>
              <p:cNvPr id="1582" name="TextBox 1581">
                <a:extLst>
                  <a:ext uri="{FF2B5EF4-FFF2-40B4-BE49-F238E27FC236}">
                    <a16:creationId xmlns:a16="http://schemas.microsoft.com/office/drawing/2014/main" id="{25139E1E-2E66-85BC-BE87-BFBF2A27CACC}"/>
                  </a:ext>
                </a:extLst>
              </p:cNvPr>
              <p:cNvSpPr txBox="1"/>
              <p:nvPr/>
            </p:nvSpPr>
            <p:spPr bwMode="auto">
              <a:xfrm>
                <a:off x="3035080" y="5159203"/>
                <a:ext cx="473406" cy="2440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14</a:t>
                </a:r>
              </a:p>
            </p:txBody>
          </p:sp>
          <p:sp>
            <p:nvSpPr>
              <p:cNvPr id="1583" name="TextBox 1582">
                <a:extLst>
                  <a:ext uri="{FF2B5EF4-FFF2-40B4-BE49-F238E27FC236}">
                    <a16:creationId xmlns:a16="http://schemas.microsoft.com/office/drawing/2014/main" id="{99B8359F-0B41-B634-161A-EA891AA3CA05}"/>
                  </a:ext>
                </a:extLst>
              </p:cNvPr>
              <p:cNvSpPr txBox="1"/>
              <p:nvPr/>
            </p:nvSpPr>
            <p:spPr bwMode="auto">
              <a:xfrm>
                <a:off x="3357722" y="5156439"/>
                <a:ext cx="473406" cy="2440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16</a:t>
                </a:r>
              </a:p>
            </p:txBody>
          </p:sp>
          <p:sp>
            <p:nvSpPr>
              <p:cNvPr id="1584" name="TextBox 1583">
                <a:extLst>
                  <a:ext uri="{FF2B5EF4-FFF2-40B4-BE49-F238E27FC236}">
                    <a16:creationId xmlns:a16="http://schemas.microsoft.com/office/drawing/2014/main" id="{B95F1E83-E4AA-FAE4-9792-A42E9D929F21}"/>
                  </a:ext>
                </a:extLst>
              </p:cNvPr>
              <p:cNvSpPr txBox="1"/>
              <p:nvPr/>
            </p:nvSpPr>
            <p:spPr bwMode="auto">
              <a:xfrm>
                <a:off x="3655641" y="5159623"/>
                <a:ext cx="473406" cy="2440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18</a:t>
                </a:r>
              </a:p>
            </p:txBody>
          </p:sp>
          <p:sp>
            <p:nvSpPr>
              <p:cNvPr id="1585" name="TextBox 1584">
                <a:extLst>
                  <a:ext uri="{FF2B5EF4-FFF2-40B4-BE49-F238E27FC236}">
                    <a16:creationId xmlns:a16="http://schemas.microsoft.com/office/drawing/2014/main" id="{A93A1AC2-00B2-DA7D-0BC5-74F235096E81}"/>
                  </a:ext>
                </a:extLst>
              </p:cNvPr>
              <p:cNvSpPr txBox="1"/>
              <p:nvPr/>
            </p:nvSpPr>
            <p:spPr bwMode="auto">
              <a:xfrm>
                <a:off x="3978021" y="5153844"/>
                <a:ext cx="473406" cy="2440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20</a:t>
                </a:r>
              </a:p>
            </p:txBody>
          </p:sp>
          <p:sp>
            <p:nvSpPr>
              <p:cNvPr id="1586" name="TextBox 1585">
                <a:extLst>
                  <a:ext uri="{FF2B5EF4-FFF2-40B4-BE49-F238E27FC236}">
                    <a16:creationId xmlns:a16="http://schemas.microsoft.com/office/drawing/2014/main" id="{DA67793C-67B4-603D-EBF5-D2A873428747}"/>
                  </a:ext>
                </a:extLst>
              </p:cNvPr>
              <p:cNvSpPr txBox="1"/>
              <p:nvPr/>
            </p:nvSpPr>
            <p:spPr bwMode="auto">
              <a:xfrm>
                <a:off x="4300663" y="5151077"/>
                <a:ext cx="473406" cy="2440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22</a:t>
                </a:r>
              </a:p>
            </p:txBody>
          </p:sp>
          <p:sp>
            <p:nvSpPr>
              <p:cNvPr id="1587" name="TextBox 1586">
                <a:extLst>
                  <a:ext uri="{FF2B5EF4-FFF2-40B4-BE49-F238E27FC236}">
                    <a16:creationId xmlns:a16="http://schemas.microsoft.com/office/drawing/2014/main" id="{87EB50E4-6443-1676-1715-C1C5BC2F90BB}"/>
                  </a:ext>
                </a:extLst>
              </p:cNvPr>
              <p:cNvSpPr txBox="1"/>
              <p:nvPr/>
            </p:nvSpPr>
            <p:spPr bwMode="auto">
              <a:xfrm>
                <a:off x="4620973" y="5154812"/>
                <a:ext cx="473406" cy="2440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24</a:t>
                </a:r>
              </a:p>
            </p:txBody>
          </p:sp>
          <p:sp>
            <p:nvSpPr>
              <p:cNvPr id="1588" name="TextBox 1587">
                <a:extLst>
                  <a:ext uri="{FF2B5EF4-FFF2-40B4-BE49-F238E27FC236}">
                    <a16:creationId xmlns:a16="http://schemas.microsoft.com/office/drawing/2014/main" id="{EEBFEA0B-120E-FAAA-8714-2FBDA3E2E7E3}"/>
                  </a:ext>
                </a:extLst>
              </p:cNvPr>
              <p:cNvSpPr txBox="1"/>
              <p:nvPr/>
            </p:nvSpPr>
            <p:spPr bwMode="auto">
              <a:xfrm>
                <a:off x="4943616" y="5152046"/>
                <a:ext cx="473406" cy="2440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26</a:t>
                </a:r>
              </a:p>
            </p:txBody>
          </p: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6C27E16-5AB7-65F7-096A-556B36321922}"/>
                </a:ext>
              </a:extLst>
            </p:cNvPr>
            <p:cNvSpPr txBox="1"/>
            <p:nvPr/>
          </p:nvSpPr>
          <p:spPr bwMode="auto">
            <a:xfrm rot="16200000">
              <a:off x="5835899" y="4181994"/>
              <a:ext cx="67518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OS (%)</a:t>
              </a:r>
            </a:p>
          </p:txBody>
        </p:sp>
        <p:sp>
          <p:nvSpPr>
            <p:cNvPr id="429" name="TextBox 428">
              <a:extLst>
                <a:ext uri="{FF2B5EF4-FFF2-40B4-BE49-F238E27FC236}">
                  <a16:creationId xmlns:a16="http://schemas.microsoft.com/office/drawing/2014/main" id="{F9BB70D0-2A75-0AE9-6F21-A7E215CE3FCD}"/>
                </a:ext>
              </a:extLst>
            </p:cNvPr>
            <p:cNvSpPr txBox="1"/>
            <p:nvPr/>
          </p:nvSpPr>
          <p:spPr bwMode="auto">
            <a:xfrm>
              <a:off x="8748391" y="5656821"/>
              <a:ext cx="43794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Mo</a:t>
              </a:r>
            </a:p>
          </p:txBody>
        </p:sp>
        <p:grpSp>
          <p:nvGrpSpPr>
            <p:cNvPr id="431" name="Group 430">
              <a:extLst>
                <a:ext uri="{FF2B5EF4-FFF2-40B4-BE49-F238E27FC236}">
                  <a16:creationId xmlns:a16="http://schemas.microsoft.com/office/drawing/2014/main" id="{A36690BE-9D54-ED43-0CE3-04CF7B1787F0}"/>
                </a:ext>
              </a:extLst>
            </p:cNvPr>
            <p:cNvGrpSpPr/>
            <p:nvPr/>
          </p:nvGrpSpPr>
          <p:grpSpPr>
            <a:xfrm>
              <a:off x="9996088" y="5311140"/>
              <a:ext cx="947189" cy="77142"/>
              <a:chOff x="2466941" y="5662211"/>
              <a:chExt cx="788472" cy="67979"/>
            </a:xfrm>
          </p:grpSpPr>
          <p:cxnSp>
            <p:nvCxnSpPr>
              <p:cNvPr id="1570" name="Straight Connector 1569">
                <a:extLst>
                  <a:ext uri="{FF2B5EF4-FFF2-40B4-BE49-F238E27FC236}">
                    <a16:creationId xmlns:a16="http://schemas.microsoft.com/office/drawing/2014/main" id="{F40BBFB9-3861-C9EC-3A79-A1DF4B175037}"/>
                  </a:ext>
                </a:extLst>
              </p:cNvPr>
              <p:cNvCxnSpPr/>
              <p:nvPr/>
            </p:nvCxnSpPr>
            <p:spPr bwMode="auto">
              <a:xfrm rot="5400000">
                <a:off x="3221423" y="5696201"/>
                <a:ext cx="67979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71" name="Straight Connector 1570">
                <a:extLst>
                  <a:ext uri="{FF2B5EF4-FFF2-40B4-BE49-F238E27FC236}">
                    <a16:creationId xmlns:a16="http://schemas.microsoft.com/office/drawing/2014/main" id="{8A6A0810-9D0E-1C0B-E4A4-3F94CF92F6C3}"/>
                  </a:ext>
                </a:extLst>
              </p:cNvPr>
              <p:cNvCxnSpPr/>
              <p:nvPr/>
            </p:nvCxnSpPr>
            <p:spPr bwMode="auto">
              <a:xfrm rot="5400000">
                <a:off x="3024305" y="5696201"/>
                <a:ext cx="67979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72" name="Straight Connector 1571">
                <a:extLst>
                  <a:ext uri="{FF2B5EF4-FFF2-40B4-BE49-F238E27FC236}">
                    <a16:creationId xmlns:a16="http://schemas.microsoft.com/office/drawing/2014/main" id="{5D9CD337-C4DC-9173-528E-393E397C1BE7}"/>
                  </a:ext>
                </a:extLst>
              </p:cNvPr>
              <p:cNvCxnSpPr/>
              <p:nvPr/>
            </p:nvCxnSpPr>
            <p:spPr bwMode="auto">
              <a:xfrm rot="5400000">
                <a:off x="2827187" y="5696201"/>
                <a:ext cx="67979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73" name="Straight Connector 1572">
                <a:extLst>
                  <a:ext uri="{FF2B5EF4-FFF2-40B4-BE49-F238E27FC236}">
                    <a16:creationId xmlns:a16="http://schemas.microsoft.com/office/drawing/2014/main" id="{9AEB6CD0-3216-2F7A-15DF-EE736B713A02}"/>
                  </a:ext>
                </a:extLst>
              </p:cNvPr>
              <p:cNvCxnSpPr/>
              <p:nvPr/>
            </p:nvCxnSpPr>
            <p:spPr bwMode="auto">
              <a:xfrm rot="5400000">
                <a:off x="2630068" y="5696201"/>
                <a:ext cx="67979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74" name="Straight Connector 1573">
                <a:extLst>
                  <a:ext uri="{FF2B5EF4-FFF2-40B4-BE49-F238E27FC236}">
                    <a16:creationId xmlns:a16="http://schemas.microsoft.com/office/drawing/2014/main" id="{215D07B1-4A1B-1305-C4F9-8A6080AC9A3C}"/>
                  </a:ext>
                </a:extLst>
              </p:cNvPr>
              <p:cNvCxnSpPr/>
              <p:nvPr/>
            </p:nvCxnSpPr>
            <p:spPr bwMode="auto">
              <a:xfrm rot="5400000">
                <a:off x="2432951" y="5696201"/>
                <a:ext cx="67979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432" name="Group 431">
              <a:extLst>
                <a:ext uri="{FF2B5EF4-FFF2-40B4-BE49-F238E27FC236}">
                  <a16:creationId xmlns:a16="http://schemas.microsoft.com/office/drawing/2014/main" id="{8E405074-BF87-08C7-DD6B-AE7BFBB4D3B4}"/>
                </a:ext>
              </a:extLst>
            </p:cNvPr>
            <p:cNvGrpSpPr/>
            <p:nvPr/>
          </p:nvGrpSpPr>
          <p:grpSpPr>
            <a:xfrm>
              <a:off x="9814334" y="5320128"/>
              <a:ext cx="1319284" cy="282139"/>
              <a:chOff x="3655642" y="5150821"/>
              <a:chExt cx="1761383" cy="248624"/>
            </a:xfrm>
          </p:grpSpPr>
          <p:sp>
            <p:nvSpPr>
              <p:cNvPr id="1565" name="TextBox 1564">
                <a:extLst>
                  <a:ext uri="{FF2B5EF4-FFF2-40B4-BE49-F238E27FC236}">
                    <a16:creationId xmlns:a16="http://schemas.microsoft.com/office/drawing/2014/main" id="{50D8A007-223C-5389-0002-A813DF169A1E}"/>
                  </a:ext>
                </a:extLst>
              </p:cNvPr>
              <p:cNvSpPr txBox="1"/>
              <p:nvPr/>
            </p:nvSpPr>
            <p:spPr bwMode="auto">
              <a:xfrm>
                <a:off x="3655642" y="5155350"/>
                <a:ext cx="473407" cy="2440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28</a:t>
                </a:r>
              </a:p>
            </p:txBody>
          </p:sp>
          <p:sp>
            <p:nvSpPr>
              <p:cNvPr id="1566" name="TextBox 1565">
                <a:extLst>
                  <a:ext uri="{FF2B5EF4-FFF2-40B4-BE49-F238E27FC236}">
                    <a16:creationId xmlns:a16="http://schemas.microsoft.com/office/drawing/2014/main" id="{508C71E8-2E39-BF71-69FB-6FA8126FDC20}"/>
                  </a:ext>
                </a:extLst>
              </p:cNvPr>
              <p:cNvSpPr txBox="1"/>
              <p:nvPr/>
            </p:nvSpPr>
            <p:spPr bwMode="auto">
              <a:xfrm>
                <a:off x="3978020" y="5153844"/>
                <a:ext cx="473407" cy="2440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30</a:t>
                </a:r>
              </a:p>
            </p:txBody>
          </p:sp>
          <p:sp>
            <p:nvSpPr>
              <p:cNvPr id="1567" name="TextBox 1566">
                <a:extLst>
                  <a:ext uri="{FF2B5EF4-FFF2-40B4-BE49-F238E27FC236}">
                    <a16:creationId xmlns:a16="http://schemas.microsoft.com/office/drawing/2014/main" id="{B300B2FF-9530-6B9A-2853-21B57D293A13}"/>
                  </a:ext>
                </a:extLst>
              </p:cNvPr>
              <p:cNvSpPr txBox="1"/>
              <p:nvPr/>
            </p:nvSpPr>
            <p:spPr bwMode="auto">
              <a:xfrm>
                <a:off x="4308031" y="5150821"/>
                <a:ext cx="473407" cy="2440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32</a:t>
                </a:r>
              </a:p>
            </p:txBody>
          </p:sp>
          <p:sp>
            <p:nvSpPr>
              <p:cNvPr id="1568" name="TextBox 1567">
                <a:extLst>
                  <a:ext uri="{FF2B5EF4-FFF2-40B4-BE49-F238E27FC236}">
                    <a16:creationId xmlns:a16="http://schemas.microsoft.com/office/drawing/2014/main" id="{30AE27ED-8179-0E5E-CF37-B0BFB6E3B035}"/>
                  </a:ext>
                </a:extLst>
              </p:cNvPr>
              <p:cNvSpPr txBox="1"/>
              <p:nvPr/>
            </p:nvSpPr>
            <p:spPr bwMode="auto">
              <a:xfrm>
                <a:off x="4620975" y="5154812"/>
                <a:ext cx="473407" cy="2440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34</a:t>
                </a:r>
              </a:p>
            </p:txBody>
          </p:sp>
          <p:sp>
            <p:nvSpPr>
              <p:cNvPr id="1569" name="TextBox 1568">
                <a:extLst>
                  <a:ext uri="{FF2B5EF4-FFF2-40B4-BE49-F238E27FC236}">
                    <a16:creationId xmlns:a16="http://schemas.microsoft.com/office/drawing/2014/main" id="{55AD34A9-0D69-C93F-9733-00AC4FA35A04}"/>
                  </a:ext>
                </a:extLst>
              </p:cNvPr>
              <p:cNvSpPr txBox="1"/>
              <p:nvPr/>
            </p:nvSpPr>
            <p:spPr bwMode="auto">
              <a:xfrm>
                <a:off x="4943618" y="5152046"/>
                <a:ext cx="473407" cy="2440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36</a:t>
                </a:r>
              </a:p>
            </p:txBody>
          </p:sp>
        </p:grpSp>
        <p:sp>
          <p:nvSpPr>
            <p:cNvPr id="433" name="TextBox 432">
              <a:extLst>
                <a:ext uri="{FF2B5EF4-FFF2-40B4-BE49-F238E27FC236}">
                  <a16:creationId xmlns:a16="http://schemas.microsoft.com/office/drawing/2014/main" id="{424632DE-18E0-65AF-2E13-45AEB1001589}"/>
                </a:ext>
              </a:extLst>
            </p:cNvPr>
            <p:cNvSpPr txBox="1"/>
            <p:nvPr/>
          </p:nvSpPr>
          <p:spPr bwMode="auto">
            <a:xfrm>
              <a:off x="11012575" y="5319314"/>
              <a:ext cx="354584" cy="276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38</a:t>
              </a:r>
            </a:p>
          </p:txBody>
        </p:sp>
        <p:sp>
          <p:nvSpPr>
            <p:cNvPr id="434" name="TextBox 433">
              <a:extLst>
                <a:ext uri="{FF2B5EF4-FFF2-40B4-BE49-F238E27FC236}">
                  <a16:creationId xmlns:a16="http://schemas.microsoft.com/office/drawing/2014/main" id="{BE6F8512-2626-71A9-3EB0-B7CD8902F210}"/>
                </a:ext>
              </a:extLst>
            </p:cNvPr>
            <p:cNvSpPr txBox="1"/>
            <p:nvPr/>
          </p:nvSpPr>
          <p:spPr bwMode="auto">
            <a:xfrm>
              <a:off x="11245040" y="5316175"/>
              <a:ext cx="354584" cy="276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40</a:t>
              </a:r>
            </a:p>
          </p:txBody>
        </p:sp>
        <p:grpSp>
          <p:nvGrpSpPr>
            <p:cNvPr id="435" name="Group 434">
              <a:extLst>
                <a:ext uri="{FF2B5EF4-FFF2-40B4-BE49-F238E27FC236}">
                  <a16:creationId xmlns:a16="http://schemas.microsoft.com/office/drawing/2014/main" id="{762F3233-6570-018A-5F26-6486180CEA2E}"/>
                </a:ext>
              </a:extLst>
            </p:cNvPr>
            <p:cNvGrpSpPr/>
            <p:nvPr/>
          </p:nvGrpSpPr>
          <p:grpSpPr>
            <a:xfrm>
              <a:off x="11177546" y="5305245"/>
              <a:ext cx="236798" cy="77142"/>
              <a:chOff x="3058295" y="5662211"/>
              <a:chExt cx="197118" cy="67979"/>
            </a:xfrm>
          </p:grpSpPr>
          <p:cxnSp>
            <p:nvCxnSpPr>
              <p:cNvPr id="1563" name="Straight Connector 1562">
                <a:extLst>
                  <a:ext uri="{FF2B5EF4-FFF2-40B4-BE49-F238E27FC236}">
                    <a16:creationId xmlns:a16="http://schemas.microsoft.com/office/drawing/2014/main" id="{431B93FC-CE82-1B68-EF36-AE53EC604DA1}"/>
                  </a:ext>
                </a:extLst>
              </p:cNvPr>
              <p:cNvCxnSpPr/>
              <p:nvPr/>
            </p:nvCxnSpPr>
            <p:spPr bwMode="auto">
              <a:xfrm rot="5400000">
                <a:off x="3221423" y="5696201"/>
                <a:ext cx="67979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64" name="Straight Connector 1563">
                <a:extLst>
                  <a:ext uri="{FF2B5EF4-FFF2-40B4-BE49-F238E27FC236}">
                    <a16:creationId xmlns:a16="http://schemas.microsoft.com/office/drawing/2014/main" id="{02D84D7F-BC19-7779-A6D5-9E21B587F49F}"/>
                  </a:ext>
                </a:extLst>
              </p:cNvPr>
              <p:cNvCxnSpPr/>
              <p:nvPr/>
            </p:nvCxnSpPr>
            <p:spPr bwMode="auto">
              <a:xfrm rot="5400000">
                <a:off x="3024305" y="5696201"/>
                <a:ext cx="67979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436" name="Group 435">
              <a:extLst>
                <a:ext uri="{FF2B5EF4-FFF2-40B4-BE49-F238E27FC236}">
                  <a16:creationId xmlns:a16="http://schemas.microsoft.com/office/drawing/2014/main" id="{C8C3B761-C10E-4006-DAA5-4E32C85AF0FE}"/>
                </a:ext>
              </a:extLst>
            </p:cNvPr>
            <p:cNvGrpSpPr/>
            <p:nvPr/>
          </p:nvGrpSpPr>
          <p:grpSpPr>
            <a:xfrm>
              <a:off x="6700040" y="3328287"/>
              <a:ext cx="4538815" cy="1575114"/>
              <a:chOff x="6769920" y="3043376"/>
              <a:chExt cx="4218089" cy="1463812"/>
            </a:xfrm>
          </p:grpSpPr>
          <p:sp>
            <p:nvSpPr>
              <p:cNvPr id="1485" name="Line 971">
                <a:extLst>
                  <a:ext uri="{FF2B5EF4-FFF2-40B4-BE49-F238E27FC236}">
                    <a16:creationId xmlns:a16="http://schemas.microsoft.com/office/drawing/2014/main" id="{12FCDDA6-1575-4B56-488B-17438DB674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769920" y="3048885"/>
                <a:ext cx="1160" cy="47138"/>
              </a:xfrm>
              <a:prstGeom prst="line">
                <a:avLst/>
              </a:prstGeom>
              <a:noFill/>
              <a:ln w="11113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86" name="Line 971">
                <a:extLst>
                  <a:ext uri="{FF2B5EF4-FFF2-40B4-BE49-F238E27FC236}">
                    <a16:creationId xmlns:a16="http://schemas.microsoft.com/office/drawing/2014/main" id="{A20A7CE3-AE1E-71EB-38D8-7AAF31481D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819924" y="3043376"/>
                <a:ext cx="0" cy="64666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87" name="Line 971">
                <a:extLst>
                  <a:ext uri="{FF2B5EF4-FFF2-40B4-BE49-F238E27FC236}">
                    <a16:creationId xmlns:a16="http://schemas.microsoft.com/office/drawing/2014/main" id="{257D3B0F-0EE4-DA72-DB16-0DBD110EB0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847959" y="3043376"/>
                <a:ext cx="0" cy="64666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88" name="Line 971">
                <a:extLst>
                  <a:ext uri="{FF2B5EF4-FFF2-40B4-BE49-F238E27FC236}">
                    <a16:creationId xmlns:a16="http://schemas.microsoft.com/office/drawing/2014/main" id="{BB192B43-1042-F30E-0710-BB5282BCC9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895407" y="3062718"/>
                <a:ext cx="0" cy="64666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89" name="Line 971">
                <a:extLst>
                  <a:ext uri="{FF2B5EF4-FFF2-40B4-BE49-F238E27FC236}">
                    <a16:creationId xmlns:a16="http://schemas.microsoft.com/office/drawing/2014/main" id="{111AA404-023F-2E32-A173-079E5343C5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927416" y="3062718"/>
                <a:ext cx="0" cy="64666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90" name="Line 971">
                <a:extLst>
                  <a:ext uri="{FF2B5EF4-FFF2-40B4-BE49-F238E27FC236}">
                    <a16:creationId xmlns:a16="http://schemas.microsoft.com/office/drawing/2014/main" id="{8E05413A-F255-52C7-9947-15A5F56923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956558" y="3062718"/>
                <a:ext cx="0" cy="64666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91" name="Line 971">
                <a:extLst>
                  <a:ext uri="{FF2B5EF4-FFF2-40B4-BE49-F238E27FC236}">
                    <a16:creationId xmlns:a16="http://schemas.microsoft.com/office/drawing/2014/main" id="{2B31FAC4-245F-9E7A-F5BA-BD9E5D0BC8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014365" y="3091707"/>
                <a:ext cx="0" cy="64666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92" name="Line 971">
                <a:extLst>
                  <a:ext uri="{FF2B5EF4-FFF2-40B4-BE49-F238E27FC236}">
                    <a16:creationId xmlns:a16="http://schemas.microsoft.com/office/drawing/2014/main" id="{A4438322-7D82-1124-0068-16BA2CAC48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054990" y="3100406"/>
                <a:ext cx="0" cy="64666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93" name="Line 971">
                <a:extLst>
                  <a:ext uri="{FF2B5EF4-FFF2-40B4-BE49-F238E27FC236}">
                    <a16:creationId xmlns:a16="http://schemas.microsoft.com/office/drawing/2014/main" id="{2149E99F-1B65-E123-3978-8BDBC501DD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085042" y="3121275"/>
                <a:ext cx="0" cy="64666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1494" name="Straight Connector 1493">
                <a:extLst>
                  <a:ext uri="{FF2B5EF4-FFF2-40B4-BE49-F238E27FC236}">
                    <a16:creationId xmlns:a16="http://schemas.microsoft.com/office/drawing/2014/main" id="{289B8C49-B2BE-6B7A-1624-F66F572B436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7148945" y="3130579"/>
                <a:ext cx="0" cy="63960"/>
              </a:xfrm>
              <a:prstGeom prst="line">
                <a:avLst/>
              </a:prstGeom>
              <a:noFill/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95" name="Straight Connector 1494">
                <a:extLst>
                  <a:ext uri="{FF2B5EF4-FFF2-40B4-BE49-F238E27FC236}">
                    <a16:creationId xmlns:a16="http://schemas.microsoft.com/office/drawing/2014/main" id="{40B5CE20-2852-284B-5151-4A4396C0384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7198153" y="3134426"/>
                <a:ext cx="0" cy="63960"/>
              </a:xfrm>
              <a:prstGeom prst="line">
                <a:avLst/>
              </a:prstGeom>
              <a:noFill/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96" name="Straight Connector 1495">
                <a:extLst>
                  <a:ext uri="{FF2B5EF4-FFF2-40B4-BE49-F238E27FC236}">
                    <a16:creationId xmlns:a16="http://schemas.microsoft.com/office/drawing/2014/main" id="{8FB4E5BE-6C77-552F-381D-8D0B2E993EC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7230162" y="3156373"/>
                <a:ext cx="0" cy="63960"/>
              </a:xfrm>
              <a:prstGeom prst="line">
                <a:avLst/>
              </a:prstGeom>
              <a:noFill/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97" name="Straight Connector 1496">
                <a:extLst>
                  <a:ext uri="{FF2B5EF4-FFF2-40B4-BE49-F238E27FC236}">
                    <a16:creationId xmlns:a16="http://schemas.microsoft.com/office/drawing/2014/main" id="{3A08AF2B-2CDF-01FC-E410-7E3C0893145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7263186" y="3156373"/>
                <a:ext cx="0" cy="63960"/>
              </a:xfrm>
              <a:prstGeom prst="line">
                <a:avLst/>
              </a:prstGeom>
              <a:noFill/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98" name="Straight Connector 1497">
                <a:extLst>
                  <a:ext uri="{FF2B5EF4-FFF2-40B4-BE49-F238E27FC236}">
                    <a16:creationId xmlns:a16="http://schemas.microsoft.com/office/drawing/2014/main" id="{F8BE527D-0ADC-6BB3-8BCF-6B6B05A98C6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7276086" y="3173667"/>
                <a:ext cx="0" cy="63960"/>
              </a:xfrm>
              <a:prstGeom prst="line">
                <a:avLst/>
              </a:prstGeom>
              <a:noFill/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99" name="Straight Connector 1498">
                <a:extLst>
                  <a:ext uri="{FF2B5EF4-FFF2-40B4-BE49-F238E27FC236}">
                    <a16:creationId xmlns:a16="http://schemas.microsoft.com/office/drawing/2014/main" id="{2D2305F7-C4D2-5B8B-736C-E8425393FF8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7318580" y="3180136"/>
                <a:ext cx="0" cy="63960"/>
              </a:xfrm>
              <a:prstGeom prst="line">
                <a:avLst/>
              </a:prstGeom>
              <a:noFill/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00" name="Straight Connector 1499">
                <a:extLst>
                  <a:ext uri="{FF2B5EF4-FFF2-40B4-BE49-F238E27FC236}">
                    <a16:creationId xmlns:a16="http://schemas.microsoft.com/office/drawing/2014/main" id="{C406E896-CE4D-6D04-62B4-EBDFD282D26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7366796" y="3197405"/>
                <a:ext cx="0" cy="63960"/>
              </a:xfrm>
              <a:prstGeom prst="line">
                <a:avLst/>
              </a:prstGeom>
              <a:noFill/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01" name="Straight Connector 1500">
                <a:extLst>
                  <a:ext uri="{FF2B5EF4-FFF2-40B4-BE49-F238E27FC236}">
                    <a16:creationId xmlns:a16="http://schemas.microsoft.com/office/drawing/2014/main" id="{7465B5F7-E929-314B-E736-EFA12D84D9B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7390205" y="3197405"/>
                <a:ext cx="0" cy="63960"/>
              </a:xfrm>
              <a:prstGeom prst="line">
                <a:avLst/>
              </a:prstGeom>
              <a:noFill/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02" name="Straight Connector 1501">
                <a:extLst>
                  <a:ext uri="{FF2B5EF4-FFF2-40B4-BE49-F238E27FC236}">
                    <a16:creationId xmlns:a16="http://schemas.microsoft.com/office/drawing/2014/main" id="{8B5BD838-BA5A-9B7A-3C5B-45D410E11AE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7416481" y="3197405"/>
                <a:ext cx="0" cy="63960"/>
              </a:xfrm>
              <a:prstGeom prst="line">
                <a:avLst/>
              </a:prstGeom>
              <a:noFill/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03" name="Straight Connector 1502">
                <a:extLst>
                  <a:ext uri="{FF2B5EF4-FFF2-40B4-BE49-F238E27FC236}">
                    <a16:creationId xmlns:a16="http://schemas.microsoft.com/office/drawing/2014/main" id="{CF63F861-42EE-21C4-15CA-52D1662DB40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7479890" y="3215055"/>
                <a:ext cx="0" cy="63960"/>
              </a:xfrm>
              <a:prstGeom prst="line">
                <a:avLst/>
              </a:prstGeom>
              <a:noFill/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04" name="Straight Connector 1503">
                <a:extLst>
                  <a:ext uri="{FF2B5EF4-FFF2-40B4-BE49-F238E27FC236}">
                    <a16:creationId xmlns:a16="http://schemas.microsoft.com/office/drawing/2014/main" id="{C8DA3A2F-B9E9-51C8-2FD5-FBF325B80C9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7560759" y="3240054"/>
                <a:ext cx="0" cy="63960"/>
              </a:xfrm>
              <a:prstGeom prst="line">
                <a:avLst/>
              </a:prstGeom>
              <a:noFill/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05" name="Straight Connector 1504">
                <a:extLst>
                  <a:ext uri="{FF2B5EF4-FFF2-40B4-BE49-F238E27FC236}">
                    <a16:creationId xmlns:a16="http://schemas.microsoft.com/office/drawing/2014/main" id="{3ACDCA9E-75E6-4453-B69D-5B208E6DC61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7649179" y="3296096"/>
                <a:ext cx="0" cy="63960"/>
              </a:xfrm>
              <a:prstGeom prst="line">
                <a:avLst/>
              </a:prstGeom>
              <a:noFill/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06" name="Straight Connector 1505">
                <a:extLst>
                  <a:ext uri="{FF2B5EF4-FFF2-40B4-BE49-F238E27FC236}">
                    <a16:creationId xmlns:a16="http://schemas.microsoft.com/office/drawing/2014/main" id="{17ACA461-EA66-A23E-6CED-1E40A7C8BBF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7760295" y="3349800"/>
                <a:ext cx="0" cy="63960"/>
              </a:xfrm>
              <a:prstGeom prst="line">
                <a:avLst/>
              </a:prstGeom>
              <a:noFill/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07" name="Straight Connector 1506">
                <a:extLst>
                  <a:ext uri="{FF2B5EF4-FFF2-40B4-BE49-F238E27FC236}">
                    <a16:creationId xmlns:a16="http://schemas.microsoft.com/office/drawing/2014/main" id="{4B2128F2-1477-2EC4-0B00-1233189D83E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7824911" y="3384646"/>
                <a:ext cx="0" cy="63960"/>
              </a:xfrm>
              <a:prstGeom prst="line">
                <a:avLst/>
              </a:prstGeom>
              <a:noFill/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08" name="Straight Connector 1507">
                <a:extLst>
                  <a:ext uri="{FF2B5EF4-FFF2-40B4-BE49-F238E27FC236}">
                    <a16:creationId xmlns:a16="http://schemas.microsoft.com/office/drawing/2014/main" id="{46972ED2-7181-EFE2-D38D-127E8D51106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7876165" y="3387512"/>
                <a:ext cx="0" cy="63960"/>
              </a:xfrm>
              <a:prstGeom prst="line">
                <a:avLst/>
              </a:prstGeom>
              <a:noFill/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09" name="Straight Connector 1508">
                <a:extLst>
                  <a:ext uri="{FF2B5EF4-FFF2-40B4-BE49-F238E27FC236}">
                    <a16:creationId xmlns:a16="http://schemas.microsoft.com/office/drawing/2014/main" id="{6F1967DC-C0A8-BB40-82D4-A2574CE4317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7936310" y="3407594"/>
                <a:ext cx="0" cy="63960"/>
              </a:xfrm>
              <a:prstGeom prst="line">
                <a:avLst/>
              </a:prstGeom>
              <a:noFill/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10" name="Straight Connector 1509">
                <a:extLst>
                  <a:ext uri="{FF2B5EF4-FFF2-40B4-BE49-F238E27FC236}">
                    <a16:creationId xmlns:a16="http://schemas.microsoft.com/office/drawing/2014/main" id="{40DEBFCC-FC09-1D95-7420-3B3DA3012DF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8093920" y="3484219"/>
                <a:ext cx="0" cy="63960"/>
              </a:xfrm>
              <a:prstGeom prst="line">
                <a:avLst/>
              </a:prstGeom>
              <a:noFill/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11" name="Straight Connector 1510">
                <a:extLst>
                  <a:ext uri="{FF2B5EF4-FFF2-40B4-BE49-F238E27FC236}">
                    <a16:creationId xmlns:a16="http://schemas.microsoft.com/office/drawing/2014/main" id="{020D01D2-9337-6D3B-C1A1-C99B8B6734D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8120196" y="3491872"/>
                <a:ext cx="0" cy="63960"/>
              </a:xfrm>
              <a:prstGeom prst="line">
                <a:avLst/>
              </a:prstGeom>
              <a:noFill/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12" name="Straight Connector 1511">
                <a:extLst>
                  <a:ext uri="{FF2B5EF4-FFF2-40B4-BE49-F238E27FC236}">
                    <a16:creationId xmlns:a16="http://schemas.microsoft.com/office/drawing/2014/main" id="{CCD801C1-9638-1A98-7759-32117FE49CB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8263996" y="3583158"/>
                <a:ext cx="0" cy="63960"/>
              </a:xfrm>
              <a:prstGeom prst="line">
                <a:avLst/>
              </a:prstGeom>
              <a:noFill/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13" name="Straight Connector 1512">
                <a:extLst>
                  <a:ext uri="{FF2B5EF4-FFF2-40B4-BE49-F238E27FC236}">
                    <a16:creationId xmlns:a16="http://schemas.microsoft.com/office/drawing/2014/main" id="{E4AFE0B6-ADE7-68AB-D01F-284187FFCA8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8296945" y="3600291"/>
                <a:ext cx="0" cy="63960"/>
              </a:xfrm>
              <a:prstGeom prst="line">
                <a:avLst/>
              </a:prstGeom>
              <a:noFill/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14" name="Straight Connector 1513">
                <a:extLst>
                  <a:ext uri="{FF2B5EF4-FFF2-40B4-BE49-F238E27FC236}">
                    <a16:creationId xmlns:a16="http://schemas.microsoft.com/office/drawing/2014/main" id="{9D91F7C5-E020-D87A-BE1B-FAB28D71030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8322281" y="3619732"/>
                <a:ext cx="0" cy="63960"/>
              </a:xfrm>
              <a:prstGeom prst="line">
                <a:avLst/>
              </a:prstGeom>
              <a:noFill/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15" name="Straight Connector 1514">
                <a:extLst>
                  <a:ext uri="{FF2B5EF4-FFF2-40B4-BE49-F238E27FC236}">
                    <a16:creationId xmlns:a16="http://schemas.microsoft.com/office/drawing/2014/main" id="{5533A6A6-811D-23A0-3975-BDA4EB0488A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8427730" y="3682673"/>
                <a:ext cx="0" cy="63960"/>
              </a:xfrm>
              <a:prstGeom prst="line">
                <a:avLst/>
              </a:prstGeom>
              <a:noFill/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16" name="Straight Connector 1515">
                <a:extLst>
                  <a:ext uri="{FF2B5EF4-FFF2-40B4-BE49-F238E27FC236}">
                    <a16:creationId xmlns:a16="http://schemas.microsoft.com/office/drawing/2014/main" id="{34A81035-29F8-B13D-41B7-AE1E847323C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8495257" y="3696060"/>
                <a:ext cx="0" cy="63960"/>
              </a:xfrm>
              <a:prstGeom prst="line">
                <a:avLst/>
              </a:prstGeom>
              <a:noFill/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17" name="Straight Connector 1516">
                <a:extLst>
                  <a:ext uri="{FF2B5EF4-FFF2-40B4-BE49-F238E27FC236}">
                    <a16:creationId xmlns:a16="http://schemas.microsoft.com/office/drawing/2014/main" id="{33F5E541-BA40-E1BD-1466-947D9526ABB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8530918" y="3707476"/>
                <a:ext cx="0" cy="63960"/>
              </a:xfrm>
              <a:prstGeom prst="line">
                <a:avLst/>
              </a:prstGeom>
              <a:noFill/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18" name="Straight Connector 1517">
                <a:extLst>
                  <a:ext uri="{FF2B5EF4-FFF2-40B4-BE49-F238E27FC236}">
                    <a16:creationId xmlns:a16="http://schemas.microsoft.com/office/drawing/2014/main" id="{453E1660-BC10-477F-3347-0715C55B2BA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9284971" y="3947791"/>
                <a:ext cx="0" cy="63960"/>
              </a:xfrm>
              <a:prstGeom prst="line">
                <a:avLst/>
              </a:prstGeom>
              <a:noFill/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19" name="Straight Connector 1518">
                <a:extLst>
                  <a:ext uri="{FF2B5EF4-FFF2-40B4-BE49-F238E27FC236}">
                    <a16:creationId xmlns:a16="http://schemas.microsoft.com/office/drawing/2014/main" id="{9BACEDA6-9D09-BCC5-637A-3AA2EA8D32B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9619226" y="4002851"/>
                <a:ext cx="0" cy="63960"/>
              </a:xfrm>
              <a:prstGeom prst="line">
                <a:avLst/>
              </a:prstGeom>
              <a:noFill/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20" name="Straight Connector 1519">
                <a:extLst>
                  <a:ext uri="{FF2B5EF4-FFF2-40B4-BE49-F238E27FC236}">
                    <a16:creationId xmlns:a16="http://schemas.microsoft.com/office/drawing/2014/main" id="{0C6B1149-CB94-18DD-AD60-3EB49CC98D0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9661737" y="4012061"/>
                <a:ext cx="0" cy="63960"/>
              </a:xfrm>
              <a:prstGeom prst="line">
                <a:avLst/>
              </a:prstGeom>
              <a:noFill/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21" name="Straight Connector 1520">
                <a:extLst>
                  <a:ext uri="{FF2B5EF4-FFF2-40B4-BE49-F238E27FC236}">
                    <a16:creationId xmlns:a16="http://schemas.microsoft.com/office/drawing/2014/main" id="{953BF7D9-9EDE-6345-8F3E-75DB661DF54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9667469" y="4017181"/>
                <a:ext cx="0" cy="63960"/>
              </a:xfrm>
              <a:prstGeom prst="line">
                <a:avLst/>
              </a:prstGeom>
              <a:noFill/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22" name="Straight Connector 1521">
                <a:extLst>
                  <a:ext uri="{FF2B5EF4-FFF2-40B4-BE49-F238E27FC236}">
                    <a16:creationId xmlns:a16="http://schemas.microsoft.com/office/drawing/2014/main" id="{1CD439C2-FBBD-49BA-389E-A83BD2C3497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9700815" y="4016045"/>
                <a:ext cx="0" cy="63960"/>
              </a:xfrm>
              <a:prstGeom prst="line">
                <a:avLst/>
              </a:prstGeom>
              <a:noFill/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23" name="Straight Connector 1522">
                <a:extLst>
                  <a:ext uri="{FF2B5EF4-FFF2-40B4-BE49-F238E27FC236}">
                    <a16:creationId xmlns:a16="http://schemas.microsoft.com/office/drawing/2014/main" id="{D31C910D-AD8D-97EE-A4D3-4EE7A017F88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9726839" y="4036426"/>
                <a:ext cx="0" cy="63960"/>
              </a:xfrm>
              <a:prstGeom prst="line">
                <a:avLst/>
              </a:prstGeom>
              <a:noFill/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24" name="Straight Connector 1523">
                <a:extLst>
                  <a:ext uri="{FF2B5EF4-FFF2-40B4-BE49-F238E27FC236}">
                    <a16:creationId xmlns:a16="http://schemas.microsoft.com/office/drawing/2014/main" id="{6C0DD9F4-9C0B-B6DF-C086-3306FA2EC5D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9755697" y="4044041"/>
                <a:ext cx="0" cy="63960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25" name="Straight Connector 1524">
                <a:extLst>
                  <a:ext uri="{FF2B5EF4-FFF2-40B4-BE49-F238E27FC236}">
                    <a16:creationId xmlns:a16="http://schemas.microsoft.com/office/drawing/2014/main" id="{E2546D85-7F15-A039-AE0C-F5722FC4DC2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9862436" y="4087869"/>
                <a:ext cx="0" cy="63960"/>
              </a:xfrm>
              <a:prstGeom prst="line">
                <a:avLst/>
              </a:prstGeom>
              <a:noFill/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26" name="Straight Connector 1525">
                <a:extLst>
                  <a:ext uri="{FF2B5EF4-FFF2-40B4-BE49-F238E27FC236}">
                    <a16:creationId xmlns:a16="http://schemas.microsoft.com/office/drawing/2014/main" id="{23F145EB-17EE-A2D6-CBFC-530D1D8F6E3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9965617" y="4096537"/>
                <a:ext cx="0" cy="63960"/>
              </a:xfrm>
              <a:prstGeom prst="line">
                <a:avLst/>
              </a:prstGeom>
              <a:noFill/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27" name="Straight Connector 1526">
                <a:extLst>
                  <a:ext uri="{FF2B5EF4-FFF2-40B4-BE49-F238E27FC236}">
                    <a16:creationId xmlns:a16="http://schemas.microsoft.com/office/drawing/2014/main" id="{85131451-70C2-4B16-580E-CFC91113C3B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0034002" y="4094085"/>
                <a:ext cx="0" cy="63960"/>
              </a:xfrm>
              <a:prstGeom prst="line">
                <a:avLst/>
              </a:prstGeom>
              <a:noFill/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28" name="Straight Connector 1527">
                <a:extLst>
                  <a:ext uri="{FF2B5EF4-FFF2-40B4-BE49-F238E27FC236}">
                    <a16:creationId xmlns:a16="http://schemas.microsoft.com/office/drawing/2014/main" id="{E45C555F-61B5-9581-9411-41E01B4499A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0059326" y="4115024"/>
                <a:ext cx="0" cy="63960"/>
              </a:xfrm>
              <a:prstGeom prst="line">
                <a:avLst/>
              </a:prstGeom>
              <a:noFill/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29" name="Straight Connector 1528">
                <a:extLst>
                  <a:ext uri="{FF2B5EF4-FFF2-40B4-BE49-F238E27FC236}">
                    <a16:creationId xmlns:a16="http://schemas.microsoft.com/office/drawing/2014/main" id="{B161857F-71DC-C43D-6511-A469BD400B6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9798888" y="4055889"/>
                <a:ext cx="0" cy="63960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30" name="Straight Connector 1529">
                <a:extLst>
                  <a:ext uri="{FF2B5EF4-FFF2-40B4-BE49-F238E27FC236}">
                    <a16:creationId xmlns:a16="http://schemas.microsoft.com/office/drawing/2014/main" id="{5795182E-BB73-791C-EA06-1EC7376F700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9828913" y="4078083"/>
                <a:ext cx="0" cy="63960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31" name="Straight Connector 1530">
                <a:extLst>
                  <a:ext uri="{FF2B5EF4-FFF2-40B4-BE49-F238E27FC236}">
                    <a16:creationId xmlns:a16="http://schemas.microsoft.com/office/drawing/2014/main" id="{09AA31FA-C3F3-FC0F-638B-E114CC0DAD8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9897503" y="4087869"/>
                <a:ext cx="0" cy="63960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32" name="Straight Connector 1531">
                <a:extLst>
                  <a:ext uri="{FF2B5EF4-FFF2-40B4-BE49-F238E27FC236}">
                    <a16:creationId xmlns:a16="http://schemas.microsoft.com/office/drawing/2014/main" id="{F80D5E13-CC36-F12F-338F-C1956CF75D2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9932462" y="4094693"/>
                <a:ext cx="0" cy="63960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33" name="Straight Connector 1532">
                <a:extLst>
                  <a:ext uri="{FF2B5EF4-FFF2-40B4-BE49-F238E27FC236}">
                    <a16:creationId xmlns:a16="http://schemas.microsoft.com/office/drawing/2014/main" id="{6FF815CF-6225-864E-1CAB-B4980748485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0008204" y="4094085"/>
                <a:ext cx="0" cy="63960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34" name="Straight Connector 1533">
                <a:extLst>
                  <a:ext uri="{FF2B5EF4-FFF2-40B4-BE49-F238E27FC236}">
                    <a16:creationId xmlns:a16="http://schemas.microsoft.com/office/drawing/2014/main" id="{214B1A7C-77B9-B11B-7B9C-7A59ABA3888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0091669" y="4123199"/>
                <a:ext cx="0" cy="63960"/>
              </a:xfrm>
              <a:prstGeom prst="line">
                <a:avLst/>
              </a:prstGeom>
              <a:noFill/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35" name="Straight Connector 1534">
                <a:extLst>
                  <a:ext uri="{FF2B5EF4-FFF2-40B4-BE49-F238E27FC236}">
                    <a16:creationId xmlns:a16="http://schemas.microsoft.com/office/drawing/2014/main" id="{3D88F8CF-E90F-951F-AF03-266558B5665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0109343" y="4130579"/>
                <a:ext cx="0" cy="63960"/>
              </a:xfrm>
              <a:prstGeom prst="line">
                <a:avLst/>
              </a:prstGeom>
              <a:noFill/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36" name="Straight Connector 1535">
                <a:extLst>
                  <a:ext uri="{FF2B5EF4-FFF2-40B4-BE49-F238E27FC236}">
                    <a16:creationId xmlns:a16="http://schemas.microsoft.com/office/drawing/2014/main" id="{878F1981-BDA9-3CDF-9B55-EEC88ADEE54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0141020" y="4129606"/>
                <a:ext cx="0" cy="63960"/>
              </a:xfrm>
              <a:prstGeom prst="line">
                <a:avLst/>
              </a:prstGeom>
              <a:noFill/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37" name="Straight Connector 1536">
                <a:extLst>
                  <a:ext uri="{FF2B5EF4-FFF2-40B4-BE49-F238E27FC236}">
                    <a16:creationId xmlns:a16="http://schemas.microsoft.com/office/drawing/2014/main" id="{A3D4496A-3C81-86E8-B4EB-4B09A98CDAB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0221592" y="4129606"/>
                <a:ext cx="0" cy="63960"/>
              </a:xfrm>
              <a:prstGeom prst="line">
                <a:avLst/>
              </a:prstGeom>
              <a:noFill/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38" name="Straight Connector 1537">
                <a:extLst>
                  <a:ext uri="{FF2B5EF4-FFF2-40B4-BE49-F238E27FC236}">
                    <a16:creationId xmlns:a16="http://schemas.microsoft.com/office/drawing/2014/main" id="{2167157B-3AB7-DEB4-D0DA-9E6A09703EF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0332428" y="4169509"/>
                <a:ext cx="0" cy="63960"/>
              </a:xfrm>
              <a:prstGeom prst="line">
                <a:avLst/>
              </a:prstGeom>
              <a:noFill/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39" name="Straight Connector 1538">
                <a:extLst>
                  <a:ext uri="{FF2B5EF4-FFF2-40B4-BE49-F238E27FC236}">
                    <a16:creationId xmlns:a16="http://schemas.microsoft.com/office/drawing/2014/main" id="{B8061D33-50B2-2820-0A51-1D36A338ED6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0180672" y="4131797"/>
                <a:ext cx="0" cy="63960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40" name="Straight Connector 1539">
                <a:extLst>
                  <a:ext uri="{FF2B5EF4-FFF2-40B4-BE49-F238E27FC236}">
                    <a16:creationId xmlns:a16="http://schemas.microsoft.com/office/drawing/2014/main" id="{BF71BC7F-ADB8-C950-CC0B-B26C4E24D37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0246938" y="4129606"/>
                <a:ext cx="0" cy="63960"/>
              </a:xfrm>
              <a:prstGeom prst="line">
                <a:avLst/>
              </a:prstGeom>
              <a:noFill/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41" name="Straight Connector 1540">
                <a:extLst>
                  <a:ext uri="{FF2B5EF4-FFF2-40B4-BE49-F238E27FC236}">
                    <a16:creationId xmlns:a16="http://schemas.microsoft.com/office/drawing/2014/main" id="{D44E61A4-BD96-5420-F542-F6513C6CBE9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0262029" y="4144138"/>
                <a:ext cx="0" cy="63960"/>
              </a:xfrm>
              <a:prstGeom prst="line">
                <a:avLst/>
              </a:prstGeom>
              <a:noFill/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42" name="Straight Connector 1541">
                <a:extLst>
                  <a:ext uri="{FF2B5EF4-FFF2-40B4-BE49-F238E27FC236}">
                    <a16:creationId xmlns:a16="http://schemas.microsoft.com/office/drawing/2014/main" id="{080C92F6-0052-0D15-02B4-ABD89A597C3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0284306" y="4155179"/>
                <a:ext cx="0" cy="63960"/>
              </a:xfrm>
              <a:prstGeom prst="line">
                <a:avLst/>
              </a:prstGeom>
              <a:noFill/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43" name="Straight Connector 1542">
                <a:extLst>
                  <a:ext uri="{FF2B5EF4-FFF2-40B4-BE49-F238E27FC236}">
                    <a16:creationId xmlns:a16="http://schemas.microsoft.com/office/drawing/2014/main" id="{1707DDD0-266D-D87C-32F0-819E712585A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0309498" y="4169509"/>
                <a:ext cx="0" cy="63960"/>
              </a:xfrm>
              <a:prstGeom prst="line">
                <a:avLst/>
              </a:prstGeom>
              <a:noFill/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44" name="Straight Connector 1543">
                <a:extLst>
                  <a:ext uri="{FF2B5EF4-FFF2-40B4-BE49-F238E27FC236}">
                    <a16:creationId xmlns:a16="http://schemas.microsoft.com/office/drawing/2014/main" id="{E835D8B2-A0C4-FBDE-22AB-77E886FBF88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0366968" y="4186595"/>
                <a:ext cx="0" cy="63960"/>
              </a:xfrm>
              <a:prstGeom prst="line">
                <a:avLst/>
              </a:prstGeom>
              <a:noFill/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45" name="Straight Connector 1544">
                <a:extLst>
                  <a:ext uri="{FF2B5EF4-FFF2-40B4-BE49-F238E27FC236}">
                    <a16:creationId xmlns:a16="http://schemas.microsoft.com/office/drawing/2014/main" id="{C1284BDE-D250-34AD-FB9A-8D6E61448D8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0387350" y="4187203"/>
                <a:ext cx="0" cy="63960"/>
              </a:xfrm>
              <a:prstGeom prst="line">
                <a:avLst/>
              </a:prstGeom>
              <a:noFill/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46" name="Straight Connector 1545">
                <a:extLst>
                  <a:ext uri="{FF2B5EF4-FFF2-40B4-BE49-F238E27FC236}">
                    <a16:creationId xmlns:a16="http://schemas.microsoft.com/office/drawing/2014/main" id="{3CABF3C1-D437-F7D6-846B-9E8C79576F5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0421893" y="4189461"/>
                <a:ext cx="0" cy="63960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47" name="Straight Connector 1546">
                <a:extLst>
                  <a:ext uri="{FF2B5EF4-FFF2-40B4-BE49-F238E27FC236}">
                    <a16:creationId xmlns:a16="http://schemas.microsoft.com/office/drawing/2014/main" id="{48B65C08-16F0-F92B-A5E7-D563C03360F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0509314" y="4238673"/>
                <a:ext cx="0" cy="63960"/>
              </a:xfrm>
              <a:prstGeom prst="line">
                <a:avLst/>
              </a:prstGeom>
              <a:noFill/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48" name="Straight Connector 1547">
                <a:extLst>
                  <a:ext uri="{FF2B5EF4-FFF2-40B4-BE49-F238E27FC236}">
                    <a16:creationId xmlns:a16="http://schemas.microsoft.com/office/drawing/2014/main" id="{C2BEABF8-5202-9E46-FC9F-A4477F490DF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0520355" y="4238673"/>
                <a:ext cx="0" cy="63960"/>
              </a:xfrm>
              <a:prstGeom prst="line">
                <a:avLst/>
              </a:prstGeom>
              <a:noFill/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49" name="Straight Connector 1548">
                <a:extLst>
                  <a:ext uri="{FF2B5EF4-FFF2-40B4-BE49-F238E27FC236}">
                    <a16:creationId xmlns:a16="http://schemas.microsoft.com/office/drawing/2014/main" id="{92249DCA-8533-EB37-B01E-245FDD48574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0553308" y="4238673"/>
                <a:ext cx="0" cy="63960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50" name="Straight Connector 1549">
                <a:extLst>
                  <a:ext uri="{FF2B5EF4-FFF2-40B4-BE49-F238E27FC236}">
                    <a16:creationId xmlns:a16="http://schemas.microsoft.com/office/drawing/2014/main" id="{5881FC2F-D59C-F17D-288F-3CBCAD54634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0573370" y="4238673"/>
                <a:ext cx="0" cy="63960"/>
              </a:xfrm>
              <a:prstGeom prst="line">
                <a:avLst/>
              </a:prstGeom>
              <a:noFill/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51" name="Straight Connector 1550">
                <a:extLst>
                  <a:ext uri="{FF2B5EF4-FFF2-40B4-BE49-F238E27FC236}">
                    <a16:creationId xmlns:a16="http://schemas.microsoft.com/office/drawing/2014/main" id="{00DE73E9-7DD8-86B0-3611-3DDB53898F6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0602269" y="4238673"/>
                <a:ext cx="0" cy="63960"/>
              </a:xfrm>
              <a:prstGeom prst="line">
                <a:avLst/>
              </a:prstGeom>
              <a:noFill/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52" name="Straight Connector 1551">
                <a:extLst>
                  <a:ext uri="{FF2B5EF4-FFF2-40B4-BE49-F238E27FC236}">
                    <a16:creationId xmlns:a16="http://schemas.microsoft.com/office/drawing/2014/main" id="{25A65A8A-A0EE-5960-3C46-2EA912286E3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0628088" y="4238673"/>
                <a:ext cx="0" cy="63960"/>
              </a:xfrm>
              <a:prstGeom prst="line">
                <a:avLst/>
              </a:prstGeom>
              <a:noFill/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53" name="Straight Connector 1552">
                <a:extLst>
                  <a:ext uri="{FF2B5EF4-FFF2-40B4-BE49-F238E27FC236}">
                    <a16:creationId xmlns:a16="http://schemas.microsoft.com/office/drawing/2014/main" id="{21E11AF5-41F4-35F7-4746-6585E65591F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0669716" y="4238673"/>
                <a:ext cx="0" cy="63960"/>
              </a:xfrm>
              <a:prstGeom prst="line">
                <a:avLst/>
              </a:prstGeom>
              <a:noFill/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54" name="Straight Connector 1553">
                <a:extLst>
                  <a:ext uri="{FF2B5EF4-FFF2-40B4-BE49-F238E27FC236}">
                    <a16:creationId xmlns:a16="http://schemas.microsoft.com/office/drawing/2014/main" id="{359FADEC-64FB-82F6-CB53-2EE9C3F4597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0737368" y="4238673"/>
                <a:ext cx="0" cy="63960"/>
              </a:xfrm>
              <a:prstGeom prst="line">
                <a:avLst/>
              </a:prstGeom>
              <a:noFill/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55" name="Straight Connector 1554">
                <a:extLst>
                  <a:ext uri="{FF2B5EF4-FFF2-40B4-BE49-F238E27FC236}">
                    <a16:creationId xmlns:a16="http://schemas.microsoft.com/office/drawing/2014/main" id="{04E6C6C7-77B4-F58C-9699-5BD260500EA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0765491" y="4238673"/>
                <a:ext cx="0" cy="63960"/>
              </a:xfrm>
              <a:prstGeom prst="line">
                <a:avLst/>
              </a:prstGeom>
              <a:noFill/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56" name="Straight Connector 1555">
                <a:extLst>
                  <a:ext uri="{FF2B5EF4-FFF2-40B4-BE49-F238E27FC236}">
                    <a16:creationId xmlns:a16="http://schemas.microsoft.com/office/drawing/2014/main" id="{CC6BAA9E-80BB-EB50-5397-E36063CAD7E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0792909" y="4238673"/>
                <a:ext cx="0" cy="63960"/>
              </a:xfrm>
              <a:prstGeom prst="line">
                <a:avLst/>
              </a:prstGeom>
              <a:noFill/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57" name="Straight Connector 1556">
                <a:extLst>
                  <a:ext uri="{FF2B5EF4-FFF2-40B4-BE49-F238E27FC236}">
                    <a16:creationId xmlns:a16="http://schemas.microsoft.com/office/drawing/2014/main" id="{EBCA175B-45CD-A8C0-C4D1-8E64C63657A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0805042" y="4238673"/>
                <a:ext cx="0" cy="63960"/>
              </a:xfrm>
              <a:prstGeom prst="line">
                <a:avLst/>
              </a:prstGeom>
              <a:noFill/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58" name="Straight Connector 1557">
                <a:extLst>
                  <a:ext uri="{FF2B5EF4-FFF2-40B4-BE49-F238E27FC236}">
                    <a16:creationId xmlns:a16="http://schemas.microsoft.com/office/drawing/2014/main" id="{35898F43-C61C-2D28-1F88-2C8A7289B16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0831382" y="4238673"/>
                <a:ext cx="0" cy="63960"/>
              </a:xfrm>
              <a:prstGeom prst="line">
                <a:avLst/>
              </a:prstGeom>
              <a:noFill/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59" name="Straight Connector 1558">
                <a:extLst>
                  <a:ext uri="{FF2B5EF4-FFF2-40B4-BE49-F238E27FC236}">
                    <a16:creationId xmlns:a16="http://schemas.microsoft.com/office/drawing/2014/main" id="{2F02CEE2-E096-6094-120E-354640E2CA5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0866193" y="4238673"/>
                <a:ext cx="0" cy="63960"/>
              </a:xfrm>
              <a:prstGeom prst="line">
                <a:avLst/>
              </a:prstGeom>
              <a:noFill/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60" name="Straight Connector 1559">
                <a:extLst>
                  <a:ext uri="{FF2B5EF4-FFF2-40B4-BE49-F238E27FC236}">
                    <a16:creationId xmlns:a16="http://schemas.microsoft.com/office/drawing/2014/main" id="{FFDE06D5-CAD3-C60D-F876-23DF4D62B7D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0921935" y="4238673"/>
                <a:ext cx="0" cy="63960"/>
              </a:xfrm>
              <a:prstGeom prst="line">
                <a:avLst/>
              </a:prstGeom>
              <a:noFill/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61" name="Straight Connector 1560">
                <a:extLst>
                  <a:ext uri="{FF2B5EF4-FFF2-40B4-BE49-F238E27FC236}">
                    <a16:creationId xmlns:a16="http://schemas.microsoft.com/office/drawing/2014/main" id="{EC26EEA7-0F61-1931-5BAF-DE21E4CA7CC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0942890" y="4443228"/>
                <a:ext cx="0" cy="63960"/>
              </a:xfrm>
              <a:prstGeom prst="line">
                <a:avLst/>
              </a:prstGeom>
              <a:noFill/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62" name="Straight Connector 1561">
                <a:extLst>
                  <a:ext uri="{FF2B5EF4-FFF2-40B4-BE49-F238E27FC236}">
                    <a16:creationId xmlns:a16="http://schemas.microsoft.com/office/drawing/2014/main" id="{2ABFB8E3-1B78-02C2-8693-41DA1741E33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0988009" y="4443228"/>
                <a:ext cx="0" cy="63960"/>
              </a:xfrm>
              <a:prstGeom prst="line">
                <a:avLst/>
              </a:prstGeom>
              <a:noFill/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437" name="Group 436">
              <a:extLst>
                <a:ext uri="{FF2B5EF4-FFF2-40B4-BE49-F238E27FC236}">
                  <a16:creationId xmlns:a16="http://schemas.microsoft.com/office/drawing/2014/main" id="{63B0440C-1A5B-747B-95AB-F2B2D5A9A98D}"/>
                </a:ext>
              </a:extLst>
            </p:cNvPr>
            <p:cNvGrpSpPr/>
            <p:nvPr/>
          </p:nvGrpSpPr>
          <p:grpSpPr>
            <a:xfrm>
              <a:off x="6696341" y="3340011"/>
              <a:ext cx="4439077" cy="1562653"/>
              <a:chOff x="6766482" y="3054271"/>
              <a:chExt cx="4125399" cy="1452232"/>
            </a:xfrm>
          </p:grpSpPr>
          <p:sp>
            <p:nvSpPr>
              <p:cNvPr id="1438" name="Line 971">
                <a:extLst>
                  <a:ext uri="{FF2B5EF4-FFF2-40B4-BE49-F238E27FC236}">
                    <a16:creationId xmlns:a16="http://schemas.microsoft.com/office/drawing/2014/main" id="{055E78D2-0809-9DD1-1CE1-7EC5EAE84E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835189" y="3083044"/>
                <a:ext cx="0" cy="64666"/>
              </a:xfrm>
              <a:prstGeom prst="line">
                <a:avLst/>
              </a:prstGeom>
              <a:noFill/>
              <a:ln w="19050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39" name="Line 971">
                <a:extLst>
                  <a:ext uri="{FF2B5EF4-FFF2-40B4-BE49-F238E27FC236}">
                    <a16:creationId xmlns:a16="http://schemas.microsoft.com/office/drawing/2014/main" id="{1648905A-4A11-99CE-5951-7170D912BC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766482" y="3054271"/>
                <a:ext cx="0" cy="64666"/>
              </a:xfrm>
              <a:prstGeom prst="line">
                <a:avLst/>
              </a:prstGeom>
              <a:noFill/>
              <a:ln w="19050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40" name="Line 971">
                <a:extLst>
                  <a:ext uri="{FF2B5EF4-FFF2-40B4-BE49-F238E27FC236}">
                    <a16:creationId xmlns:a16="http://schemas.microsoft.com/office/drawing/2014/main" id="{3C635AC6-317C-BE37-15EC-E67DF8B8EF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858886" y="3080824"/>
                <a:ext cx="0" cy="64666"/>
              </a:xfrm>
              <a:prstGeom prst="line">
                <a:avLst/>
              </a:prstGeom>
              <a:noFill/>
              <a:ln w="19050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41" name="Line 971">
                <a:extLst>
                  <a:ext uri="{FF2B5EF4-FFF2-40B4-BE49-F238E27FC236}">
                    <a16:creationId xmlns:a16="http://schemas.microsoft.com/office/drawing/2014/main" id="{B31A4ACE-4BEB-8533-6D8B-CD1AE752E3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967361" y="3123687"/>
                <a:ext cx="0" cy="64666"/>
              </a:xfrm>
              <a:prstGeom prst="line">
                <a:avLst/>
              </a:prstGeom>
              <a:noFill/>
              <a:ln w="19050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42" name="Line 971">
                <a:extLst>
                  <a:ext uri="{FF2B5EF4-FFF2-40B4-BE49-F238E27FC236}">
                    <a16:creationId xmlns:a16="http://schemas.microsoft.com/office/drawing/2014/main" id="{42C0B313-261E-C30F-928F-58EA73D7C6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916048" y="3094261"/>
                <a:ext cx="0" cy="64666"/>
              </a:xfrm>
              <a:prstGeom prst="line">
                <a:avLst/>
              </a:prstGeom>
              <a:noFill/>
              <a:ln w="19050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43" name="Line 971">
                <a:extLst>
                  <a:ext uri="{FF2B5EF4-FFF2-40B4-BE49-F238E27FC236}">
                    <a16:creationId xmlns:a16="http://schemas.microsoft.com/office/drawing/2014/main" id="{A4353825-E056-FC26-73AC-AE620FD61C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035445" y="3145490"/>
                <a:ext cx="0" cy="64666"/>
              </a:xfrm>
              <a:prstGeom prst="line">
                <a:avLst/>
              </a:prstGeom>
              <a:noFill/>
              <a:ln w="19050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44" name="Line 971">
                <a:extLst>
                  <a:ext uri="{FF2B5EF4-FFF2-40B4-BE49-F238E27FC236}">
                    <a16:creationId xmlns:a16="http://schemas.microsoft.com/office/drawing/2014/main" id="{71686981-966C-163C-D617-A1C994431B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989375" y="3135293"/>
                <a:ext cx="0" cy="64666"/>
              </a:xfrm>
              <a:prstGeom prst="line">
                <a:avLst/>
              </a:prstGeom>
              <a:noFill/>
              <a:ln w="19050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45" name="Line 971">
                <a:extLst>
                  <a:ext uri="{FF2B5EF4-FFF2-40B4-BE49-F238E27FC236}">
                    <a16:creationId xmlns:a16="http://schemas.microsoft.com/office/drawing/2014/main" id="{B32F92D6-78EA-E708-F01E-A569861FDC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228870" y="3301460"/>
                <a:ext cx="0" cy="64666"/>
              </a:xfrm>
              <a:prstGeom prst="line">
                <a:avLst/>
              </a:prstGeom>
              <a:noFill/>
              <a:ln w="19050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1446" name="Straight Connector 1445">
                <a:extLst>
                  <a:ext uri="{FF2B5EF4-FFF2-40B4-BE49-F238E27FC236}">
                    <a16:creationId xmlns:a16="http://schemas.microsoft.com/office/drawing/2014/main" id="{E75CBF5B-C307-2D23-269C-7F30B1ABF5F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7083750" y="3165425"/>
                <a:ext cx="0" cy="63960"/>
              </a:xfrm>
              <a:prstGeom prst="line">
                <a:avLst/>
              </a:prstGeom>
              <a:noFill/>
              <a:ln w="19050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47" name="Straight Connector 1446">
                <a:extLst>
                  <a:ext uri="{FF2B5EF4-FFF2-40B4-BE49-F238E27FC236}">
                    <a16:creationId xmlns:a16="http://schemas.microsoft.com/office/drawing/2014/main" id="{962FAEC2-88FE-0D15-02FF-47B759B6FDD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7291318" y="3343634"/>
                <a:ext cx="0" cy="63960"/>
              </a:xfrm>
              <a:prstGeom prst="line">
                <a:avLst/>
              </a:prstGeom>
              <a:noFill/>
              <a:ln w="19050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48" name="Straight Connector 1447">
                <a:extLst>
                  <a:ext uri="{FF2B5EF4-FFF2-40B4-BE49-F238E27FC236}">
                    <a16:creationId xmlns:a16="http://schemas.microsoft.com/office/drawing/2014/main" id="{82D82A95-AE8D-A00F-F430-A6AA4CCEC33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7254232" y="3312712"/>
                <a:ext cx="0" cy="63960"/>
              </a:xfrm>
              <a:prstGeom prst="line">
                <a:avLst/>
              </a:prstGeom>
              <a:noFill/>
              <a:ln w="19050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49" name="Straight Connector 1448">
                <a:extLst>
                  <a:ext uri="{FF2B5EF4-FFF2-40B4-BE49-F238E27FC236}">
                    <a16:creationId xmlns:a16="http://schemas.microsoft.com/office/drawing/2014/main" id="{2A26E68A-7130-62B0-2395-B94636C100A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7654930" y="3527641"/>
                <a:ext cx="0" cy="63960"/>
              </a:xfrm>
              <a:prstGeom prst="line">
                <a:avLst/>
              </a:prstGeom>
              <a:noFill/>
              <a:ln w="19050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50" name="Straight Connector 1449">
                <a:extLst>
                  <a:ext uri="{FF2B5EF4-FFF2-40B4-BE49-F238E27FC236}">
                    <a16:creationId xmlns:a16="http://schemas.microsoft.com/office/drawing/2014/main" id="{803851E4-E64C-6708-4196-FC758A4685D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7848733" y="3584967"/>
                <a:ext cx="0" cy="63960"/>
              </a:xfrm>
              <a:prstGeom prst="line">
                <a:avLst/>
              </a:prstGeom>
              <a:noFill/>
              <a:ln w="19050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51" name="Straight Connector 1450">
                <a:extLst>
                  <a:ext uri="{FF2B5EF4-FFF2-40B4-BE49-F238E27FC236}">
                    <a16:creationId xmlns:a16="http://schemas.microsoft.com/office/drawing/2014/main" id="{355E6C91-5734-1C70-1D1F-2526AE8373A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8382326" y="3876200"/>
                <a:ext cx="0" cy="63960"/>
              </a:xfrm>
              <a:prstGeom prst="line">
                <a:avLst/>
              </a:prstGeom>
              <a:noFill/>
              <a:ln w="19050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52" name="Straight Connector 1451">
                <a:extLst>
                  <a:ext uri="{FF2B5EF4-FFF2-40B4-BE49-F238E27FC236}">
                    <a16:creationId xmlns:a16="http://schemas.microsoft.com/office/drawing/2014/main" id="{6B3E6039-190D-B6D3-3D24-FA34EF091C5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8698301" y="4057612"/>
                <a:ext cx="0" cy="63960"/>
              </a:xfrm>
              <a:prstGeom prst="line">
                <a:avLst/>
              </a:prstGeom>
              <a:noFill/>
              <a:ln w="19050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53" name="Straight Connector 1452">
                <a:extLst>
                  <a:ext uri="{FF2B5EF4-FFF2-40B4-BE49-F238E27FC236}">
                    <a16:creationId xmlns:a16="http://schemas.microsoft.com/office/drawing/2014/main" id="{415956AF-0D10-1F5C-2C78-054531A65BA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8575880" y="3997942"/>
                <a:ext cx="0" cy="63960"/>
              </a:xfrm>
              <a:prstGeom prst="line">
                <a:avLst/>
              </a:prstGeom>
              <a:noFill/>
              <a:ln w="19050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54" name="Straight Connector 1453">
                <a:extLst>
                  <a:ext uri="{FF2B5EF4-FFF2-40B4-BE49-F238E27FC236}">
                    <a16:creationId xmlns:a16="http://schemas.microsoft.com/office/drawing/2014/main" id="{4DF5DC07-D149-E84B-2F1B-17926E98F89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9121724" y="4109916"/>
                <a:ext cx="0" cy="63960"/>
              </a:xfrm>
              <a:prstGeom prst="line">
                <a:avLst/>
              </a:prstGeom>
              <a:noFill/>
              <a:ln w="19050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55" name="Straight Connector 1454">
                <a:extLst>
                  <a:ext uri="{FF2B5EF4-FFF2-40B4-BE49-F238E27FC236}">
                    <a16:creationId xmlns:a16="http://schemas.microsoft.com/office/drawing/2014/main" id="{317E6A71-CA64-D171-B96B-E10598142FC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9652783" y="4263286"/>
                <a:ext cx="0" cy="63960"/>
              </a:xfrm>
              <a:prstGeom prst="line">
                <a:avLst/>
              </a:prstGeom>
              <a:noFill/>
              <a:ln w="19050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56" name="Straight Connector 1455">
                <a:extLst>
                  <a:ext uri="{FF2B5EF4-FFF2-40B4-BE49-F238E27FC236}">
                    <a16:creationId xmlns:a16="http://schemas.microsoft.com/office/drawing/2014/main" id="{ACB78502-D1E0-49ED-CA52-12B70401716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9783863" y="4297767"/>
                <a:ext cx="0" cy="63960"/>
              </a:xfrm>
              <a:prstGeom prst="line">
                <a:avLst/>
              </a:prstGeom>
              <a:noFill/>
              <a:ln w="19050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57" name="Straight Connector 1456">
                <a:extLst>
                  <a:ext uri="{FF2B5EF4-FFF2-40B4-BE49-F238E27FC236}">
                    <a16:creationId xmlns:a16="http://schemas.microsoft.com/office/drawing/2014/main" id="{C882DEFF-1301-119A-5E04-86F5D364079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9765744" y="4284982"/>
                <a:ext cx="0" cy="63960"/>
              </a:xfrm>
              <a:prstGeom prst="line">
                <a:avLst/>
              </a:prstGeom>
              <a:noFill/>
              <a:ln w="19050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58" name="Straight Connector 1457">
                <a:extLst>
                  <a:ext uri="{FF2B5EF4-FFF2-40B4-BE49-F238E27FC236}">
                    <a16:creationId xmlns:a16="http://schemas.microsoft.com/office/drawing/2014/main" id="{3F9CB82E-CA4A-E653-06AE-83AB1A94705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9686613" y="4263286"/>
                <a:ext cx="0" cy="63960"/>
              </a:xfrm>
              <a:prstGeom prst="line">
                <a:avLst/>
              </a:prstGeom>
              <a:noFill/>
              <a:ln w="19050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59" name="Straight Connector 1458">
                <a:extLst>
                  <a:ext uri="{FF2B5EF4-FFF2-40B4-BE49-F238E27FC236}">
                    <a16:creationId xmlns:a16="http://schemas.microsoft.com/office/drawing/2014/main" id="{4B90D533-754F-36E9-8400-BC5DB1D4DC8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9807004" y="4305187"/>
                <a:ext cx="0" cy="63960"/>
              </a:xfrm>
              <a:prstGeom prst="line">
                <a:avLst/>
              </a:prstGeom>
              <a:noFill/>
              <a:ln w="19050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60" name="Straight Connector 1459">
                <a:extLst>
                  <a:ext uri="{FF2B5EF4-FFF2-40B4-BE49-F238E27FC236}">
                    <a16:creationId xmlns:a16="http://schemas.microsoft.com/office/drawing/2014/main" id="{B2D77B31-A076-63D3-3993-0D7722AF5A6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9833438" y="4307931"/>
                <a:ext cx="0" cy="63960"/>
              </a:xfrm>
              <a:prstGeom prst="line">
                <a:avLst/>
              </a:prstGeom>
              <a:noFill/>
              <a:ln w="19050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61" name="Straight Connector 1460">
                <a:extLst>
                  <a:ext uri="{FF2B5EF4-FFF2-40B4-BE49-F238E27FC236}">
                    <a16:creationId xmlns:a16="http://schemas.microsoft.com/office/drawing/2014/main" id="{DBD3CBA7-3C19-42A8-9C1A-84A81E2126F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9848224" y="4307931"/>
                <a:ext cx="0" cy="63960"/>
              </a:xfrm>
              <a:prstGeom prst="line">
                <a:avLst/>
              </a:prstGeom>
              <a:noFill/>
              <a:ln w="19050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62" name="Straight Connector 1461">
                <a:extLst>
                  <a:ext uri="{FF2B5EF4-FFF2-40B4-BE49-F238E27FC236}">
                    <a16:creationId xmlns:a16="http://schemas.microsoft.com/office/drawing/2014/main" id="{2A2ED57C-4CE6-B8BB-5C79-CA1593BF458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9896573" y="4307931"/>
                <a:ext cx="0" cy="63960"/>
              </a:xfrm>
              <a:prstGeom prst="line">
                <a:avLst/>
              </a:prstGeom>
              <a:noFill/>
              <a:ln w="19050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63" name="Straight Connector 1462">
                <a:extLst>
                  <a:ext uri="{FF2B5EF4-FFF2-40B4-BE49-F238E27FC236}">
                    <a16:creationId xmlns:a16="http://schemas.microsoft.com/office/drawing/2014/main" id="{83A5259E-DE7C-973F-5A4C-CC423FB00B7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9870846" y="4307931"/>
                <a:ext cx="0" cy="63960"/>
              </a:xfrm>
              <a:prstGeom prst="line">
                <a:avLst/>
              </a:prstGeom>
              <a:noFill/>
              <a:ln w="19050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64" name="Straight Connector 1463">
                <a:extLst>
                  <a:ext uri="{FF2B5EF4-FFF2-40B4-BE49-F238E27FC236}">
                    <a16:creationId xmlns:a16="http://schemas.microsoft.com/office/drawing/2014/main" id="{7ADC04B1-9FE3-C6D8-B55B-080A3D19165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9959726" y="4307931"/>
                <a:ext cx="0" cy="63960"/>
              </a:xfrm>
              <a:prstGeom prst="line">
                <a:avLst/>
              </a:prstGeom>
              <a:noFill/>
              <a:ln w="19050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65" name="Straight Connector 1464">
                <a:extLst>
                  <a:ext uri="{FF2B5EF4-FFF2-40B4-BE49-F238E27FC236}">
                    <a16:creationId xmlns:a16="http://schemas.microsoft.com/office/drawing/2014/main" id="{530A623B-D391-ED49-1709-0D091A3B903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9917138" y="4307931"/>
                <a:ext cx="0" cy="63960"/>
              </a:xfrm>
              <a:prstGeom prst="line">
                <a:avLst/>
              </a:prstGeom>
              <a:noFill/>
              <a:ln w="19050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66" name="Straight Connector 1465">
                <a:extLst>
                  <a:ext uri="{FF2B5EF4-FFF2-40B4-BE49-F238E27FC236}">
                    <a16:creationId xmlns:a16="http://schemas.microsoft.com/office/drawing/2014/main" id="{3CD260A5-52E8-9FE2-3ADC-1F54171CC49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9947786" y="4307931"/>
                <a:ext cx="0" cy="63960"/>
              </a:xfrm>
              <a:prstGeom prst="line">
                <a:avLst/>
              </a:prstGeom>
              <a:noFill/>
              <a:ln w="19050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67" name="Straight Connector 1466">
                <a:extLst>
                  <a:ext uri="{FF2B5EF4-FFF2-40B4-BE49-F238E27FC236}">
                    <a16:creationId xmlns:a16="http://schemas.microsoft.com/office/drawing/2014/main" id="{F652BBCA-E2C8-BE4E-03BB-51508D5BFB8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0138466" y="4307931"/>
                <a:ext cx="0" cy="63960"/>
              </a:xfrm>
              <a:prstGeom prst="line">
                <a:avLst/>
              </a:prstGeom>
              <a:noFill/>
              <a:ln w="19050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68" name="Straight Connector 1467">
                <a:extLst>
                  <a:ext uri="{FF2B5EF4-FFF2-40B4-BE49-F238E27FC236}">
                    <a16:creationId xmlns:a16="http://schemas.microsoft.com/office/drawing/2014/main" id="{0CE609BD-FBF1-D616-520E-7A27BAF7A38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0298324" y="4307931"/>
                <a:ext cx="0" cy="63960"/>
              </a:xfrm>
              <a:prstGeom prst="line">
                <a:avLst/>
              </a:prstGeom>
              <a:noFill/>
              <a:ln w="19050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69" name="Straight Connector 1468">
                <a:extLst>
                  <a:ext uri="{FF2B5EF4-FFF2-40B4-BE49-F238E27FC236}">
                    <a16:creationId xmlns:a16="http://schemas.microsoft.com/office/drawing/2014/main" id="{11EA5398-E0EA-A215-18F3-C2BFEBC6DB3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0080049" y="4307931"/>
                <a:ext cx="0" cy="63960"/>
              </a:xfrm>
              <a:prstGeom prst="line">
                <a:avLst/>
              </a:prstGeom>
              <a:noFill/>
              <a:ln w="38100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70" name="Straight Connector 1469">
                <a:extLst>
                  <a:ext uri="{FF2B5EF4-FFF2-40B4-BE49-F238E27FC236}">
                    <a16:creationId xmlns:a16="http://schemas.microsoft.com/office/drawing/2014/main" id="{FE0977D6-3FFD-D46F-E910-5E9E85D38C0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0014709" y="4307931"/>
                <a:ext cx="0" cy="63960"/>
              </a:xfrm>
              <a:prstGeom prst="line">
                <a:avLst/>
              </a:prstGeom>
              <a:noFill/>
              <a:ln w="19050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71" name="Straight Connector 1470">
                <a:extLst>
                  <a:ext uri="{FF2B5EF4-FFF2-40B4-BE49-F238E27FC236}">
                    <a16:creationId xmlns:a16="http://schemas.microsoft.com/office/drawing/2014/main" id="{CE6650DB-1EBF-71A6-E423-7C2CDED9AD6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9990932" y="4307931"/>
                <a:ext cx="0" cy="63960"/>
              </a:xfrm>
              <a:prstGeom prst="line">
                <a:avLst/>
              </a:prstGeom>
              <a:noFill/>
              <a:ln w="19050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72" name="Straight Connector 1471">
                <a:extLst>
                  <a:ext uri="{FF2B5EF4-FFF2-40B4-BE49-F238E27FC236}">
                    <a16:creationId xmlns:a16="http://schemas.microsoft.com/office/drawing/2014/main" id="{4A422430-4427-78AD-F2A2-25BB79F23AF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0216329" y="4307931"/>
                <a:ext cx="0" cy="63960"/>
              </a:xfrm>
              <a:prstGeom prst="line">
                <a:avLst/>
              </a:prstGeom>
              <a:noFill/>
              <a:ln w="19050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73" name="Straight Connector 1472">
                <a:extLst>
                  <a:ext uri="{FF2B5EF4-FFF2-40B4-BE49-F238E27FC236}">
                    <a16:creationId xmlns:a16="http://schemas.microsoft.com/office/drawing/2014/main" id="{B2321716-82D7-AD82-E2B4-D9C1BF5D1DB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0163503" y="4307931"/>
                <a:ext cx="0" cy="63960"/>
              </a:xfrm>
              <a:prstGeom prst="line">
                <a:avLst/>
              </a:prstGeom>
              <a:noFill/>
              <a:ln w="19050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74" name="Straight Connector 1473">
                <a:extLst>
                  <a:ext uri="{FF2B5EF4-FFF2-40B4-BE49-F238E27FC236}">
                    <a16:creationId xmlns:a16="http://schemas.microsoft.com/office/drawing/2014/main" id="{C6ECC709-8520-535B-D63A-3A60B6E2772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0244384" y="4307931"/>
                <a:ext cx="0" cy="63960"/>
              </a:xfrm>
              <a:prstGeom prst="line">
                <a:avLst/>
              </a:prstGeom>
              <a:noFill/>
              <a:ln w="19050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75" name="Straight Connector 1474">
                <a:extLst>
                  <a:ext uri="{FF2B5EF4-FFF2-40B4-BE49-F238E27FC236}">
                    <a16:creationId xmlns:a16="http://schemas.microsoft.com/office/drawing/2014/main" id="{0546ABAE-EE0B-1FE2-FDCB-E12CEAEEC0A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0335704" y="4307931"/>
                <a:ext cx="0" cy="63960"/>
              </a:xfrm>
              <a:prstGeom prst="line">
                <a:avLst/>
              </a:prstGeom>
              <a:noFill/>
              <a:ln w="19050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76" name="Straight Connector 1475">
                <a:extLst>
                  <a:ext uri="{FF2B5EF4-FFF2-40B4-BE49-F238E27FC236}">
                    <a16:creationId xmlns:a16="http://schemas.microsoft.com/office/drawing/2014/main" id="{B8B690E3-3881-7D78-00DA-19093A92800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0108849" y="4307931"/>
                <a:ext cx="0" cy="63960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77" name="Straight Connector 1476">
                <a:extLst>
                  <a:ext uri="{FF2B5EF4-FFF2-40B4-BE49-F238E27FC236}">
                    <a16:creationId xmlns:a16="http://schemas.microsoft.com/office/drawing/2014/main" id="{FA939225-1F23-8241-0778-05975FE1D3D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0402759" y="4442543"/>
                <a:ext cx="0" cy="63960"/>
              </a:xfrm>
              <a:prstGeom prst="line">
                <a:avLst/>
              </a:prstGeom>
              <a:noFill/>
              <a:ln w="19050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78" name="Straight Connector 1477">
                <a:extLst>
                  <a:ext uri="{FF2B5EF4-FFF2-40B4-BE49-F238E27FC236}">
                    <a16:creationId xmlns:a16="http://schemas.microsoft.com/office/drawing/2014/main" id="{7A1D0D0B-B7B3-39CA-148B-4FE6EFEC5B1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0351216" y="4349376"/>
                <a:ext cx="0" cy="63960"/>
              </a:xfrm>
              <a:prstGeom prst="line">
                <a:avLst/>
              </a:prstGeom>
              <a:noFill/>
              <a:ln w="19050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79" name="Straight Connector 1478">
                <a:extLst>
                  <a:ext uri="{FF2B5EF4-FFF2-40B4-BE49-F238E27FC236}">
                    <a16:creationId xmlns:a16="http://schemas.microsoft.com/office/drawing/2014/main" id="{2243C0AF-CC17-2BE5-A48E-AFBB54E9C27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0477879" y="4442543"/>
                <a:ext cx="0" cy="63960"/>
              </a:xfrm>
              <a:prstGeom prst="line">
                <a:avLst/>
              </a:prstGeom>
              <a:noFill/>
              <a:ln w="19050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80" name="Straight Connector 1479">
                <a:extLst>
                  <a:ext uri="{FF2B5EF4-FFF2-40B4-BE49-F238E27FC236}">
                    <a16:creationId xmlns:a16="http://schemas.microsoft.com/office/drawing/2014/main" id="{8E29D1EE-463D-0629-9777-F6DA359CD1C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0607377" y="4442543"/>
                <a:ext cx="0" cy="63960"/>
              </a:xfrm>
              <a:prstGeom prst="line">
                <a:avLst/>
              </a:prstGeom>
              <a:noFill/>
              <a:ln w="19050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81" name="Straight Connector 1480">
                <a:extLst>
                  <a:ext uri="{FF2B5EF4-FFF2-40B4-BE49-F238E27FC236}">
                    <a16:creationId xmlns:a16="http://schemas.microsoft.com/office/drawing/2014/main" id="{6E9D7AFB-DC0B-C642-F464-EA6A1308B5B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0498305" y="4442543"/>
                <a:ext cx="0" cy="63960"/>
              </a:xfrm>
              <a:prstGeom prst="line">
                <a:avLst/>
              </a:prstGeom>
              <a:noFill/>
              <a:ln w="19050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82" name="Straight Connector 1481">
                <a:extLst>
                  <a:ext uri="{FF2B5EF4-FFF2-40B4-BE49-F238E27FC236}">
                    <a16:creationId xmlns:a16="http://schemas.microsoft.com/office/drawing/2014/main" id="{1582CF7C-E94C-D195-5E48-1AB8D92E561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0669716" y="4442543"/>
                <a:ext cx="0" cy="63960"/>
              </a:xfrm>
              <a:prstGeom prst="line">
                <a:avLst/>
              </a:prstGeom>
              <a:noFill/>
              <a:ln w="19050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83" name="Straight Connector 1482">
                <a:extLst>
                  <a:ext uri="{FF2B5EF4-FFF2-40B4-BE49-F238E27FC236}">
                    <a16:creationId xmlns:a16="http://schemas.microsoft.com/office/drawing/2014/main" id="{A2CBE8FE-EEA5-1FE5-74FC-009F1BC9EE3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0891881" y="4442543"/>
                <a:ext cx="0" cy="63960"/>
              </a:xfrm>
              <a:prstGeom prst="line">
                <a:avLst/>
              </a:prstGeom>
              <a:noFill/>
              <a:ln w="19050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84" name="Straight Connector 1483">
                <a:extLst>
                  <a:ext uri="{FF2B5EF4-FFF2-40B4-BE49-F238E27FC236}">
                    <a16:creationId xmlns:a16="http://schemas.microsoft.com/office/drawing/2014/main" id="{F6FD0FF6-3579-065D-5DB7-77D5B56664A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0695732" y="4442543"/>
                <a:ext cx="0" cy="63960"/>
              </a:xfrm>
              <a:prstGeom prst="line">
                <a:avLst/>
              </a:prstGeom>
              <a:noFill/>
              <a:ln w="19050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438" name="Freeform 1540">
              <a:extLst>
                <a:ext uri="{FF2B5EF4-FFF2-40B4-BE49-F238E27FC236}">
                  <a16:creationId xmlns:a16="http://schemas.microsoft.com/office/drawing/2014/main" id="{E342E4A9-A46E-B591-71AB-7B2469458F0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5416" y="3320624"/>
              <a:ext cx="4256800" cy="1233846"/>
            </a:xfrm>
            <a:custGeom>
              <a:avLst/>
              <a:gdLst/>
              <a:ahLst/>
              <a:cxnLst>
                <a:cxn ang="0">
                  <a:pos x="133" y="10"/>
                </a:cxn>
                <a:cxn ang="0">
                  <a:pos x="249" y="26"/>
                </a:cxn>
                <a:cxn ang="0">
                  <a:pos x="318" y="39"/>
                </a:cxn>
                <a:cxn ang="0">
                  <a:pos x="384" y="49"/>
                </a:cxn>
                <a:cxn ang="0">
                  <a:pos x="480" y="66"/>
                </a:cxn>
                <a:cxn ang="0">
                  <a:pos x="547" y="82"/>
                </a:cxn>
                <a:cxn ang="0">
                  <a:pos x="586" y="96"/>
                </a:cxn>
                <a:cxn ang="0">
                  <a:pos x="609" y="119"/>
                </a:cxn>
                <a:cxn ang="0">
                  <a:pos x="633" y="139"/>
                </a:cxn>
                <a:cxn ang="0">
                  <a:pos x="696" y="152"/>
                </a:cxn>
                <a:cxn ang="0">
                  <a:pos x="722" y="165"/>
                </a:cxn>
                <a:cxn ang="0">
                  <a:pos x="735" y="182"/>
                </a:cxn>
                <a:cxn ang="0">
                  <a:pos x="768" y="195"/>
                </a:cxn>
                <a:cxn ang="0">
                  <a:pos x="818" y="208"/>
                </a:cxn>
                <a:cxn ang="0">
                  <a:pos x="848" y="221"/>
                </a:cxn>
                <a:cxn ang="0">
                  <a:pos x="907" y="238"/>
                </a:cxn>
                <a:cxn ang="0">
                  <a:pos x="934" y="251"/>
                </a:cxn>
                <a:cxn ang="0">
                  <a:pos x="960" y="268"/>
                </a:cxn>
                <a:cxn ang="0">
                  <a:pos x="990" y="288"/>
                </a:cxn>
                <a:cxn ang="0">
                  <a:pos x="1023" y="301"/>
                </a:cxn>
                <a:cxn ang="0">
                  <a:pos x="1076" y="318"/>
                </a:cxn>
                <a:cxn ang="0">
                  <a:pos x="1113" y="331"/>
                </a:cxn>
                <a:cxn ang="0">
                  <a:pos x="1136" y="347"/>
                </a:cxn>
                <a:cxn ang="0">
                  <a:pos x="1162" y="361"/>
                </a:cxn>
                <a:cxn ang="0">
                  <a:pos x="1189" y="374"/>
                </a:cxn>
                <a:cxn ang="0">
                  <a:pos x="1212" y="387"/>
                </a:cxn>
                <a:cxn ang="0">
                  <a:pos x="1222" y="400"/>
                </a:cxn>
                <a:cxn ang="0">
                  <a:pos x="1248" y="420"/>
                </a:cxn>
                <a:cxn ang="0">
                  <a:pos x="1268" y="440"/>
                </a:cxn>
                <a:cxn ang="0">
                  <a:pos x="1308" y="450"/>
                </a:cxn>
                <a:cxn ang="0">
                  <a:pos x="1341" y="467"/>
                </a:cxn>
                <a:cxn ang="0">
                  <a:pos x="1378" y="476"/>
                </a:cxn>
                <a:cxn ang="0">
                  <a:pos x="1394" y="486"/>
                </a:cxn>
                <a:cxn ang="0">
                  <a:pos x="1454" y="500"/>
                </a:cxn>
                <a:cxn ang="0">
                  <a:pos x="1477" y="506"/>
                </a:cxn>
                <a:cxn ang="0">
                  <a:pos x="1490" y="519"/>
                </a:cxn>
                <a:cxn ang="0">
                  <a:pos x="1563" y="539"/>
                </a:cxn>
                <a:cxn ang="0">
                  <a:pos x="1576" y="559"/>
                </a:cxn>
                <a:cxn ang="0">
                  <a:pos x="1636" y="572"/>
                </a:cxn>
                <a:cxn ang="0">
                  <a:pos x="1652" y="586"/>
                </a:cxn>
                <a:cxn ang="0">
                  <a:pos x="1672" y="602"/>
                </a:cxn>
                <a:cxn ang="0">
                  <a:pos x="1752" y="616"/>
                </a:cxn>
                <a:cxn ang="0">
                  <a:pos x="1772" y="629"/>
                </a:cxn>
                <a:cxn ang="0">
                  <a:pos x="1811" y="639"/>
                </a:cxn>
                <a:cxn ang="0">
                  <a:pos x="1838" y="652"/>
                </a:cxn>
                <a:cxn ang="0">
                  <a:pos x="1937" y="662"/>
                </a:cxn>
                <a:cxn ang="0">
                  <a:pos x="1993" y="688"/>
                </a:cxn>
                <a:cxn ang="0">
                  <a:pos x="2066" y="705"/>
                </a:cxn>
                <a:cxn ang="0">
                  <a:pos x="2086" y="715"/>
                </a:cxn>
                <a:cxn ang="0">
                  <a:pos x="2166" y="751"/>
                </a:cxn>
                <a:cxn ang="0">
                  <a:pos x="2209" y="768"/>
                </a:cxn>
                <a:cxn ang="0">
                  <a:pos x="2225" y="781"/>
                </a:cxn>
                <a:cxn ang="0">
                  <a:pos x="2252" y="801"/>
                </a:cxn>
                <a:cxn ang="0">
                  <a:pos x="2361" y="824"/>
                </a:cxn>
                <a:cxn ang="0">
                  <a:pos x="2401" y="841"/>
                </a:cxn>
                <a:cxn ang="0">
                  <a:pos x="2460" y="867"/>
                </a:cxn>
                <a:cxn ang="0">
                  <a:pos x="2583" y="897"/>
                </a:cxn>
                <a:cxn ang="0">
                  <a:pos x="2656" y="927"/>
                </a:cxn>
                <a:cxn ang="0">
                  <a:pos x="2669" y="943"/>
                </a:cxn>
                <a:cxn ang="0">
                  <a:pos x="3228" y="1046"/>
                </a:cxn>
              </a:cxnLst>
              <a:rect l="0" t="0" r="r" b="b"/>
              <a:pathLst>
                <a:path w="3410" h="1046">
                  <a:moveTo>
                    <a:pt x="0" y="0"/>
                  </a:moveTo>
                  <a:lnTo>
                    <a:pt x="100" y="0"/>
                  </a:lnTo>
                  <a:lnTo>
                    <a:pt x="100" y="10"/>
                  </a:lnTo>
                  <a:lnTo>
                    <a:pt x="133" y="10"/>
                  </a:lnTo>
                  <a:lnTo>
                    <a:pt x="133" y="16"/>
                  </a:lnTo>
                  <a:lnTo>
                    <a:pt x="153" y="16"/>
                  </a:lnTo>
                  <a:lnTo>
                    <a:pt x="153" y="26"/>
                  </a:lnTo>
                  <a:lnTo>
                    <a:pt x="249" y="26"/>
                  </a:lnTo>
                  <a:lnTo>
                    <a:pt x="249" y="33"/>
                  </a:lnTo>
                  <a:lnTo>
                    <a:pt x="278" y="33"/>
                  </a:lnTo>
                  <a:lnTo>
                    <a:pt x="278" y="39"/>
                  </a:lnTo>
                  <a:lnTo>
                    <a:pt x="318" y="39"/>
                  </a:lnTo>
                  <a:lnTo>
                    <a:pt x="318" y="46"/>
                  </a:lnTo>
                  <a:lnTo>
                    <a:pt x="368" y="46"/>
                  </a:lnTo>
                  <a:lnTo>
                    <a:pt x="368" y="49"/>
                  </a:lnTo>
                  <a:lnTo>
                    <a:pt x="384" y="49"/>
                  </a:lnTo>
                  <a:lnTo>
                    <a:pt x="384" y="56"/>
                  </a:lnTo>
                  <a:lnTo>
                    <a:pt x="470" y="56"/>
                  </a:lnTo>
                  <a:lnTo>
                    <a:pt x="470" y="66"/>
                  </a:lnTo>
                  <a:lnTo>
                    <a:pt x="480" y="66"/>
                  </a:lnTo>
                  <a:lnTo>
                    <a:pt x="480" y="72"/>
                  </a:lnTo>
                  <a:lnTo>
                    <a:pt x="513" y="72"/>
                  </a:lnTo>
                  <a:lnTo>
                    <a:pt x="513" y="82"/>
                  </a:lnTo>
                  <a:lnTo>
                    <a:pt x="547" y="82"/>
                  </a:lnTo>
                  <a:lnTo>
                    <a:pt x="547" y="89"/>
                  </a:lnTo>
                  <a:lnTo>
                    <a:pt x="560" y="89"/>
                  </a:lnTo>
                  <a:lnTo>
                    <a:pt x="560" y="96"/>
                  </a:lnTo>
                  <a:lnTo>
                    <a:pt x="586" y="96"/>
                  </a:lnTo>
                  <a:lnTo>
                    <a:pt x="586" y="109"/>
                  </a:lnTo>
                  <a:lnTo>
                    <a:pt x="593" y="109"/>
                  </a:lnTo>
                  <a:lnTo>
                    <a:pt x="593" y="119"/>
                  </a:lnTo>
                  <a:lnTo>
                    <a:pt x="609" y="119"/>
                  </a:lnTo>
                  <a:lnTo>
                    <a:pt x="609" y="125"/>
                  </a:lnTo>
                  <a:lnTo>
                    <a:pt x="613" y="125"/>
                  </a:lnTo>
                  <a:lnTo>
                    <a:pt x="613" y="139"/>
                  </a:lnTo>
                  <a:lnTo>
                    <a:pt x="633" y="139"/>
                  </a:lnTo>
                  <a:lnTo>
                    <a:pt x="633" y="142"/>
                  </a:lnTo>
                  <a:lnTo>
                    <a:pt x="659" y="142"/>
                  </a:lnTo>
                  <a:lnTo>
                    <a:pt x="659" y="152"/>
                  </a:lnTo>
                  <a:lnTo>
                    <a:pt x="696" y="152"/>
                  </a:lnTo>
                  <a:lnTo>
                    <a:pt x="696" y="159"/>
                  </a:lnTo>
                  <a:lnTo>
                    <a:pt x="709" y="159"/>
                  </a:lnTo>
                  <a:lnTo>
                    <a:pt x="709" y="165"/>
                  </a:lnTo>
                  <a:lnTo>
                    <a:pt x="722" y="165"/>
                  </a:lnTo>
                  <a:lnTo>
                    <a:pt x="722" y="172"/>
                  </a:lnTo>
                  <a:lnTo>
                    <a:pt x="729" y="172"/>
                  </a:lnTo>
                  <a:lnTo>
                    <a:pt x="729" y="182"/>
                  </a:lnTo>
                  <a:lnTo>
                    <a:pt x="735" y="182"/>
                  </a:lnTo>
                  <a:lnTo>
                    <a:pt x="735" y="188"/>
                  </a:lnTo>
                  <a:lnTo>
                    <a:pt x="745" y="188"/>
                  </a:lnTo>
                  <a:lnTo>
                    <a:pt x="745" y="195"/>
                  </a:lnTo>
                  <a:lnTo>
                    <a:pt x="768" y="195"/>
                  </a:lnTo>
                  <a:lnTo>
                    <a:pt x="768" y="202"/>
                  </a:lnTo>
                  <a:lnTo>
                    <a:pt x="795" y="202"/>
                  </a:lnTo>
                  <a:lnTo>
                    <a:pt x="795" y="208"/>
                  </a:lnTo>
                  <a:lnTo>
                    <a:pt x="818" y="208"/>
                  </a:lnTo>
                  <a:lnTo>
                    <a:pt x="818" y="215"/>
                  </a:lnTo>
                  <a:lnTo>
                    <a:pt x="821" y="215"/>
                  </a:lnTo>
                  <a:lnTo>
                    <a:pt x="821" y="221"/>
                  </a:lnTo>
                  <a:lnTo>
                    <a:pt x="848" y="221"/>
                  </a:lnTo>
                  <a:lnTo>
                    <a:pt x="848" y="228"/>
                  </a:lnTo>
                  <a:lnTo>
                    <a:pt x="874" y="228"/>
                  </a:lnTo>
                  <a:lnTo>
                    <a:pt x="874" y="238"/>
                  </a:lnTo>
                  <a:lnTo>
                    <a:pt x="907" y="238"/>
                  </a:lnTo>
                  <a:lnTo>
                    <a:pt x="907" y="248"/>
                  </a:lnTo>
                  <a:lnTo>
                    <a:pt x="921" y="248"/>
                  </a:lnTo>
                  <a:lnTo>
                    <a:pt x="921" y="251"/>
                  </a:lnTo>
                  <a:lnTo>
                    <a:pt x="934" y="251"/>
                  </a:lnTo>
                  <a:lnTo>
                    <a:pt x="934" y="265"/>
                  </a:lnTo>
                  <a:lnTo>
                    <a:pt x="950" y="265"/>
                  </a:lnTo>
                  <a:lnTo>
                    <a:pt x="950" y="268"/>
                  </a:lnTo>
                  <a:lnTo>
                    <a:pt x="960" y="268"/>
                  </a:lnTo>
                  <a:lnTo>
                    <a:pt x="960" y="274"/>
                  </a:lnTo>
                  <a:lnTo>
                    <a:pt x="974" y="274"/>
                  </a:lnTo>
                  <a:lnTo>
                    <a:pt x="974" y="288"/>
                  </a:lnTo>
                  <a:lnTo>
                    <a:pt x="990" y="288"/>
                  </a:lnTo>
                  <a:lnTo>
                    <a:pt x="990" y="294"/>
                  </a:lnTo>
                  <a:lnTo>
                    <a:pt x="1003" y="294"/>
                  </a:lnTo>
                  <a:lnTo>
                    <a:pt x="1003" y="301"/>
                  </a:lnTo>
                  <a:lnTo>
                    <a:pt x="1023" y="301"/>
                  </a:lnTo>
                  <a:lnTo>
                    <a:pt x="1023" y="311"/>
                  </a:lnTo>
                  <a:lnTo>
                    <a:pt x="1050" y="311"/>
                  </a:lnTo>
                  <a:lnTo>
                    <a:pt x="1050" y="318"/>
                  </a:lnTo>
                  <a:lnTo>
                    <a:pt x="1076" y="318"/>
                  </a:lnTo>
                  <a:lnTo>
                    <a:pt x="1076" y="324"/>
                  </a:lnTo>
                  <a:lnTo>
                    <a:pt x="1083" y="324"/>
                  </a:lnTo>
                  <a:lnTo>
                    <a:pt x="1083" y="331"/>
                  </a:lnTo>
                  <a:lnTo>
                    <a:pt x="1113" y="331"/>
                  </a:lnTo>
                  <a:lnTo>
                    <a:pt x="1113" y="337"/>
                  </a:lnTo>
                  <a:lnTo>
                    <a:pt x="1126" y="337"/>
                  </a:lnTo>
                  <a:lnTo>
                    <a:pt x="1126" y="347"/>
                  </a:lnTo>
                  <a:lnTo>
                    <a:pt x="1136" y="347"/>
                  </a:lnTo>
                  <a:lnTo>
                    <a:pt x="1136" y="357"/>
                  </a:lnTo>
                  <a:lnTo>
                    <a:pt x="1149" y="357"/>
                  </a:lnTo>
                  <a:lnTo>
                    <a:pt x="1149" y="361"/>
                  </a:lnTo>
                  <a:lnTo>
                    <a:pt x="1162" y="361"/>
                  </a:lnTo>
                  <a:lnTo>
                    <a:pt x="1162" y="367"/>
                  </a:lnTo>
                  <a:lnTo>
                    <a:pt x="1176" y="367"/>
                  </a:lnTo>
                  <a:lnTo>
                    <a:pt x="1176" y="374"/>
                  </a:lnTo>
                  <a:lnTo>
                    <a:pt x="1189" y="374"/>
                  </a:lnTo>
                  <a:lnTo>
                    <a:pt x="1189" y="380"/>
                  </a:lnTo>
                  <a:lnTo>
                    <a:pt x="1202" y="380"/>
                  </a:lnTo>
                  <a:lnTo>
                    <a:pt x="1202" y="387"/>
                  </a:lnTo>
                  <a:lnTo>
                    <a:pt x="1212" y="387"/>
                  </a:lnTo>
                  <a:lnTo>
                    <a:pt x="1212" y="394"/>
                  </a:lnTo>
                  <a:lnTo>
                    <a:pt x="1219" y="394"/>
                  </a:lnTo>
                  <a:lnTo>
                    <a:pt x="1219" y="400"/>
                  </a:lnTo>
                  <a:lnTo>
                    <a:pt x="1222" y="400"/>
                  </a:lnTo>
                  <a:lnTo>
                    <a:pt x="1222" y="410"/>
                  </a:lnTo>
                  <a:lnTo>
                    <a:pt x="1229" y="410"/>
                  </a:lnTo>
                  <a:lnTo>
                    <a:pt x="1229" y="420"/>
                  </a:lnTo>
                  <a:lnTo>
                    <a:pt x="1248" y="420"/>
                  </a:lnTo>
                  <a:lnTo>
                    <a:pt x="1248" y="430"/>
                  </a:lnTo>
                  <a:lnTo>
                    <a:pt x="1262" y="430"/>
                  </a:lnTo>
                  <a:lnTo>
                    <a:pt x="1262" y="440"/>
                  </a:lnTo>
                  <a:lnTo>
                    <a:pt x="1268" y="440"/>
                  </a:lnTo>
                  <a:lnTo>
                    <a:pt x="1268" y="447"/>
                  </a:lnTo>
                  <a:lnTo>
                    <a:pt x="1292" y="447"/>
                  </a:lnTo>
                  <a:lnTo>
                    <a:pt x="1292" y="450"/>
                  </a:lnTo>
                  <a:lnTo>
                    <a:pt x="1308" y="450"/>
                  </a:lnTo>
                  <a:lnTo>
                    <a:pt x="1308" y="460"/>
                  </a:lnTo>
                  <a:lnTo>
                    <a:pt x="1321" y="460"/>
                  </a:lnTo>
                  <a:lnTo>
                    <a:pt x="1321" y="467"/>
                  </a:lnTo>
                  <a:lnTo>
                    <a:pt x="1341" y="467"/>
                  </a:lnTo>
                  <a:lnTo>
                    <a:pt x="1341" y="473"/>
                  </a:lnTo>
                  <a:lnTo>
                    <a:pt x="1348" y="473"/>
                  </a:lnTo>
                  <a:lnTo>
                    <a:pt x="1348" y="476"/>
                  </a:lnTo>
                  <a:lnTo>
                    <a:pt x="1378" y="476"/>
                  </a:lnTo>
                  <a:lnTo>
                    <a:pt x="1378" y="483"/>
                  </a:lnTo>
                  <a:lnTo>
                    <a:pt x="1384" y="483"/>
                  </a:lnTo>
                  <a:lnTo>
                    <a:pt x="1384" y="486"/>
                  </a:lnTo>
                  <a:lnTo>
                    <a:pt x="1394" y="486"/>
                  </a:lnTo>
                  <a:lnTo>
                    <a:pt x="1394" y="493"/>
                  </a:lnTo>
                  <a:lnTo>
                    <a:pt x="1411" y="493"/>
                  </a:lnTo>
                  <a:lnTo>
                    <a:pt x="1411" y="500"/>
                  </a:lnTo>
                  <a:lnTo>
                    <a:pt x="1454" y="500"/>
                  </a:lnTo>
                  <a:lnTo>
                    <a:pt x="1454" y="503"/>
                  </a:lnTo>
                  <a:lnTo>
                    <a:pt x="1464" y="503"/>
                  </a:lnTo>
                  <a:lnTo>
                    <a:pt x="1464" y="506"/>
                  </a:lnTo>
                  <a:lnTo>
                    <a:pt x="1477" y="506"/>
                  </a:lnTo>
                  <a:lnTo>
                    <a:pt x="1477" y="513"/>
                  </a:lnTo>
                  <a:lnTo>
                    <a:pt x="1490" y="513"/>
                  </a:lnTo>
                  <a:lnTo>
                    <a:pt x="1490" y="516"/>
                  </a:lnTo>
                  <a:lnTo>
                    <a:pt x="1490" y="519"/>
                  </a:lnTo>
                  <a:lnTo>
                    <a:pt x="1527" y="519"/>
                  </a:lnTo>
                  <a:lnTo>
                    <a:pt x="1527" y="533"/>
                  </a:lnTo>
                  <a:lnTo>
                    <a:pt x="1563" y="533"/>
                  </a:lnTo>
                  <a:lnTo>
                    <a:pt x="1563" y="539"/>
                  </a:lnTo>
                  <a:lnTo>
                    <a:pt x="1570" y="539"/>
                  </a:lnTo>
                  <a:lnTo>
                    <a:pt x="1570" y="549"/>
                  </a:lnTo>
                  <a:lnTo>
                    <a:pt x="1576" y="549"/>
                  </a:lnTo>
                  <a:lnTo>
                    <a:pt x="1576" y="559"/>
                  </a:lnTo>
                  <a:lnTo>
                    <a:pt x="1606" y="559"/>
                  </a:lnTo>
                  <a:lnTo>
                    <a:pt x="1606" y="566"/>
                  </a:lnTo>
                  <a:lnTo>
                    <a:pt x="1636" y="566"/>
                  </a:lnTo>
                  <a:lnTo>
                    <a:pt x="1636" y="572"/>
                  </a:lnTo>
                  <a:lnTo>
                    <a:pt x="1642" y="572"/>
                  </a:lnTo>
                  <a:lnTo>
                    <a:pt x="1642" y="576"/>
                  </a:lnTo>
                  <a:lnTo>
                    <a:pt x="1652" y="576"/>
                  </a:lnTo>
                  <a:lnTo>
                    <a:pt x="1652" y="586"/>
                  </a:lnTo>
                  <a:lnTo>
                    <a:pt x="1662" y="586"/>
                  </a:lnTo>
                  <a:lnTo>
                    <a:pt x="1662" y="596"/>
                  </a:lnTo>
                  <a:lnTo>
                    <a:pt x="1672" y="596"/>
                  </a:lnTo>
                  <a:lnTo>
                    <a:pt x="1672" y="602"/>
                  </a:lnTo>
                  <a:lnTo>
                    <a:pt x="1685" y="602"/>
                  </a:lnTo>
                  <a:lnTo>
                    <a:pt x="1685" y="612"/>
                  </a:lnTo>
                  <a:lnTo>
                    <a:pt x="1752" y="612"/>
                  </a:lnTo>
                  <a:lnTo>
                    <a:pt x="1752" y="616"/>
                  </a:lnTo>
                  <a:lnTo>
                    <a:pt x="1765" y="616"/>
                  </a:lnTo>
                  <a:lnTo>
                    <a:pt x="1765" y="619"/>
                  </a:lnTo>
                  <a:lnTo>
                    <a:pt x="1772" y="619"/>
                  </a:lnTo>
                  <a:lnTo>
                    <a:pt x="1772" y="629"/>
                  </a:lnTo>
                  <a:lnTo>
                    <a:pt x="1805" y="629"/>
                  </a:lnTo>
                  <a:lnTo>
                    <a:pt x="1805" y="632"/>
                  </a:lnTo>
                  <a:lnTo>
                    <a:pt x="1811" y="632"/>
                  </a:lnTo>
                  <a:lnTo>
                    <a:pt x="1811" y="639"/>
                  </a:lnTo>
                  <a:lnTo>
                    <a:pt x="1818" y="639"/>
                  </a:lnTo>
                  <a:lnTo>
                    <a:pt x="1818" y="642"/>
                  </a:lnTo>
                  <a:lnTo>
                    <a:pt x="1838" y="642"/>
                  </a:lnTo>
                  <a:lnTo>
                    <a:pt x="1838" y="652"/>
                  </a:lnTo>
                  <a:lnTo>
                    <a:pt x="1904" y="652"/>
                  </a:lnTo>
                  <a:lnTo>
                    <a:pt x="1904" y="659"/>
                  </a:lnTo>
                  <a:lnTo>
                    <a:pt x="1937" y="659"/>
                  </a:lnTo>
                  <a:lnTo>
                    <a:pt x="1937" y="662"/>
                  </a:lnTo>
                  <a:lnTo>
                    <a:pt x="1944" y="662"/>
                  </a:lnTo>
                  <a:lnTo>
                    <a:pt x="1944" y="682"/>
                  </a:lnTo>
                  <a:lnTo>
                    <a:pt x="1993" y="682"/>
                  </a:lnTo>
                  <a:lnTo>
                    <a:pt x="1993" y="688"/>
                  </a:lnTo>
                  <a:lnTo>
                    <a:pt x="2003" y="688"/>
                  </a:lnTo>
                  <a:lnTo>
                    <a:pt x="2003" y="695"/>
                  </a:lnTo>
                  <a:lnTo>
                    <a:pt x="2066" y="695"/>
                  </a:lnTo>
                  <a:lnTo>
                    <a:pt x="2066" y="705"/>
                  </a:lnTo>
                  <a:lnTo>
                    <a:pt x="2073" y="705"/>
                  </a:lnTo>
                  <a:lnTo>
                    <a:pt x="2073" y="712"/>
                  </a:lnTo>
                  <a:lnTo>
                    <a:pt x="2086" y="712"/>
                  </a:lnTo>
                  <a:lnTo>
                    <a:pt x="2086" y="715"/>
                  </a:lnTo>
                  <a:lnTo>
                    <a:pt x="2156" y="715"/>
                  </a:lnTo>
                  <a:lnTo>
                    <a:pt x="2156" y="725"/>
                  </a:lnTo>
                  <a:lnTo>
                    <a:pt x="2166" y="725"/>
                  </a:lnTo>
                  <a:lnTo>
                    <a:pt x="2166" y="751"/>
                  </a:lnTo>
                  <a:lnTo>
                    <a:pt x="2202" y="751"/>
                  </a:lnTo>
                  <a:lnTo>
                    <a:pt x="2202" y="758"/>
                  </a:lnTo>
                  <a:lnTo>
                    <a:pt x="2209" y="758"/>
                  </a:lnTo>
                  <a:lnTo>
                    <a:pt x="2209" y="768"/>
                  </a:lnTo>
                  <a:lnTo>
                    <a:pt x="2212" y="768"/>
                  </a:lnTo>
                  <a:lnTo>
                    <a:pt x="2212" y="774"/>
                  </a:lnTo>
                  <a:lnTo>
                    <a:pt x="2225" y="774"/>
                  </a:lnTo>
                  <a:lnTo>
                    <a:pt x="2225" y="781"/>
                  </a:lnTo>
                  <a:lnTo>
                    <a:pt x="2245" y="781"/>
                  </a:lnTo>
                  <a:lnTo>
                    <a:pt x="2245" y="788"/>
                  </a:lnTo>
                  <a:lnTo>
                    <a:pt x="2252" y="788"/>
                  </a:lnTo>
                  <a:lnTo>
                    <a:pt x="2252" y="801"/>
                  </a:lnTo>
                  <a:lnTo>
                    <a:pt x="2344" y="801"/>
                  </a:lnTo>
                  <a:lnTo>
                    <a:pt x="2344" y="811"/>
                  </a:lnTo>
                  <a:lnTo>
                    <a:pt x="2361" y="811"/>
                  </a:lnTo>
                  <a:lnTo>
                    <a:pt x="2361" y="824"/>
                  </a:lnTo>
                  <a:lnTo>
                    <a:pt x="2394" y="824"/>
                  </a:lnTo>
                  <a:lnTo>
                    <a:pt x="2394" y="831"/>
                  </a:lnTo>
                  <a:lnTo>
                    <a:pt x="2401" y="831"/>
                  </a:lnTo>
                  <a:lnTo>
                    <a:pt x="2401" y="841"/>
                  </a:lnTo>
                  <a:lnTo>
                    <a:pt x="2407" y="841"/>
                  </a:lnTo>
                  <a:lnTo>
                    <a:pt x="2407" y="854"/>
                  </a:lnTo>
                  <a:lnTo>
                    <a:pt x="2460" y="854"/>
                  </a:lnTo>
                  <a:lnTo>
                    <a:pt x="2460" y="867"/>
                  </a:lnTo>
                  <a:lnTo>
                    <a:pt x="2556" y="867"/>
                  </a:lnTo>
                  <a:lnTo>
                    <a:pt x="2556" y="880"/>
                  </a:lnTo>
                  <a:lnTo>
                    <a:pt x="2583" y="880"/>
                  </a:lnTo>
                  <a:lnTo>
                    <a:pt x="2583" y="897"/>
                  </a:lnTo>
                  <a:lnTo>
                    <a:pt x="2649" y="897"/>
                  </a:lnTo>
                  <a:lnTo>
                    <a:pt x="2649" y="907"/>
                  </a:lnTo>
                  <a:lnTo>
                    <a:pt x="2656" y="907"/>
                  </a:lnTo>
                  <a:lnTo>
                    <a:pt x="2656" y="927"/>
                  </a:lnTo>
                  <a:lnTo>
                    <a:pt x="2659" y="927"/>
                  </a:lnTo>
                  <a:lnTo>
                    <a:pt x="2659" y="933"/>
                  </a:lnTo>
                  <a:lnTo>
                    <a:pt x="2669" y="933"/>
                  </a:lnTo>
                  <a:lnTo>
                    <a:pt x="2669" y="943"/>
                  </a:lnTo>
                  <a:lnTo>
                    <a:pt x="2725" y="943"/>
                  </a:lnTo>
                  <a:lnTo>
                    <a:pt x="2725" y="963"/>
                  </a:lnTo>
                  <a:lnTo>
                    <a:pt x="3228" y="963"/>
                  </a:lnTo>
                  <a:lnTo>
                    <a:pt x="3228" y="1046"/>
                  </a:lnTo>
                  <a:lnTo>
                    <a:pt x="3410" y="1046"/>
                  </a:lnTo>
                </a:path>
              </a:pathLst>
            </a:custGeom>
            <a:noFill/>
            <a:ln w="28575">
              <a:solidFill>
                <a:schemeClr val="accent3"/>
              </a:solidFill>
              <a:prstDash val="solid"/>
              <a:round/>
              <a:headEnd/>
              <a:tailEnd/>
            </a:ln>
          </p:spPr>
          <p:txBody>
            <a:bodyPr vert="horz" wrap="square" lIns="91441" tIns="45720" rIns="91441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grpSp>
          <p:nvGrpSpPr>
            <p:cNvPr id="439" name="Group 438">
              <a:extLst>
                <a:ext uri="{FF2B5EF4-FFF2-40B4-BE49-F238E27FC236}">
                  <a16:creationId xmlns:a16="http://schemas.microsoft.com/office/drawing/2014/main" id="{0BB63C32-F109-D579-46AB-35B8B5D47A82}"/>
                </a:ext>
              </a:extLst>
            </p:cNvPr>
            <p:cNvGrpSpPr/>
            <p:nvPr/>
          </p:nvGrpSpPr>
          <p:grpSpPr>
            <a:xfrm>
              <a:off x="3649811" y="2890998"/>
              <a:ext cx="2287807" cy="757577"/>
              <a:chOff x="3479345" y="2846873"/>
              <a:chExt cx="2126154" cy="704044"/>
            </a:xfrm>
          </p:grpSpPr>
          <p:sp>
            <p:nvSpPr>
              <p:cNvPr id="1435" name="TextBox 1434">
                <a:extLst>
                  <a:ext uri="{FF2B5EF4-FFF2-40B4-BE49-F238E27FC236}">
                    <a16:creationId xmlns:a16="http://schemas.microsoft.com/office/drawing/2014/main" id="{8D43F505-C5B0-EE1E-6611-C60033FE7389}"/>
                  </a:ext>
                </a:extLst>
              </p:cNvPr>
              <p:cNvSpPr txBox="1"/>
              <p:nvPr/>
            </p:nvSpPr>
            <p:spPr bwMode="auto">
              <a:xfrm>
                <a:off x="5062377" y="3119728"/>
                <a:ext cx="429342" cy="4290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30.9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3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25.1</a:t>
                </a:r>
              </a:p>
            </p:txBody>
          </p:sp>
          <p:sp>
            <p:nvSpPr>
              <p:cNvPr id="1436" name="TextBox 1435">
                <a:extLst>
                  <a:ext uri="{FF2B5EF4-FFF2-40B4-BE49-F238E27FC236}">
                    <a16:creationId xmlns:a16="http://schemas.microsoft.com/office/drawing/2014/main" id="{1F9DF25C-F492-634D-4789-5B7295EC3F73}"/>
                  </a:ext>
                </a:extLst>
              </p:cNvPr>
              <p:cNvSpPr txBox="1"/>
              <p:nvPr/>
            </p:nvSpPr>
            <p:spPr bwMode="auto">
              <a:xfrm>
                <a:off x="4107740" y="2846873"/>
                <a:ext cx="1497759" cy="2574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>
                        <a:lumMod val="50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Median OS, Mo</a:t>
                </a:r>
              </a:p>
            </p:txBody>
          </p:sp>
          <p:sp>
            <p:nvSpPr>
              <p:cNvPr id="1437" name="TextBox 1436">
                <a:extLst>
                  <a:ext uri="{FF2B5EF4-FFF2-40B4-BE49-F238E27FC236}">
                    <a16:creationId xmlns:a16="http://schemas.microsoft.com/office/drawing/2014/main" id="{8545ECE0-3499-F895-4DAA-AD0FFDBD54F2}"/>
                  </a:ext>
                </a:extLst>
              </p:cNvPr>
              <p:cNvSpPr txBox="1"/>
              <p:nvPr/>
            </p:nvSpPr>
            <p:spPr bwMode="auto">
              <a:xfrm>
                <a:off x="3479345" y="3121875"/>
                <a:ext cx="1631858" cy="42904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T-DM1</a:t>
                </a:r>
                <a:b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9B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3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Lapatinib + Capecitabine</a:t>
                </a:r>
              </a:p>
            </p:txBody>
          </p:sp>
        </p:grpSp>
        <p:cxnSp>
          <p:nvCxnSpPr>
            <p:cNvPr id="440" name="Straight Connector 439">
              <a:extLst>
                <a:ext uri="{FF2B5EF4-FFF2-40B4-BE49-F238E27FC236}">
                  <a16:creationId xmlns:a16="http://schemas.microsoft.com/office/drawing/2014/main" id="{C1779F9C-048A-2E69-7B2A-935E24D26DC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559367" y="3481251"/>
              <a:ext cx="0" cy="1785430"/>
            </a:xfrm>
            <a:prstGeom prst="line">
              <a:avLst/>
            </a:prstGeom>
            <a:noFill/>
            <a:ln w="12700" cap="flat" cmpd="sng" algn="ctr">
              <a:solidFill>
                <a:schemeClr val="tx2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41" name="Straight Connector 440">
              <a:extLst>
                <a:ext uri="{FF2B5EF4-FFF2-40B4-BE49-F238E27FC236}">
                  <a16:creationId xmlns:a16="http://schemas.microsoft.com/office/drawing/2014/main" id="{C0408981-C7EE-ADD8-3292-87257FBB900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986602" y="3907434"/>
              <a:ext cx="0" cy="1384007"/>
            </a:xfrm>
            <a:prstGeom prst="line">
              <a:avLst/>
            </a:prstGeom>
            <a:noFill/>
            <a:ln w="12700" cap="flat" cmpd="sng" algn="ctr">
              <a:solidFill>
                <a:schemeClr val="tx2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42" name="Freeform: Shape 441">
              <a:extLst>
                <a:ext uri="{FF2B5EF4-FFF2-40B4-BE49-F238E27FC236}">
                  <a16:creationId xmlns:a16="http://schemas.microsoft.com/office/drawing/2014/main" id="{E56F1BC9-87AA-5180-3146-8994BCEBA3A2}"/>
                </a:ext>
              </a:extLst>
            </p:cNvPr>
            <p:cNvSpPr/>
            <p:nvPr/>
          </p:nvSpPr>
          <p:spPr bwMode="auto">
            <a:xfrm>
              <a:off x="1140260" y="3353474"/>
              <a:ext cx="4291818" cy="1964046"/>
            </a:xfrm>
            <a:custGeom>
              <a:avLst/>
              <a:gdLst>
                <a:gd name="connsiteX0" fmla="*/ 0 w 6212909"/>
                <a:gd name="connsiteY0" fmla="*/ 0 h 2505205"/>
                <a:gd name="connsiteX1" fmla="*/ 0 w 6212909"/>
                <a:gd name="connsiteY1" fmla="*/ 2505205 h 2505205"/>
                <a:gd name="connsiteX2" fmla="*/ 6212909 w 6212909"/>
                <a:gd name="connsiteY2" fmla="*/ 2505205 h 2505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12909" h="2505205">
                  <a:moveTo>
                    <a:pt x="0" y="0"/>
                  </a:moveTo>
                  <a:lnTo>
                    <a:pt x="0" y="2505205"/>
                  </a:lnTo>
                  <a:lnTo>
                    <a:pt x="6212909" y="2505205"/>
                  </a:lnTo>
                </a:path>
              </a:pathLst>
            </a:custGeom>
            <a:noFill/>
            <a:ln w="28575">
              <a:solidFill>
                <a:schemeClr val="bg2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grpSp>
          <p:nvGrpSpPr>
            <p:cNvPr id="443" name="Group 442">
              <a:extLst>
                <a:ext uri="{FF2B5EF4-FFF2-40B4-BE49-F238E27FC236}">
                  <a16:creationId xmlns:a16="http://schemas.microsoft.com/office/drawing/2014/main" id="{2A366A1D-DCC7-DC39-1E3E-155427E100FB}"/>
                </a:ext>
              </a:extLst>
            </p:cNvPr>
            <p:cNvGrpSpPr/>
            <p:nvPr/>
          </p:nvGrpSpPr>
          <p:grpSpPr>
            <a:xfrm>
              <a:off x="1063049" y="3361641"/>
              <a:ext cx="77211" cy="1955879"/>
              <a:chOff x="2424699" y="2221261"/>
              <a:chExt cx="93033" cy="2494788"/>
            </a:xfrm>
          </p:grpSpPr>
          <p:cxnSp>
            <p:nvCxnSpPr>
              <p:cNvPr id="1429" name="Straight Connector 1428">
                <a:extLst>
                  <a:ext uri="{FF2B5EF4-FFF2-40B4-BE49-F238E27FC236}">
                    <a16:creationId xmlns:a16="http://schemas.microsoft.com/office/drawing/2014/main" id="{2CDDE0B3-077F-F9BC-EAE4-CD9C41458411}"/>
                  </a:ext>
                </a:extLst>
              </p:cNvPr>
              <p:cNvCxnSpPr/>
              <p:nvPr/>
            </p:nvCxnSpPr>
            <p:spPr bwMode="auto">
              <a:xfrm>
                <a:off x="2424699" y="2221261"/>
                <a:ext cx="93033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2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30" name="Straight Connector 1429">
                <a:extLst>
                  <a:ext uri="{FF2B5EF4-FFF2-40B4-BE49-F238E27FC236}">
                    <a16:creationId xmlns:a16="http://schemas.microsoft.com/office/drawing/2014/main" id="{D2132DFD-C73E-EC35-0C6F-135DE7285028}"/>
                  </a:ext>
                </a:extLst>
              </p:cNvPr>
              <p:cNvCxnSpPr/>
              <p:nvPr/>
            </p:nvCxnSpPr>
            <p:spPr bwMode="auto">
              <a:xfrm>
                <a:off x="2424699" y="2720219"/>
                <a:ext cx="93033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2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31" name="Straight Connector 1430">
                <a:extLst>
                  <a:ext uri="{FF2B5EF4-FFF2-40B4-BE49-F238E27FC236}">
                    <a16:creationId xmlns:a16="http://schemas.microsoft.com/office/drawing/2014/main" id="{8FCB3913-7579-7709-7924-04DF2F91F9A3}"/>
                  </a:ext>
                </a:extLst>
              </p:cNvPr>
              <p:cNvCxnSpPr/>
              <p:nvPr/>
            </p:nvCxnSpPr>
            <p:spPr bwMode="auto">
              <a:xfrm>
                <a:off x="2424699" y="3219177"/>
                <a:ext cx="93033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2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32" name="Straight Connector 1431">
                <a:extLst>
                  <a:ext uri="{FF2B5EF4-FFF2-40B4-BE49-F238E27FC236}">
                    <a16:creationId xmlns:a16="http://schemas.microsoft.com/office/drawing/2014/main" id="{430B79AC-AB56-6E8E-95DB-CE3C073CDB72}"/>
                  </a:ext>
                </a:extLst>
              </p:cNvPr>
              <p:cNvCxnSpPr/>
              <p:nvPr/>
            </p:nvCxnSpPr>
            <p:spPr bwMode="auto">
              <a:xfrm>
                <a:off x="2424699" y="3718135"/>
                <a:ext cx="93033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2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33" name="Straight Connector 1432">
                <a:extLst>
                  <a:ext uri="{FF2B5EF4-FFF2-40B4-BE49-F238E27FC236}">
                    <a16:creationId xmlns:a16="http://schemas.microsoft.com/office/drawing/2014/main" id="{367CE3E7-970A-CE1D-D257-C92DC3046121}"/>
                  </a:ext>
                </a:extLst>
              </p:cNvPr>
              <p:cNvCxnSpPr/>
              <p:nvPr/>
            </p:nvCxnSpPr>
            <p:spPr bwMode="auto">
              <a:xfrm>
                <a:off x="2424699" y="4217093"/>
                <a:ext cx="93033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2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34" name="Straight Connector 1433">
                <a:extLst>
                  <a:ext uri="{FF2B5EF4-FFF2-40B4-BE49-F238E27FC236}">
                    <a16:creationId xmlns:a16="http://schemas.microsoft.com/office/drawing/2014/main" id="{9321F2E3-7757-0BEE-99A2-A205BF917FAB}"/>
                  </a:ext>
                </a:extLst>
              </p:cNvPr>
              <p:cNvCxnSpPr/>
              <p:nvPr/>
            </p:nvCxnSpPr>
            <p:spPr bwMode="auto">
              <a:xfrm>
                <a:off x="2424699" y="4716049"/>
                <a:ext cx="93033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444" name="Group 443">
              <a:extLst>
                <a:ext uri="{FF2B5EF4-FFF2-40B4-BE49-F238E27FC236}">
                  <a16:creationId xmlns:a16="http://schemas.microsoft.com/office/drawing/2014/main" id="{949E1F07-A32C-3D29-418C-11D85B3A47F1}"/>
                </a:ext>
              </a:extLst>
            </p:cNvPr>
            <p:cNvGrpSpPr/>
            <p:nvPr/>
          </p:nvGrpSpPr>
          <p:grpSpPr>
            <a:xfrm>
              <a:off x="1138583" y="5332181"/>
              <a:ext cx="3084815" cy="81291"/>
              <a:chOff x="1035198" y="5140921"/>
              <a:chExt cx="4137356" cy="68397"/>
            </a:xfrm>
          </p:grpSpPr>
          <p:grpSp>
            <p:nvGrpSpPr>
              <p:cNvPr id="1412" name="Group 1411">
                <a:extLst>
                  <a:ext uri="{FF2B5EF4-FFF2-40B4-BE49-F238E27FC236}">
                    <a16:creationId xmlns:a16="http://schemas.microsoft.com/office/drawing/2014/main" id="{672874ED-4C48-C6E7-1A5F-7C7F74D29607}"/>
                  </a:ext>
                </a:extLst>
              </p:cNvPr>
              <p:cNvGrpSpPr/>
              <p:nvPr/>
            </p:nvGrpSpPr>
            <p:grpSpPr>
              <a:xfrm rot="5400000">
                <a:off x="1796727" y="4382883"/>
                <a:ext cx="64906" cy="1587963"/>
                <a:chOff x="2424699" y="2221261"/>
                <a:chExt cx="93033" cy="2494788"/>
              </a:xfrm>
            </p:grpSpPr>
            <p:cxnSp>
              <p:nvCxnSpPr>
                <p:cNvPr id="1423" name="Straight Connector 1422">
                  <a:extLst>
                    <a:ext uri="{FF2B5EF4-FFF2-40B4-BE49-F238E27FC236}">
                      <a16:creationId xmlns:a16="http://schemas.microsoft.com/office/drawing/2014/main" id="{8F35C20A-5024-7EBF-FB60-087BAA1C8037}"/>
                    </a:ext>
                  </a:extLst>
                </p:cNvPr>
                <p:cNvCxnSpPr/>
                <p:nvPr/>
              </p:nvCxnSpPr>
              <p:spPr bwMode="auto">
                <a:xfrm>
                  <a:off x="2424699" y="2221261"/>
                  <a:ext cx="93033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424" name="Straight Connector 1423">
                  <a:extLst>
                    <a:ext uri="{FF2B5EF4-FFF2-40B4-BE49-F238E27FC236}">
                      <a16:creationId xmlns:a16="http://schemas.microsoft.com/office/drawing/2014/main" id="{118AF54A-2BAA-F665-5523-49AC9EC58109}"/>
                    </a:ext>
                  </a:extLst>
                </p:cNvPr>
                <p:cNvCxnSpPr/>
                <p:nvPr/>
              </p:nvCxnSpPr>
              <p:spPr bwMode="auto">
                <a:xfrm>
                  <a:off x="2424699" y="2720219"/>
                  <a:ext cx="93033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425" name="Straight Connector 1424">
                  <a:extLst>
                    <a:ext uri="{FF2B5EF4-FFF2-40B4-BE49-F238E27FC236}">
                      <a16:creationId xmlns:a16="http://schemas.microsoft.com/office/drawing/2014/main" id="{C53DD6A8-73E5-32F0-F8C1-1718E05EA1D4}"/>
                    </a:ext>
                  </a:extLst>
                </p:cNvPr>
                <p:cNvCxnSpPr/>
                <p:nvPr/>
              </p:nvCxnSpPr>
              <p:spPr bwMode="auto">
                <a:xfrm>
                  <a:off x="2424699" y="3219177"/>
                  <a:ext cx="93033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426" name="Straight Connector 1425">
                  <a:extLst>
                    <a:ext uri="{FF2B5EF4-FFF2-40B4-BE49-F238E27FC236}">
                      <a16:creationId xmlns:a16="http://schemas.microsoft.com/office/drawing/2014/main" id="{F3393C6C-D56B-60F3-EE98-D09EBEBE5740}"/>
                    </a:ext>
                  </a:extLst>
                </p:cNvPr>
                <p:cNvCxnSpPr/>
                <p:nvPr/>
              </p:nvCxnSpPr>
              <p:spPr bwMode="auto">
                <a:xfrm>
                  <a:off x="2424699" y="3718135"/>
                  <a:ext cx="93033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427" name="Straight Connector 1426">
                  <a:extLst>
                    <a:ext uri="{FF2B5EF4-FFF2-40B4-BE49-F238E27FC236}">
                      <a16:creationId xmlns:a16="http://schemas.microsoft.com/office/drawing/2014/main" id="{C6A5C5A6-4112-26DC-180A-A46FAEAFF1ED}"/>
                    </a:ext>
                  </a:extLst>
                </p:cNvPr>
                <p:cNvCxnSpPr/>
                <p:nvPr/>
              </p:nvCxnSpPr>
              <p:spPr bwMode="auto">
                <a:xfrm>
                  <a:off x="2424699" y="4217093"/>
                  <a:ext cx="93033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428" name="Straight Connector 1427">
                  <a:extLst>
                    <a:ext uri="{FF2B5EF4-FFF2-40B4-BE49-F238E27FC236}">
                      <a16:creationId xmlns:a16="http://schemas.microsoft.com/office/drawing/2014/main" id="{C02E9FD3-0E71-AF69-2B0D-0F648FCE5C6C}"/>
                    </a:ext>
                  </a:extLst>
                </p:cNvPr>
                <p:cNvCxnSpPr/>
                <p:nvPr/>
              </p:nvCxnSpPr>
              <p:spPr bwMode="auto">
                <a:xfrm>
                  <a:off x="2424699" y="4716049"/>
                  <a:ext cx="93033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1413" name="Group 1412">
                <a:extLst>
                  <a:ext uri="{FF2B5EF4-FFF2-40B4-BE49-F238E27FC236}">
                    <a16:creationId xmlns:a16="http://schemas.microsoft.com/office/drawing/2014/main" id="{275ED5B1-B2EF-FDFC-C941-4534BBBD735F}"/>
                  </a:ext>
                </a:extLst>
              </p:cNvPr>
              <p:cNvGrpSpPr/>
              <p:nvPr/>
            </p:nvGrpSpPr>
            <p:grpSpPr>
              <a:xfrm rot="5400000">
                <a:off x="3702282" y="4379392"/>
                <a:ext cx="64906" cy="1587963"/>
                <a:chOff x="2424699" y="2221261"/>
                <a:chExt cx="93033" cy="2494788"/>
              </a:xfrm>
            </p:grpSpPr>
            <p:cxnSp>
              <p:nvCxnSpPr>
                <p:cNvPr id="1417" name="Straight Connector 1416">
                  <a:extLst>
                    <a:ext uri="{FF2B5EF4-FFF2-40B4-BE49-F238E27FC236}">
                      <a16:creationId xmlns:a16="http://schemas.microsoft.com/office/drawing/2014/main" id="{39C09FE4-C700-A61F-CE20-33680BE649B6}"/>
                    </a:ext>
                  </a:extLst>
                </p:cNvPr>
                <p:cNvCxnSpPr/>
                <p:nvPr/>
              </p:nvCxnSpPr>
              <p:spPr bwMode="auto">
                <a:xfrm>
                  <a:off x="2424699" y="2221261"/>
                  <a:ext cx="93033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418" name="Straight Connector 1417">
                  <a:extLst>
                    <a:ext uri="{FF2B5EF4-FFF2-40B4-BE49-F238E27FC236}">
                      <a16:creationId xmlns:a16="http://schemas.microsoft.com/office/drawing/2014/main" id="{A992A810-5C16-FF39-2211-61E5F84F304A}"/>
                    </a:ext>
                  </a:extLst>
                </p:cNvPr>
                <p:cNvCxnSpPr/>
                <p:nvPr/>
              </p:nvCxnSpPr>
              <p:spPr bwMode="auto">
                <a:xfrm>
                  <a:off x="2424699" y="2720219"/>
                  <a:ext cx="93033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419" name="Straight Connector 1418">
                  <a:extLst>
                    <a:ext uri="{FF2B5EF4-FFF2-40B4-BE49-F238E27FC236}">
                      <a16:creationId xmlns:a16="http://schemas.microsoft.com/office/drawing/2014/main" id="{8CCBB33F-B434-E39F-BBC5-B88ECEE3C55E}"/>
                    </a:ext>
                  </a:extLst>
                </p:cNvPr>
                <p:cNvCxnSpPr/>
                <p:nvPr/>
              </p:nvCxnSpPr>
              <p:spPr bwMode="auto">
                <a:xfrm>
                  <a:off x="2424699" y="3219177"/>
                  <a:ext cx="93033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420" name="Straight Connector 1419">
                  <a:extLst>
                    <a:ext uri="{FF2B5EF4-FFF2-40B4-BE49-F238E27FC236}">
                      <a16:creationId xmlns:a16="http://schemas.microsoft.com/office/drawing/2014/main" id="{6655D2FB-E623-735F-8044-8E265EC98B17}"/>
                    </a:ext>
                  </a:extLst>
                </p:cNvPr>
                <p:cNvCxnSpPr/>
                <p:nvPr/>
              </p:nvCxnSpPr>
              <p:spPr bwMode="auto">
                <a:xfrm>
                  <a:off x="2424699" y="3718135"/>
                  <a:ext cx="93033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421" name="Straight Connector 1420">
                  <a:extLst>
                    <a:ext uri="{FF2B5EF4-FFF2-40B4-BE49-F238E27FC236}">
                      <a16:creationId xmlns:a16="http://schemas.microsoft.com/office/drawing/2014/main" id="{CFA5DD89-E7BB-DD05-7C86-D446065D36E5}"/>
                    </a:ext>
                  </a:extLst>
                </p:cNvPr>
                <p:cNvCxnSpPr/>
                <p:nvPr/>
              </p:nvCxnSpPr>
              <p:spPr bwMode="auto">
                <a:xfrm>
                  <a:off x="2424699" y="4217093"/>
                  <a:ext cx="93033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422" name="Straight Connector 1421">
                  <a:extLst>
                    <a:ext uri="{FF2B5EF4-FFF2-40B4-BE49-F238E27FC236}">
                      <a16:creationId xmlns:a16="http://schemas.microsoft.com/office/drawing/2014/main" id="{333141B0-E8B1-2FA2-29BA-EBEA1E6F53BC}"/>
                    </a:ext>
                  </a:extLst>
                </p:cNvPr>
                <p:cNvCxnSpPr/>
                <p:nvPr/>
              </p:nvCxnSpPr>
              <p:spPr bwMode="auto">
                <a:xfrm>
                  <a:off x="2424699" y="4716049"/>
                  <a:ext cx="93033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1414" name="Group 1413">
                <a:extLst>
                  <a:ext uri="{FF2B5EF4-FFF2-40B4-BE49-F238E27FC236}">
                    <a16:creationId xmlns:a16="http://schemas.microsoft.com/office/drawing/2014/main" id="{BDF5A20B-3653-A9D1-72EB-3F7B831959E1}"/>
                  </a:ext>
                </a:extLst>
              </p:cNvPr>
              <p:cNvGrpSpPr/>
              <p:nvPr/>
            </p:nvGrpSpPr>
            <p:grpSpPr>
              <a:xfrm rot="5400000">
                <a:off x="4981305" y="5014694"/>
                <a:ext cx="64906" cy="317593"/>
                <a:chOff x="2424699" y="2221261"/>
                <a:chExt cx="93033" cy="498958"/>
              </a:xfrm>
            </p:grpSpPr>
            <p:cxnSp>
              <p:nvCxnSpPr>
                <p:cNvPr id="1415" name="Straight Connector 1414">
                  <a:extLst>
                    <a:ext uri="{FF2B5EF4-FFF2-40B4-BE49-F238E27FC236}">
                      <a16:creationId xmlns:a16="http://schemas.microsoft.com/office/drawing/2014/main" id="{90AFC401-22A0-91E1-B442-6A11B91B31FB}"/>
                    </a:ext>
                  </a:extLst>
                </p:cNvPr>
                <p:cNvCxnSpPr/>
                <p:nvPr/>
              </p:nvCxnSpPr>
              <p:spPr bwMode="auto">
                <a:xfrm>
                  <a:off x="2424699" y="2221261"/>
                  <a:ext cx="93033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416" name="Straight Connector 1415">
                  <a:extLst>
                    <a:ext uri="{FF2B5EF4-FFF2-40B4-BE49-F238E27FC236}">
                      <a16:creationId xmlns:a16="http://schemas.microsoft.com/office/drawing/2014/main" id="{00107B4C-A1AE-7BBB-8F64-EA00A4A344AC}"/>
                    </a:ext>
                  </a:extLst>
                </p:cNvPr>
                <p:cNvCxnSpPr/>
                <p:nvPr/>
              </p:nvCxnSpPr>
              <p:spPr bwMode="auto">
                <a:xfrm>
                  <a:off x="2424699" y="2720219"/>
                  <a:ext cx="93033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sp>
          <p:nvSpPr>
            <p:cNvPr id="445" name="TextBox 444">
              <a:extLst>
                <a:ext uri="{FF2B5EF4-FFF2-40B4-BE49-F238E27FC236}">
                  <a16:creationId xmlns:a16="http://schemas.microsoft.com/office/drawing/2014/main" id="{F5FF7481-43DD-DC5C-8EC2-AD53FD3D6982}"/>
                </a:ext>
              </a:extLst>
            </p:cNvPr>
            <p:cNvSpPr txBox="1"/>
            <p:nvPr/>
          </p:nvSpPr>
          <p:spPr bwMode="auto">
            <a:xfrm>
              <a:off x="697422" y="3173679"/>
              <a:ext cx="41647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100</a:t>
              </a:r>
            </a:p>
          </p:txBody>
        </p:sp>
        <p:sp>
          <p:nvSpPr>
            <p:cNvPr id="446" name="TextBox 445">
              <a:extLst>
                <a:ext uri="{FF2B5EF4-FFF2-40B4-BE49-F238E27FC236}">
                  <a16:creationId xmlns:a16="http://schemas.microsoft.com/office/drawing/2014/main" id="{55C86596-0FF4-713F-86C3-399052578637}"/>
                </a:ext>
              </a:extLst>
            </p:cNvPr>
            <p:cNvSpPr txBox="1"/>
            <p:nvPr/>
          </p:nvSpPr>
          <p:spPr bwMode="auto">
            <a:xfrm>
              <a:off x="763144" y="3562596"/>
              <a:ext cx="35074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80</a:t>
              </a:r>
            </a:p>
          </p:txBody>
        </p:sp>
        <p:sp>
          <p:nvSpPr>
            <p:cNvPr id="447" name="TextBox 446">
              <a:extLst>
                <a:ext uri="{FF2B5EF4-FFF2-40B4-BE49-F238E27FC236}">
                  <a16:creationId xmlns:a16="http://schemas.microsoft.com/office/drawing/2014/main" id="{A74A89B5-5306-CB9A-B2D0-AD1604CCF166}"/>
                </a:ext>
              </a:extLst>
            </p:cNvPr>
            <p:cNvSpPr txBox="1"/>
            <p:nvPr/>
          </p:nvSpPr>
          <p:spPr bwMode="auto">
            <a:xfrm>
              <a:off x="763144" y="3966610"/>
              <a:ext cx="344001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60</a:t>
              </a:r>
            </a:p>
          </p:txBody>
        </p:sp>
        <p:sp>
          <p:nvSpPr>
            <p:cNvPr id="448" name="TextBox 447">
              <a:extLst>
                <a:ext uri="{FF2B5EF4-FFF2-40B4-BE49-F238E27FC236}">
                  <a16:creationId xmlns:a16="http://schemas.microsoft.com/office/drawing/2014/main" id="{F801B9CD-3911-6506-07D4-B7278C26A0AB}"/>
                </a:ext>
              </a:extLst>
            </p:cNvPr>
            <p:cNvSpPr txBox="1"/>
            <p:nvPr/>
          </p:nvSpPr>
          <p:spPr bwMode="auto">
            <a:xfrm>
              <a:off x="749321" y="4355522"/>
              <a:ext cx="34623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40</a:t>
              </a:r>
            </a:p>
          </p:txBody>
        </p:sp>
        <p:sp>
          <p:nvSpPr>
            <p:cNvPr id="449" name="TextBox 448">
              <a:extLst>
                <a:ext uri="{FF2B5EF4-FFF2-40B4-BE49-F238E27FC236}">
                  <a16:creationId xmlns:a16="http://schemas.microsoft.com/office/drawing/2014/main" id="{CB34D402-853A-9032-D666-1F891C512E31}"/>
                </a:ext>
              </a:extLst>
            </p:cNvPr>
            <p:cNvSpPr txBox="1"/>
            <p:nvPr/>
          </p:nvSpPr>
          <p:spPr bwMode="auto">
            <a:xfrm>
              <a:off x="763144" y="4744623"/>
              <a:ext cx="35458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20</a:t>
              </a:r>
            </a:p>
          </p:txBody>
        </p:sp>
        <p:sp>
          <p:nvSpPr>
            <p:cNvPr id="450" name="TextBox 449">
              <a:extLst>
                <a:ext uri="{FF2B5EF4-FFF2-40B4-BE49-F238E27FC236}">
                  <a16:creationId xmlns:a16="http://schemas.microsoft.com/office/drawing/2014/main" id="{501606E2-0DD3-0BA6-495E-8FE815FA7C17}"/>
                </a:ext>
              </a:extLst>
            </p:cNvPr>
            <p:cNvSpPr txBox="1"/>
            <p:nvPr/>
          </p:nvSpPr>
          <p:spPr bwMode="auto">
            <a:xfrm>
              <a:off x="848103" y="5133535"/>
              <a:ext cx="26962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0</a:t>
              </a:r>
            </a:p>
          </p:txBody>
        </p:sp>
        <p:grpSp>
          <p:nvGrpSpPr>
            <p:cNvPr id="451" name="Group 450">
              <a:extLst>
                <a:ext uri="{FF2B5EF4-FFF2-40B4-BE49-F238E27FC236}">
                  <a16:creationId xmlns:a16="http://schemas.microsoft.com/office/drawing/2014/main" id="{8B9FFEA8-5068-6B4E-F507-0350B0269BA7}"/>
                </a:ext>
              </a:extLst>
            </p:cNvPr>
            <p:cNvGrpSpPr/>
            <p:nvPr/>
          </p:nvGrpSpPr>
          <p:grpSpPr>
            <a:xfrm>
              <a:off x="1002525" y="5399526"/>
              <a:ext cx="3416823" cy="288189"/>
              <a:chOff x="855209" y="5151077"/>
              <a:chExt cx="4561813" cy="253958"/>
            </a:xfrm>
          </p:grpSpPr>
          <p:sp>
            <p:nvSpPr>
              <p:cNvPr id="1398" name="TextBox 1397">
                <a:extLst>
                  <a:ext uri="{FF2B5EF4-FFF2-40B4-BE49-F238E27FC236}">
                    <a16:creationId xmlns:a16="http://schemas.microsoft.com/office/drawing/2014/main" id="{913FE519-E167-E766-BFBF-95FF334F2631}"/>
                  </a:ext>
                </a:extLst>
              </p:cNvPr>
              <p:cNvSpPr txBox="1"/>
              <p:nvPr/>
            </p:nvSpPr>
            <p:spPr bwMode="auto">
              <a:xfrm>
                <a:off x="855209" y="5154986"/>
                <a:ext cx="359977" cy="2440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0</a:t>
                </a:r>
              </a:p>
            </p:txBody>
          </p:sp>
          <p:sp>
            <p:nvSpPr>
              <p:cNvPr id="1399" name="TextBox 1398">
                <a:extLst>
                  <a:ext uri="{FF2B5EF4-FFF2-40B4-BE49-F238E27FC236}">
                    <a16:creationId xmlns:a16="http://schemas.microsoft.com/office/drawing/2014/main" id="{88ADF152-F3F7-D7FA-F541-B996D95ADF25}"/>
                  </a:ext>
                </a:extLst>
              </p:cNvPr>
              <p:cNvSpPr txBox="1"/>
              <p:nvPr/>
            </p:nvSpPr>
            <p:spPr bwMode="auto">
              <a:xfrm>
                <a:off x="1177587" y="5157752"/>
                <a:ext cx="359977" cy="2440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1400" name="TextBox 1399">
                <a:extLst>
                  <a:ext uri="{FF2B5EF4-FFF2-40B4-BE49-F238E27FC236}">
                    <a16:creationId xmlns:a16="http://schemas.microsoft.com/office/drawing/2014/main" id="{3071F66E-EC78-6BA5-CF8C-4D6A9AC2CD68}"/>
                  </a:ext>
                </a:extLst>
              </p:cNvPr>
              <p:cNvSpPr txBox="1"/>
              <p:nvPr/>
            </p:nvSpPr>
            <p:spPr bwMode="auto">
              <a:xfrm>
                <a:off x="1500230" y="5154986"/>
                <a:ext cx="359977" cy="2440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4</a:t>
                </a:r>
              </a:p>
            </p:txBody>
          </p:sp>
          <p:sp>
            <p:nvSpPr>
              <p:cNvPr id="1401" name="TextBox 1400">
                <a:extLst>
                  <a:ext uri="{FF2B5EF4-FFF2-40B4-BE49-F238E27FC236}">
                    <a16:creationId xmlns:a16="http://schemas.microsoft.com/office/drawing/2014/main" id="{9BC670BE-9B9F-BB07-A2A5-3CB31E538893}"/>
                  </a:ext>
                </a:extLst>
              </p:cNvPr>
              <p:cNvSpPr txBox="1"/>
              <p:nvPr/>
            </p:nvSpPr>
            <p:spPr bwMode="auto">
              <a:xfrm>
                <a:off x="1798149" y="5158171"/>
                <a:ext cx="359977" cy="2440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6</a:t>
                </a:r>
              </a:p>
            </p:txBody>
          </p:sp>
          <p:sp>
            <p:nvSpPr>
              <p:cNvPr id="1402" name="TextBox 1401">
                <a:extLst>
                  <a:ext uri="{FF2B5EF4-FFF2-40B4-BE49-F238E27FC236}">
                    <a16:creationId xmlns:a16="http://schemas.microsoft.com/office/drawing/2014/main" id="{1A9F2895-29B4-33E2-0CA1-731FDF1C0416}"/>
                  </a:ext>
                </a:extLst>
              </p:cNvPr>
              <p:cNvSpPr txBox="1"/>
              <p:nvPr/>
            </p:nvSpPr>
            <p:spPr bwMode="auto">
              <a:xfrm>
                <a:off x="2120527" y="5160937"/>
                <a:ext cx="359977" cy="2440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8</a:t>
                </a:r>
              </a:p>
            </p:txBody>
          </p:sp>
          <p:sp>
            <p:nvSpPr>
              <p:cNvPr id="1403" name="TextBox 1402">
                <a:extLst>
                  <a:ext uri="{FF2B5EF4-FFF2-40B4-BE49-F238E27FC236}">
                    <a16:creationId xmlns:a16="http://schemas.microsoft.com/office/drawing/2014/main" id="{DB0FDB5C-2412-AFA5-AC0E-2AA688D40F3F}"/>
                  </a:ext>
                </a:extLst>
              </p:cNvPr>
              <p:cNvSpPr txBox="1"/>
              <p:nvPr/>
            </p:nvSpPr>
            <p:spPr bwMode="auto">
              <a:xfrm>
                <a:off x="2386456" y="5158171"/>
                <a:ext cx="473406" cy="2440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10</a:t>
                </a:r>
              </a:p>
            </p:txBody>
          </p:sp>
          <p:sp>
            <p:nvSpPr>
              <p:cNvPr id="1404" name="TextBox 1403">
                <a:extLst>
                  <a:ext uri="{FF2B5EF4-FFF2-40B4-BE49-F238E27FC236}">
                    <a16:creationId xmlns:a16="http://schemas.microsoft.com/office/drawing/2014/main" id="{B6C2C3BA-B290-BE99-9FDF-6CF7B015D450}"/>
                  </a:ext>
                </a:extLst>
              </p:cNvPr>
              <p:cNvSpPr txBox="1"/>
              <p:nvPr/>
            </p:nvSpPr>
            <p:spPr bwMode="auto">
              <a:xfrm>
                <a:off x="2712700" y="5156439"/>
                <a:ext cx="473406" cy="2440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12</a:t>
                </a:r>
              </a:p>
            </p:txBody>
          </p:sp>
          <p:sp>
            <p:nvSpPr>
              <p:cNvPr id="1405" name="TextBox 1404">
                <a:extLst>
                  <a:ext uri="{FF2B5EF4-FFF2-40B4-BE49-F238E27FC236}">
                    <a16:creationId xmlns:a16="http://schemas.microsoft.com/office/drawing/2014/main" id="{DA28C17F-38C0-0CC1-385D-C716D7B2AF7D}"/>
                  </a:ext>
                </a:extLst>
              </p:cNvPr>
              <p:cNvSpPr txBox="1"/>
              <p:nvPr/>
            </p:nvSpPr>
            <p:spPr bwMode="auto">
              <a:xfrm>
                <a:off x="3035080" y="5159203"/>
                <a:ext cx="473406" cy="2440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14</a:t>
                </a:r>
              </a:p>
            </p:txBody>
          </p:sp>
          <p:sp>
            <p:nvSpPr>
              <p:cNvPr id="1406" name="TextBox 1405">
                <a:extLst>
                  <a:ext uri="{FF2B5EF4-FFF2-40B4-BE49-F238E27FC236}">
                    <a16:creationId xmlns:a16="http://schemas.microsoft.com/office/drawing/2014/main" id="{DF16AA45-E7F0-2EFC-14EE-8DF7F4DD2D5D}"/>
                  </a:ext>
                </a:extLst>
              </p:cNvPr>
              <p:cNvSpPr txBox="1"/>
              <p:nvPr/>
            </p:nvSpPr>
            <p:spPr bwMode="auto">
              <a:xfrm>
                <a:off x="3357722" y="5156439"/>
                <a:ext cx="473406" cy="2440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16</a:t>
                </a:r>
              </a:p>
            </p:txBody>
          </p:sp>
          <p:sp>
            <p:nvSpPr>
              <p:cNvPr id="1407" name="TextBox 1406">
                <a:extLst>
                  <a:ext uri="{FF2B5EF4-FFF2-40B4-BE49-F238E27FC236}">
                    <a16:creationId xmlns:a16="http://schemas.microsoft.com/office/drawing/2014/main" id="{2CD4332A-5ED9-FB92-C970-3B28E8A9D8C7}"/>
                  </a:ext>
                </a:extLst>
              </p:cNvPr>
              <p:cNvSpPr txBox="1"/>
              <p:nvPr/>
            </p:nvSpPr>
            <p:spPr bwMode="auto">
              <a:xfrm>
                <a:off x="3655641" y="5159623"/>
                <a:ext cx="473406" cy="2440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18</a:t>
                </a:r>
              </a:p>
            </p:txBody>
          </p:sp>
          <p:sp>
            <p:nvSpPr>
              <p:cNvPr id="1408" name="TextBox 1407">
                <a:extLst>
                  <a:ext uri="{FF2B5EF4-FFF2-40B4-BE49-F238E27FC236}">
                    <a16:creationId xmlns:a16="http://schemas.microsoft.com/office/drawing/2014/main" id="{B7094D83-DC2E-95B7-4FFF-075A760B4258}"/>
                  </a:ext>
                </a:extLst>
              </p:cNvPr>
              <p:cNvSpPr txBox="1"/>
              <p:nvPr/>
            </p:nvSpPr>
            <p:spPr bwMode="auto">
              <a:xfrm>
                <a:off x="3978021" y="5153844"/>
                <a:ext cx="473406" cy="2440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20</a:t>
                </a:r>
              </a:p>
            </p:txBody>
          </p:sp>
          <p:sp>
            <p:nvSpPr>
              <p:cNvPr id="1409" name="TextBox 1408">
                <a:extLst>
                  <a:ext uri="{FF2B5EF4-FFF2-40B4-BE49-F238E27FC236}">
                    <a16:creationId xmlns:a16="http://schemas.microsoft.com/office/drawing/2014/main" id="{71D3B1B3-1DD3-8671-5D97-091400AF9876}"/>
                  </a:ext>
                </a:extLst>
              </p:cNvPr>
              <p:cNvSpPr txBox="1"/>
              <p:nvPr/>
            </p:nvSpPr>
            <p:spPr bwMode="auto">
              <a:xfrm>
                <a:off x="4300663" y="5151077"/>
                <a:ext cx="473406" cy="2440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22</a:t>
                </a:r>
              </a:p>
            </p:txBody>
          </p:sp>
          <p:sp>
            <p:nvSpPr>
              <p:cNvPr id="1410" name="TextBox 1409">
                <a:extLst>
                  <a:ext uri="{FF2B5EF4-FFF2-40B4-BE49-F238E27FC236}">
                    <a16:creationId xmlns:a16="http://schemas.microsoft.com/office/drawing/2014/main" id="{AD33EC11-E7B9-DD76-66C4-D499D54385B2}"/>
                  </a:ext>
                </a:extLst>
              </p:cNvPr>
              <p:cNvSpPr txBox="1"/>
              <p:nvPr/>
            </p:nvSpPr>
            <p:spPr bwMode="auto">
              <a:xfrm>
                <a:off x="4620973" y="5154812"/>
                <a:ext cx="473406" cy="2440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24</a:t>
                </a:r>
              </a:p>
            </p:txBody>
          </p:sp>
          <p:sp>
            <p:nvSpPr>
              <p:cNvPr id="1411" name="TextBox 1410">
                <a:extLst>
                  <a:ext uri="{FF2B5EF4-FFF2-40B4-BE49-F238E27FC236}">
                    <a16:creationId xmlns:a16="http://schemas.microsoft.com/office/drawing/2014/main" id="{4CAC1AC8-E4F7-73D7-D224-90C60C68C9C9}"/>
                  </a:ext>
                </a:extLst>
              </p:cNvPr>
              <p:cNvSpPr txBox="1"/>
              <p:nvPr/>
            </p:nvSpPr>
            <p:spPr bwMode="auto">
              <a:xfrm>
                <a:off x="4943616" y="5152046"/>
                <a:ext cx="473406" cy="2440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26</a:t>
                </a:r>
              </a:p>
            </p:txBody>
          </p:sp>
        </p:grpSp>
        <p:sp>
          <p:nvSpPr>
            <p:cNvPr id="452" name="TextBox 451">
              <a:extLst>
                <a:ext uri="{FF2B5EF4-FFF2-40B4-BE49-F238E27FC236}">
                  <a16:creationId xmlns:a16="http://schemas.microsoft.com/office/drawing/2014/main" id="{558808C3-11D1-E885-98CD-CEA75807DFAF}"/>
                </a:ext>
              </a:extLst>
            </p:cNvPr>
            <p:cNvSpPr txBox="1"/>
            <p:nvPr/>
          </p:nvSpPr>
          <p:spPr bwMode="auto">
            <a:xfrm rot="16200000">
              <a:off x="309729" y="4142317"/>
              <a:ext cx="67518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OS (%)</a:t>
              </a:r>
            </a:p>
          </p:txBody>
        </p:sp>
        <p:sp>
          <p:nvSpPr>
            <p:cNvPr id="453" name="TextBox 452">
              <a:extLst>
                <a:ext uri="{FF2B5EF4-FFF2-40B4-BE49-F238E27FC236}">
                  <a16:creationId xmlns:a16="http://schemas.microsoft.com/office/drawing/2014/main" id="{72CF1210-FE9E-37ED-284D-17C4C8CC64E3}"/>
                </a:ext>
              </a:extLst>
            </p:cNvPr>
            <p:cNvSpPr txBox="1"/>
            <p:nvPr/>
          </p:nvSpPr>
          <p:spPr bwMode="auto">
            <a:xfrm>
              <a:off x="2974145" y="5579940"/>
              <a:ext cx="43794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Mo</a:t>
              </a:r>
            </a:p>
          </p:txBody>
        </p:sp>
        <p:grpSp>
          <p:nvGrpSpPr>
            <p:cNvPr id="454" name="Group 453">
              <a:extLst>
                <a:ext uri="{FF2B5EF4-FFF2-40B4-BE49-F238E27FC236}">
                  <a16:creationId xmlns:a16="http://schemas.microsoft.com/office/drawing/2014/main" id="{92C4D606-E888-906E-7158-E2116B689CE0}"/>
                </a:ext>
              </a:extLst>
            </p:cNvPr>
            <p:cNvGrpSpPr/>
            <p:nvPr/>
          </p:nvGrpSpPr>
          <p:grpSpPr>
            <a:xfrm>
              <a:off x="4469918" y="5331641"/>
              <a:ext cx="947189" cy="77142"/>
              <a:chOff x="2466941" y="5662211"/>
              <a:chExt cx="788472" cy="67979"/>
            </a:xfrm>
          </p:grpSpPr>
          <p:cxnSp>
            <p:nvCxnSpPr>
              <p:cNvPr id="1393" name="Straight Connector 1392">
                <a:extLst>
                  <a:ext uri="{FF2B5EF4-FFF2-40B4-BE49-F238E27FC236}">
                    <a16:creationId xmlns:a16="http://schemas.microsoft.com/office/drawing/2014/main" id="{8AC1730D-12DD-AEDD-E46E-F9463DA90AC1}"/>
                  </a:ext>
                </a:extLst>
              </p:cNvPr>
              <p:cNvCxnSpPr/>
              <p:nvPr/>
            </p:nvCxnSpPr>
            <p:spPr bwMode="auto">
              <a:xfrm rot="5400000">
                <a:off x="3221423" y="5696201"/>
                <a:ext cx="67979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94" name="Straight Connector 1393">
                <a:extLst>
                  <a:ext uri="{FF2B5EF4-FFF2-40B4-BE49-F238E27FC236}">
                    <a16:creationId xmlns:a16="http://schemas.microsoft.com/office/drawing/2014/main" id="{896EF7E5-63DE-D56A-E9AE-0D0366F149ED}"/>
                  </a:ext>
                </a:extLst>
              </p:cNvPr>
              <p:cNvCxnSpPr/>
              <p:nvPr/>
            </p:nvCxnSpPr>
            <p:spPr bwMode="auto">
              <a:xfrm rot="5400000">
                <a:off x="3024305" y="5696201"/>
                <a:ext cx="67979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95" name="Straight Connector 1394">
                <a:extLst>
                  <a:ext uri="{FF2B5EF4-FFF2-40B4-BE49-F238E27FC236}">
                    <a16:creationId xmlns:a16="http://schemas.microsoft.com/office/drawing/2014/main" id="{B4D404BE-C021-70D7-16CB-581C4C672512}"/>
                  </a:ext>
                </a:extLst>
              </p:cNvPr>
              <p:cNvCxnSpPr/>
              <p:nvPr/>
            </p:nvCxnSpPr>
            <p:spPr bwMode="auto">
              <a:xfrm rot="5400000">
                <a:off x="2827187" y="5696201"/>
                <a:ext cx="67979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96" name="Straight Connector 1395">
                <a:extLst>
                  <a:ext uri="{FF2B5EF4-FFF2-40B4-BE49-F238E27FC236}">
                    <a16:creationId xmlns:a16="http://schemas.microsoft.com/office/drawing/2014/main" id="{4D926909-4199-6B9B-6D13-604490EF7007}"/>
                  </a:ext>
                </a:extLst>
              </p:cNvPr>
              <p:cNvCxnSpPr/>
              <p:nvPr/>
            </p:nvCxnSpPr>
            <p:spPr bwMode="auto">
              <a:xfrm rot="5400000">
                <a:off x="2630068" y="5696201"/>
                <a:ext cx="67979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97" name="Straight Connector 1396">
                <a:extLst>
                  <a:ext uri="{FF2B5EF4-FFF2-40B4-BE49-F238E27FC236}">
                    <a16:creationId xmlns:a16="http://schemas.microsoft.com/office/drawing/2014/main" id="{EB4A85D5-EB0E-8910-3A4E-AA501FCDBB6A}"/>
                  </a:ext>
                </a:extLst>
              </p:cNvPr>
              <p:cNvCxnSpPr/>
              <p:nvPr/>
            </p:nvCxnSpPr>
            <p:spPr bwMode="auto">
              <a:xfrm rot="5400000">
                <a:off x="2432951" y="5696201"/>
                <a:ext cx="67979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455" name="Group 454">
              <a:extLst>
                <a:ext uri="{FF2B5EF4-FFF2-40B4-BE49-F238E27FC236}">
                  <a16:creationId xmlns:a16="http://schemas.microsoft.com/office/drawing/2014/main" id="{6F193AFF-88D0-E9D8-7120-2F1511773A87}"/>
                </a:ext>
              </a:extLst>
            </p:cNvPr>
            <p:cNvGrpSpPr/>
            <p:nvPr/>
          </p:nvGrpSpPr>
          <p:grpSpPr>
            <a:xfrm>
              <a:off x="4293478" y="5394046"/>
              <a:ext cx="1319284" cy="281847"/>
              <a:chOff x="3655642" y="5151077"/>
              <a:chExt cx="1761383" cy="248368"/>
            </a:xfrm>
          </p:grpSpPr>
          <p:sp>
            <p:nvSpPr>
              <p:cNvPr id="1388" name="TextBox 1387">
                <a:extLst>
                  <a:ext uri="{FF2B5EF4-FFF2-40B4-BE49-F238E27FC236}">
                    <a16:creationId xmlns:a16="http://schemas.microsoft.com/office/drawing/2014/main" id="{5EF6C08E-CB03-E68F-9C96-7942BE8E377A}"/>
                  </a:ext>
                </a:extLst>
              </p:cNvPr>
              <p:cNvSpPr txBox="1"/>
              <p:nvPr/>
            </p:nvSpPr>
            <p:spPr bwMode="auto">
              <a:xfrm>
                <a:off x="3655642" y="5155350"/>
                <a:ext cx="473407" cy="2440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28</a:t>
                </a:r>
              </a:p>
            </p:txBody>
          </p:sp>
          <p:sp>
            <p:nvSpPr>
              <p:cNvPr id="1389" name="TextBox 1388">
                <a:extLst>
                  <a:ext uri="{FF2B5EF4-FFF2-40B4-BE49-F238E27FC236}">
                    <a16:creationId xmlns:a16="http://schemas.microsoft.com/office/drawing/2014/main" id="{9879DF94-FCAD-BC90-94CE-81FDE6D653C0}"/>
                  </a:ext>
                </a:extLst>
              </p:cNvPr>
              <p:cNvSpPr txBox="1"/>
              <p:nvPr/>
            </p:nvSpPr>
            <p:spPr bwMode="auto">
              <a:xfrm>
                <a:off x="3978020" y="5153844"/>
                <a:ext cx="473407" cy="2440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30</a:t>
                </a:r>
              </a:p>
            </p:txBody>
          </p:sp>
          <p:sp>
            <p:nvSpPr>
              <p:cNvPr id="1390" name="TextBox 1389">
                <a:extLst>
                  <a:ext uri="{FF2B5EF4-FFF2-40B4-BE49-F238E27FC236}">
                    <a16:creationId xmlns:a16="http://schemas.microsoft.com/office/drawing/2014/main" id="{DCF306ED-B164-7021-F307-221B59C93575}"/>
                  </a:ext>
                </a:extLst>
              </p:cNvPr>
              <p:cNvSpPr txBox="1"/>
              <p:nvPr/>
            </p:nvSpPr>
            <p:spPr bwMode="auto">
              <a:xfrm>
                <a:off x="4300663" y="5151077"/>
                <a:ext cx="473407" cy="2440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32</a:t>
                </a:r>
              </a:p>
            </p:txBody>
          </p:sp>
          <p:sp>
            <p:nvSpPr>
              <p:cNvPr id="1391" name="TextBox 1390">
                <a:extLst>
                  <a:ext uri="{FF2B5EF4-FFF2-40B4-BE49-F238E27FC236}">
                    <a16:creationId xmlns:a16="http://schemas.microsoft.com/office/drawing/2014/main" id="{1A347190-E446-1C61-F74F-F48BD5222135}"/>
                  </a:ext>
                </a:extLst>
              </p:cNvPr>
              <p:cNvSpPr txBox="1"/>
              <p:nvPr/>
            </p:nvSpPr>
            <p:spPr bwMode="auto">
              <a:xfrm>
                <a:off x="4620975" y="5154812"/>
                <a:ext cx="473407" cy="2440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34</a:t>
                </a:r>
              </a:p>
            </p:txBody>
          </p:sp>
          <p:sp>
            <p:nvSpPr>
              <p:cNvPr id="1392" name="TextBox 1391">
                <a:extLst>
                  <a:ext uri="{FF2B5EF4-FFF2-40B4-BE49-F238E27FC236}">
                    <a16:creationId xmlns:a16="http://schemas.microsoft.com/office/drawing/2014/main" id="{35EA1E23-7D08-69D2-DC2E-6438EB48D192}"/>
                  </a:ext>
                </a:extLst>
              </p:cNvPr>
              <p:cNvSpPr txBox="1"/>
              <p:nvPr/>
            </p:nvSpPr>
            <p:spPr bwMode="auto">
              <a:xfrm>
                <a:off x="4943618" y="5152046"/>
                <a:ext cx="473407" cy="2440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36</a:t>
                </a:r>
              </a:p>
            </p:txBody>
          </p:sp>
        </p:grpSp>
        <p:grpSp>
          <p:nvGrpSpPr>
            <p:cNvPr id="456" name="Group 1411">
              <a:extLst>
                <a:ext uri="{FF2B5EF4-FFF2-40B4-BE49-F238E27FC236}">
                  <a16:creationId xmlns:a16="http://schemas.microsoft.com/office/drawing/2014/main" id="{240C9FBD-DC50-C220-B741-32738630ECF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37288" y="3738195"/>
              <a:ext cx="2867410" cy="820992"/>
              <a:chOff x="2087" y="1653"/>
              <a:chExt cx="2297" cy="696"/>
            </a:xfrm>
          </p:grpSpPr>
          <p:sp>
            <p:nvSpPr>
              <p:cNvPr id="1188" name="Line 1211">
                <a:extLst>
                  <a:ext uri="{FF2B5EF4-FFF2-40B4-BE49-F238E27FC236}">
                    <a16:creationId xmlns:a16="http://schemas.microsoft.com/office/drawing/2014/main" id="{36B5A02A-B831-B27B-DE54-B637D42F48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83" y="1719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89" name="Line 1212">
                <a:extLst>
                  <a:ext uri="{FF2B5EF4-FFF2-40B4-BE49-F238E27FC236}">
                    <a16:creationId xmlns:a16="http://schemas.microsoft.com/office/drawing/2014/main" id="{5C4F4283-4592-18D0-2566-5BCD9DE247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9" y="1706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90" name="Line 1213">
                <a:extLst>
                  <a:ext uri="{FF2B5EF4-FFF2-40B4-BE49-F238E27FC236}">
                    <a16:creationId xmlns:a16="http://schemas.microsoft.com/office/drawing/2014/main" id="{598FCD9B-BCB1-9C14-14B4-60060C3BCA7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16" y="1713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91" name="Line 1214">
                <a:extLst>
                  <a:ext uri="{FF2B5EF4-FFF2-40B4-BE49-F238E27FC236}">
                    <a16:creationId xmlns:a16="http://schemas.microsoft.com/office/drawing/2014/main" id="{4DFECB82-1A1B-8E5E-3C02-BDFB7584B8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19" y="1713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92" name="Line 1215">
                <a:extLst>
                  <a:ext uri="{FF2B5EF4-FFF2-40B4-BE49-F238E27FC236}">
                    <a16:creationId xmlns:a16="http://schemas.microsoft.com/office/drawing/2014/main" id="{91EADC64-F506-F8E2-69AD-DD9BE4AED3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36" y="1726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93" name="Line 1216">
                <a:extLst>
                  <a:ext uri="{FF2B5EF4-FFF2-40B4-BE49-F238E27FC236}">
                    <a16:creationId xmlns:a16="http://schemas.microsoft.com/office/drawing/2014/main" id="{9C1157A1-67BF-5CF0-50A9-F66A8D0212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52" y="1726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94" name="Line 1217">
                <a:extLst>
                  <a:ext uri="{FF2B5EF4-FFF2-40B4-BE49-F238E27FC236}">
                    <a16:creationId xmlns:a16="http://schemas.microsoft.com/office/drawing/2014/main" id="{A8449A70-107E-C13D-42C0-E961701185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29" y="1749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95" name="Line 1218">
                <a:extLst>
                  <a:ext uri="{FF2B5EF4-FFF2-40B4-BE49-F238E27FC236}">
                    <a16:creationId xmlns:a16="http://schemas.microsoft.com/office/drawing/2014/main" id="{C5E44916-54AE-DC81-2584-70B5302DE6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56" y="1729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96" name="Line 1219">
                <a:extLst>
                  <a:ext uri="{FF2B5EF4-FFF2-40B4-BE49-F238E27FC236}">
                    <a16:creationId xmlns:a16="http://schemas.microsoft.com/office/drawing/2014/main" id="{AF6AE430-EF68-F027-E066-23B078504F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32" y="1752"/>
                <a:ext cx="47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97" name="Line 1220">
                <a:extLst>
                  <a:ext uri="{FF2B5EF4-FFF2-40B4-BE49-F238E27FC236}">
                    <a16:creationId xmlns:a16="http://schemas.microsoft.com/office/drawing/2014/main" id="{5D738E7E-0EB8-6FB8-D8C6-4BAA2DF9E9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62" y="1729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98" name="Line 1221">
                <a:extLst>
                  <a:ext uri="{FF2B5EF4-FFF2-40B4-BE49-F238E27FC236}">
                    <a16:creationId xmlns:a16="http://schemas.microsoft.com/office/drawing/2014/main" id="{C73325A2-9C5E-1F5F-4233-E9A9453AD9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39" y="1752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99" name="Line 1222">
                <a:extLst>
                  <a:ext uri="{FF2B5EF4-FFF2-40B4-BE49-F238E27FC236}">
                    <a16:creationId xmlns:a16="http://schemas.microsoft.com/office/drawing/2014/main" id="{4D860E7E-FBEE-3344-B898-933AE04FC4D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65" y="1729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00" name="Line 1223">
                <a:extLst>
                  <a:ext uri="{FF2B5EF4-FFF2-40B4-BE49-F238E27FC236}">
                    <a16:creationId xmlns:a16="http://schemas.microsoft.com/office/drawing/2014/main" id="{61CE29A2-1A76-6C56-1224-3603F1EF92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42" y="1752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01" name="Line 1224">
                <a:extLst>
                  <a:ext uri="{FF2B5EF4-FFF2-40B4-BE49-F238E27FC236}">
                    <a16:creationId xmlns:a16="http://schemas.microsoft.com/office/drawing/2014/main" id="{9852F2D6-FCBB-50CC-4E38-A7C73C3C5C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65" y="1732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02" name="Line 1225">
                <a:extLst>
                  <a:ext uri="{FF2B5EF4-FFF2-40B4-BE49-F238E27FC236}">
                    <a16:creationId xmlns:a16="http://schemas.microsoft.com/office/drawing/2014/main" id="{61BFDF74-8ABD-1017-CD21-C39EC238C9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42" y="1756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03" name="Line 1226">
                <a:extLst>
                  <a:ext uri="{FF2B5EF4-FFF2-40B4-BE49-F238E27FC236}">
                    <a16:creationId xmlns:a16="http://schemas.microsoft.com/office/drawing/2014/main" id="{37D5D54C-7DEA-B47B-5E12-0C8E07A55E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79" y="1739"/>
                <a:ext cx="1" cy="46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04" name="Line 1227">
                <a:extLst>
                  <a:ext uri="{FF2B5EF4-FFF2-40B4-BE49-F238E27FC236}">
                    <a16:creationId xmlns:a16="http://schemas.microsoft.com/office/drawing/2014/main" id="{F9C5BF84-7D93-2A0C-C00A-76296EEA76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56" y="1762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05" name="Line 1228">
                <a:extLst>
                  <a:ext uri="{FF2B5EF4-FFF2-40B4-BE49-F238E27FC236}">
                    <a16:creationId xmlns:a16="http://schemas.microsoft.com/office/drawing/2014/main" id="{61B482F6-E796-5A2E-1DE8-016F0D37AB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82" y="1746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06" name="Line 1229">
                <a:extLst>
                  <a:ext uri="{FF2B5EF4-FFF2-40B4-BE49-F238E27FC236}">
                    <a16:creationId xmlns:a16="http://schemas.microsoft.com/office/drawing/2014/main" id="{0FE81829-B865-B137-ACBD-C209550CD9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62" y="1766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07" name="Line 1230">
                <a:extLst>
                  <a:ext uri="{FF2B5EF4-FFF2-40B4-BE49-F238E27FC236}">
                    <a16:creationId xmlns:a16="http://schemas.microsoft.com/office/drawing/2014/main" id="{EB6FB030-ADD2-7CCB-FB2D-26D1D72DE0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89" y="1746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08" name="Line 1231">
                <a:extLst>
                  <a:ext uri="{FF2B5EF4-FFF2-40B4-BE49-F238E27FC236}">
                    <a16:creationId xmlns:a16="http://schemas.microsoft.com/office/drawing/2014/main" id="{1477C510-957C-485E-780A-4E80FC0D7E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65" y="1766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09" name="Line 1232">
                <a:extLst>
                  <a:ext uri="{FF2B5EF4-FFF2-40B4-BE49-F238E27FC236}">
                    <a16:creationId xmlns:a16="http://schemas.microsoft.com/office/drawing/2014/main" id="{F3E8FDD2-0DFF-EA6D-F1C5-50A19F3F50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92" y="1746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10" name="Line 1233">
                <a:extLst>
                  <a:ext uri="{FF2B5EF4-FFF2-40B4-BE49-F238E27FC236}">
                    <a16:creationId xmlns:a16="http://schemas.microsoft.com/office/drawing/2014/main" id="{B40A7180-2486-8A61-CC31-55C8FE0A72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72" y="1766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11" name="Line 1234">
                <a:extLst>
                  <a:ext uri="{FF2B5EF4-FFF2-40B4-BE49-F238E27FC236}">
                    <a16:creationId xmlns:a16="http://schemas.microsoft.com/office/drawing/2014/main" id="{21905DBA-A57B-C278-32D4-B51E5E723F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99" y="1746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12" name="Line 1235">
                <a:extLst>
                  <a:ext uri="{FF2B5EF4-FFF2-40B4-BE49-F238E27FC236}">
                    <a16:creationId xmlns:a16="http://schemas.microsoft.com/office/drawing/2014/main" id="{EEE6E175-3FDB-73FE-9A3F-69D10F7B1D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75" y="1766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13" name="Line 1236">
                <a:extLst>
                  <a:ext uri="{FF2B5EF4-FFF2-40B4-BE49-F238E27FC236}">
                    <a16:creationId xmlns:a16="http://schemas.microsoft.com/office/drawing/2014/main" id="{18566093-4DE1-4FF2-79E7-ACDFB258FD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12" y="1752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14" name="Line 1237">
                <a:extLst>
                  <a:ext uri="{FF2B5EF4-FFF2-40B4-BE49-F238E27FC236}">
                    <a16:creationId xmlns:a16="http://schemas.microsoft.com/office/drawing/2014/main" id="{2A81F284-17A1-2959-51AD-E3C6FBF5A1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89" y="1772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15" name="Line 1238">
                <a:extLst>
                  <a:ext uri="{FF2B5EF4-FFF2-40B4-BE49-F238E27FC236}">
                    <a16:creationId xmlns:a16="http://schemas.microsoft.com/office/drawing/2014/main" id="{1985D4E8-A892-5E48-BB30-22CE721399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25" y="1756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16" name="Line 1239">
                <a:extLst>
                  <a:ext uri="{FF2B5EF4-FFF2-40B4-BE49-F238E27FC236}">
                    <a16:creationId xmlns:a16="http://schemas.microsoft.com/office/drawing/2014/main" id="{817A7F25-93E5-D10E-46FF-F5865B1119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02" y="1775"/>
                <a:ext cx="46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17" name="Line 1240">
                <a:extLst>
                  <a:ext uri="{FF2B5EF4-FFF2-40B4-BE49-F238E27FC236}">
                    <a16:creationId xmlns:a16="http://schemas.microsoft.com/office/drawing/2014/main" id="{2D45B97D-221E-1DA9-7D0B-6A6BC9927A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28" y="1756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18" name="Line 1241">
                <a:extLst>
                  <a:ext uri="{FF2B5EF4-FFF2-40B4-BE49-F238E27FC236}">
                    <a16:creationId xmlns:a16="http://schemas.microsoft.com/office/drawing/2014/main" id="{3747F04E-C189-195F-6F5B-EC938287B0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08" y="1775"/>
                <a:ext cx="44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19" name="Line 1242">
                <a:extLst>
                  <a:ext uri="{FF2B5EF4-FFF2-40B4-BE49-F238E27FC236}">
                    <a16:creationId xmlns:a16="http://schemas.microsoft.com/office/drawing/2014/main" id="{FAF44DC1-9401-ECDD-2220-9E67532FD1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32" y="1756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20" name="Line 1243">
                <a:extLst>
                  <a:ext uri="{FF2B5EF4-FFF2-40B4-BE49-F238E27FC236}">
                    <a16:creationId xmlns:a16="http://schemas.microsoft.com/office/drawing/2014/main" id="{B2F8BCEE-C90B-9B16-C1D2-66A9617167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12" y="1775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21" name="Line 1244">
                <a:extLst>
                  <a:ext uri="{FF2B5EF4-FFF2-40B4-BE49-F238E27FC236}">
                    <a16:creationId xmlns:a16="http://schemas.microsoft.com/office/drawing/2014/main" id="{BE04E944-8CDD-38DC-2C4D-1563153422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38" y="1756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22" name="Line 1245">
                <a:extLst>
                  <a:ext uri="{FF2B5EF4-FFF2-40B4-BE49-F238E27FC236}">
                    <a16:creationId xmlns:a16="http://schemas.microsoft.com/office/drawing/2014/main" id="{C9C1265C-9ABC-C4F6-F4C0-38E943F1D3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15" y="1775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23" name="Line 1246">
                <a:extLst>
                  <a:ext uri="{FF2B5EF4-FFF2-40B4-BE49-F238E27FC236}">
                    <a16:creationId xmlns:a16="http://schemas.microsoft.com/office/drawing/2014/main" id="{8E528ADA-55F0-6172-4055-C25E2363869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52" y="1766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24" name="Line 1247">
                <a:extLst>
                  <a:ext uri="{FF2B5EF4-FFF2-40B4-BE49-F238E27FC236}">
                    <a16:creationId xmlns:a16="http://schemas.microsoft.com/office/drawing/2014/main" id="{C1478B65-250F-BB5E-75B9-65A3D3AC05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85" y="1775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25" name="Line 1248">
                <a:extLst>
                  <a:ext uri="{FF2B5EF4-FFF2-40B4-BE49-F238E27FC236}">
                    <a16:creationId xmlns:a16="http://schemas.microsoft.com/office/drawing/2014/main" id="{F2347152-C1DE-592C-1EF2-294D9C57B5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61" y="1799"/>
                <a:ext cx="47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26" name="Line 1249">
                <a:extLst>
                  <a:ext uri="{FF2B5EF4-FFF2-40B4-BE49-F238E27FC236}">
                    <a16:creationId xmlns:a16="http://schemas.microsoft.com/office/drawing/2014/main" id="{B8742665-063D-EA62-4A3D-8B2AD342E3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88" y="1775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27" name="Line 1250">
                <a:extLst>
                  <a:ext uri="{FF2B5EF4-FFF2-40B4-BE49-F238E27FC236}">
                    <a16:creationId xmlns:a16="http://schemas.microsoft.com/office/drawing/2014/main" id="{8F990EC3-E870-D562-9E13-A7113970F3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68" y="1799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28" name="Line 1251">
                <a:extLst>
                  <a:ext uri="{FF2B5EF4-FFF2-40B4-BE49-F238E27FC236}">
                    <a16:creationId xmlns:a16="http://schemas.microsoft.com/office/drawing/2014/main" id="{766DEABF-A939-BC15-AAB8-9A07A5BFD4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71" y="1799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29" name="Line 1252">
                <a:extLst>
                  <a:ext uri="{FF2B5EF4-FFF2-40B4-BE49-F238E27FC236}">
                    <a16:creationId xmlns:a16="http://schemas.microsoft.com/office/drawing/2014/main" id="{40B6FDB7-A479-F197-EBCE-0237104541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75" y="1799"/>
                <a:ext cx="46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30" name="Line 1253">
                <a:extLst>
                  <a:ext uri="{FF2B5EF4-FFF2-40B4-BE49-F238E27FC236}">
                    <a16:creationId xmlns:a16="http://schemas.microsoft.com/office/drawing/2014/main" id="{88D49113-86D2-164C-6436-AEAED1A9E2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88" y="1799"/>
                <a:ext cx="46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31" name="Line 1254">
                <a:extLst>
                  <a:ext uri="{FF2B5EF4-FFF2-40B4-BE49-F238E27FC236}">
                    <a16:creationId xmlns:a16="http://schemas.microsoft.com/office/drawing/2014/main" id="{A26BEB0F-4ECA-FA32-5157-EFABB6E1EA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51" y="1789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32" name="Line 1255">
                <a:extLst>
                  <a:ext uri="{FF2B5EF4-FFF2-40B4-BE49-F238E27FC236}">
                    <a16:creationId xmlns:a16="http://schemas.microsoft.com/office/drawing/2014/main" id="{02C9B3A0-57CE-93C0-9522-2E863E7C3D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57" y="1799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33" name="Line 1256">
                <a:extLst>
                  <a:ext uri="{FF2B5EF4-FFF2-40B4-BE49-F238E27FC236}">
                    <a16:creationId xmlns:a16="http://schemas.microsoft.com/office/drawing/2014/main" id="{96D6963F-779F-B2FC-B3BF-E3215AF2BB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64" y="1799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34" name="Line 1257">
                <a:extLst>
                  <a:ext uri="{FF2B5EF4-FFF2-40B4-BE49-F238E27FC236}">
                    <a16:creationId xmlns:a16="http://schemas.microsoft.com/office/drawing/2014/main" id="{F12F574F-BF39-A095-DEAA-BE5824E11A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67" y="1799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35" name="Line 1258">
                <a:extLst>
                  <a:ext uri="{FF2B5EF4-FFF2-40B4-BE49-F238E27FC236}">
                    <a16:creationId xmlns:a16="http://schemas.microsoft.com/office/drawing/2014/main" id="{13D7398C-C696-9A60-AF13-DDF0EC2C08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74" y="1799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36" name="Line 1259">
                <a:extLst>
                  <a:ext uri="{FF2B5EF4-FFF2-40B4-BE49-F238E27FC236}">
                    <a16:creationId xmlns:a16="http://schemas.microsoft.com/office/drawing/2014/main" id="{25A5D8E3-38EA-B2D0-C45D-3C11CDE4E8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51" y="1818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37" name="Line 1260">
                <a:extLst>
                  <a:ext uri="{FF2B5EF4-FFF2-40B4-BE49-F238E27FC236}">
                    <a16:creationId xmlns:a16="http://schemas.microsoft.com/office/drawing/2014/main" id="{FB5A1F31-D6AD-E04B-C3DA-63346C253A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77" y="1799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38" name="Line 1261">
                <a:extLst>
                  <a:ext uri="{FF2B5EF4-FFF2-40B4-BE49-F238E27FC236}">
                    <a16:creationId xmlns:a16="http://schemas.microsoft.com/office/drawing/2014/main" id="{9723719A-33EC-0496-4BC7-A53AFDC7B2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57" y="1818"/>
                <a:ext cx="44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39" name="Line 1262">
                <a:extLst>
                  <a:ext uri="{FF2B5EF4-FFF2-40B4-BE49-F238E27FC236}">
                    <a16:creationId xmlns:a16="http://schemas.microsoft.com/office/drawing/2014/main" id="{4DE09762-748C-A07B-9CA7-F5E43D5745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91" y="1809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40" name="Line 1263">
                <a:extLst>
                  <a:ext uri="{FF2B5EF4-FFF2-40B4-BE49-F238E27FC236}">
                    <a16:creationId xmlns:a16="http://schemas.microsoft.com/office/drawing/2014/main" id="{9F06B9C5-C79A-DD92-A5C9-7D0C880152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71" y="1828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41" name="Line 1264">
                <a:extLst>
                  <a:ext uri="{FF2B5EF4-FFF2-40B4-BE49-F238E27FC236}">
                    <a16:creationId xmlns:a16="http://schemas.microsoft.com/office/drawing/2014/main" id="{8D0785A4-0378-93D1-6F59-D33B9CF6C8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24" y="1815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42" name="Line 1265">
                <a:extLst>
                  <a:ext uri="{FF2B5EF4-FFF2-40B4-BE49-F238E27FC236}">
                    <a16:creationId xmlns:a16="http://schemas.microsoft.com/office/drawing/2014/main" id="{CC75B268-8473-8AB3-3762-F2C2C0CB79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04" y="1835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43" name="Line 1266">
                <a:extLst>
                  <a:ext uri="{FF2B5EF4-FFF2-40B4-BE49-F238E27FC236}">
                    <a16:creationId xmlns:a16="http://schemas.microsoft.com/office/drawing/2014/main" id="{A9E80450-7B06-F564-75CE-F27F63AC46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30" y="1815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44" name="Line 1267">
                <a:extLst>
                  <a:ext uri="{FF2B5EF4-FFF2-40B4-BE49-F238E27FC236}">
                    <a16:creationId xmlns:a16="http://schemas.microsoft.com/office/drawing/2014/main" id="{07700DC0-B4DF-3F02-009E-B65B55710E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10" y="1835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45" name="Line 1268">
                <a:extLst>
                  <a:ext uri="{FF2B5EF4-FFF2-40B4-BE49-F238E27FC236}">
                    <a16:creationId xmlns:a16="http://schemas.microsoft.com/office/drawing/2014/main" id="{88AF7268-6DEA-35A7-F743-B7AF9568DD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30" y="1825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46" name="Line 1269">
                <a:extLst>
                  <a:ext uri="{FF2B5EF4-FFF2-40B4-BE49-F238E27FC236}">
                    <a16:creationId xmlns:a16="http://schemas.microsoft.com/office/drawing/2014/main" id="{C321F660-9E03-22E0-558F-F4FA299D78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10" y="1848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47" name="Line 1270">
                <a:extLst>
                  <a:ext uri="{FF2B5EF4-FFF2-40B4-BE49-F238E27FC236}">
                    <a16:creationId xmlns:a16="http://schemas.microsoft.com/office/drawing/2014/main" id="{257CC0DC-216D-5F9A-7F85-5CE5222473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37" y="1825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48" name="Line 1271">
                <a:extLst>
                  <a:ext uri="{FF2B5EF4-FFF2-40B4-BE49-F238E27FC236}">
                    <a16:creationId xmlns:a16="http://schemas.microsoft.com/office/drawing/2014/main" id="{5ED71FB6-00BE-44F6-002E-46ED1D7F06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17" y="1848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49" name="Line 1272">
                <a:extLst>
                  <a:ext uri="{FF2B5EF4-FFF2-40B4-BE49-F238E27FC236}">
                    <a16:creationId xmlns:a16="http://schemas.microsoft.com/office/drawing/2014/main" id="{31243011-EB90-C051-7CD9-5C79C271F2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44" y="1825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50" name="Line 1273">
                <a:extLst>
                  <a:ext uri="{FF2B5EF4-FFF2-40B4-BE49-F238E27FC236}">
                    <a16:creationId xmlns:a16="http://schemas.microsoft.com/office/drawing/2014/main" id="{BE47FE69-0826-3AF9-9F87-838E0DBB8E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20" y="1848"/>
                <a:ext cx="47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51" name="Line 1274">
                <a:extLst>
                  <a:ext uri="{FF2B5EF4-FFF2-40B4-BE49-F238E27FC236}">
                    <a16:creationId xmlns:a16="http://schemas.microsoft.com/office/drawing/2014/main" id="{421F8705-71FC-AD33-D537-E0BC8A314F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44" y="1832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52" name="Line 1275">
                <a:extLst>
                  <a:ext uri="{FF2B5EF4-FFF2-40B4-BE49-F238E27FC236}">
                    <a16:creationId xmlns:a16="http://schemas.microsoft.com/office/drawing/2014/main" id="{B5AF622D-C6B4-697B-0A29-8917C5BA22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20" y="1855"/>
                <a:ext cx="47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53" name="Line 1276">
                <a:extLst>
                  <a:ext uri="{FF2B5EF4-FFF2-40B4-BE49-F238E27FC236}">
                    <a16:creationId xmlns:a16="http://schemas.microsoft.com/office/drawing/2014/main" id="{33D2ACA9-285A-0652-BD13-D8B71A263B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47" y="1832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54" name="Line 1277">
                <a:extLst>
                  <a:ext uri="{FF2B5EF4-FFF2-40B4-BE49-F238E27FC236}">
                    <a16:creationId xmlns:a16="http://schemas.microsoft.com/office/drawing/2014/main" id="{B56FD49C-09DC-DB80-ED57-36801E2623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27" y="1855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55" name="Line 1278">
                <a:extLst>
                  <a:ext uri="{FF2B5EF4-FFF2-40B4-BE49-F238E27FC236}">
                    <a16:creationId xmlns:a16="http://schemas.microsoft.com/office/drawing/2014/main" id="{E7077A32-0A8E-9275-1149-337CDFCB3F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50" y="1832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56" name="Line 1279">
                <a:extLst>
                  <a:ext uri="{FF2B5EF4-FFF2-40B4-BE49-F238E27FC236}">
                    <a16:creationId xmlns:a16="http://schemas.microsoft.com/office/drawing/2014/main" id="{262977FA-13DB-FCC4-97E5-6DF40EE357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30" y="1855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57" name="Line 1280">
                <a:extLst>
                  <a:ext uri="{FF2B5EF4-FFF2-40B4-BE49-F238E27FC236}">
                    <a16:creationId xmlns:a16="http://schemas.microsoft.com/office/drawing/2014/main" id="{91D2A2C8-51EF-6CD2-8503-1DA9D03DCE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44" y="1855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58" name="Line 1281">
                <a:extLst>
                  <a:ext uri="{FF2B5EF4-FFF2-40B4-BE49-F238E27FC236}">
                    <a16:creationId xmlns:a16="http://schemas.microsoft.com/office/drawing/2014/main" id="{83198749-5BB2-D5D2-67B9-A266726D53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87" y="1653"/>
                <a:ext cx="46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59" name="Line 1282">
                <a:extLst>
                  <a:ext uri="{FF2B5EF4-FFF2-40B4-BE49-F238E27FC236}">
                    <a16:creationId xmlns:a16="http://schemas.microsoft.com/office/drawing/2014/main" id="{56CA56AB-C3E8-60A8-F148-B9AA753D72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67" y="1832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60" name="Line 1283">
                <a:extLst>
                  <a:ext uri="{FF2B5EF4-FFF2-40B4-BE49-F238E27FC236}">
                    <a16:creationId xmlns:a16="http://schemas.microsoft.com/office/drawing/2014/main" id="{4EB9E62B-5ABF-815F-9634-3054A552F3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70" y="1842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61" name="Line 1284">
                <a:extLst>
                  <a:ext uri="{FF2B5EF4-FFF2-40B4-BE49-F238E27FC236}">
                    <a16:creationId xmlns:a16="http://schemas.microsoft.com/office/drawing/2014/main" id="{1C6EE532-0528-D461-D6CB-6BF72D1689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50" y="1865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62" name="Line 1285">
                <a:extLst>
                  <a:ext uri="{FF2B5EF4-FFF2-40B4-BE49-F238E27FC236}">
                    <a16:creationId xmlns:a16="http://schemas.microsoft.com/office/drawing/2014/main" id="{8D3F21DE-92E7-3636-2482-B1CC8494A7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77" y="1842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63" name="Line 1286">
                <a:extLst>
                  <a:ext uri="{FF2B5EF4-FFF2-40B4-BE49-F238E27FC236}">
                    <a16:creationId xmlns:a16="http://schemas.microsoft.com/office/drawing/2014/main" id="{556C6762-AFF6-8D0F-F543-58AF379632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53" y="1865"/>
                <a:ext cx="44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64" name="Line 1287">
                <a:extLst>
                  <a:ext uri="{FF2B5EF4-FFF2-40B4-BE49-F238E27FC236}">
                    <a16:creationId xmlns:a16="http://schemas.microsoft.com/office/drawing/2014/main" id="{B11D92DC-AD93-9A99-785D-17F5285B0A7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80" y="1842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65" name="Line 1288">
                <a:extLst>
                  <a:ext uri="{FF2B5EF4-FFF2-40B4-BE49-F238E27FC236}">
                    <a16:creationId xmlns:a16="http://schemas.microsoft.com/office/drawing/2014/main" id="{28B88B77-5ECA-86EA-350B-7D7B440322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57" y="1865"/>
                <a:ext cx="46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66" name="Line 1289">
                <a:extLst>
                  <a:ext uri="{FF2B5EF4-FFF2-40B4-BE49-F238E27FC236}">
                    <a16:creationId xmlns:a16="http://schemas.microsoft.com/office/drawing/2014/main" id="{322A21B2-968C-E805-128E-242138455A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87" y="1842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67" name="Line 1290">
                <a:extLst>
                  <a:ext uri="{FF2B5EF4-FFF2-40B4-BE49-F238E27FC236}">
                    <a16:creationId xmlns:a16="http://schemas.microsoft.com/office/drawing/2014/main" id="{71D49845-EFFD-AF77-2D34-60AEA86514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63" y="1865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68" name="Line 1291">
                <a:extLst>
                  <a:ext uri="{FF2B5EF4-FFF2-40B4-BE49-F238E27FC236}">
                    <a16:creationId xmlns:a16="http://schemas.microsoft.com/office/drawing/2014/main" id="{E1E6C0CA-98AB-40EB-8912-7A1E805A7C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06" y="1855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69" name="Line 1292">
                <a:extLst>
                  <a:ext uri="{FF2B5EF4-FFF2-40B4-BE49-F238E27FC236}">
                    <a16:creationId xmlns:a16="http://schemas.microsoft.com/office/drawing/2014/main" id="{EDB13D8A-13EC-DF5A-1457-C7694B1834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83" y="1875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70" name="Line 1293">
                <a:extLst>
                  <a:ext uri="{FF2B5EF4-FFF2-40B4-BE49-F238E27FC236}">
                    <a16:creationId xmlns:a16="http://schemas.microsoft.com/office/drawing/2014/main" id="{079BF2BC-AF05-4D14-8003-717E1F0DA3A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06" y="1855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71" name="Line 1294">
                <a:extLst>
                  <a:ext uri="{FF2B5EF4-FFF2-40B4-BE49-F238E27FC236}">
                    <a16:creationId xmlns:a16="http://schemas.microsoft.com/office/drawing/2014/main" id="{C7B15918-6820-DF48-2F80-940B82A58F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87" y="1875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72" name="Line 1295">
                <a:extLst>
                  <a:ext uri="{FF2B5EF4-FFF2-40B4-BE49-F238E27FC236}">
                    <a16:creationId xmlns:a16="http://schemas.microsoft.com/office/drawing/2014/main" id="{AB215FEB-8360-1CD9-1CF7-8280555E1B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13" y="1855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73" name="Line 1296">
                <a:extLst>
                  <a:ext uri="{FF2B5EF4-FFF2-40B4-BE49-F238E27FC236}">
                    <a16:creationId xmlns:a16="http://schemas.microsoft.com/office/drawing/2014/main" id="{36AE22BC-0C2F-9DCC-C56C-CD5A838CBB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90" y="1875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74" name="Line 1297">
                <a:extLst>
                  <a:ext uri="{FF2B5EF4-FFF2-40B4-BE49-F238E27FC236}">
                    <a16:creationId xmlns:a16="http://schemas.microsoft.com/office/drawing/2014/main" id="{6DD7497E-F3C9-37CF-43D9-899B5747B2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26" y="1868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75" name="Line 1298">
                <a:extLst>
                  <a:ext uri="{FF2B5EF4-FFF2-40B4-BE49-F238E27FC236}">
                    <a16:creationId xmlns:a16="http://schemas.microsoft.com/office/drawing/2014/main" id="{FD8249EF-DB79-03F1-DF59-96478085B7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03" y="1888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76" name="Line 1299">
                <a:extLst>
                  <a:ext uri="{FF2B5EF4-FFF2-40B4-BE49-F238E27FC236}">
                    <a16:creationId xmlns:a16="http://schemas.microsoft.com/office/drawing/2014/main" id="{1BD46EB0-E6C3-C10F-9FE1-C1CFABA09F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53" y="1885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77" name="Line 1300">
                <a:extLst>
                  <a:ext uri="{FF2B5EF4-FFF2-40B4-BE49-F238E27FC236}">
                    <a16:creationId xmlns:a16="http://schemas.microsoft.com/office/drawing/2014/main" id="{9C4BB4E7-12D3-5D13-70D2-BA8CCE891E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30" y="1908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78" name="Line 1301">
                <a:extLst>
                  <a:ext uri="{FF2B5EF4-FFF2-40B4-BE49-F238E27FC236}">
                    <a16:creationId xmlns:a16="http://schemas.microsoft.com/office/drawing/2014/main" id="{04205338-7A9D-F938-8A75-D489E0BBBC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59" y="1885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79" name="Line 1302">
                <a:extLst>
                  <a:ext uri="{FF2B5EF4-FFF2-40B4-BE49-F238E27FC236}">
                    <a16:creationId xmlns:a16="http://schemas.microsoft.com/office/drawing/2014/main" id="{E681A2F7-EEAD-5C09-9B0C-8CB59A5AB0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36" y="1908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80" name="Line 1303">
                <a:extLst>
                  <a:ext uri="{FF2B5EF4-FFF2-40B4-BE49-F238E27FC236}">
                    <a16:creationId xmlns:a16="http://schemas.microsoft.com/office/drawing/2014/main" id="{5090ECB9-EB32-8F5E-768A-62C5654245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73" y="1885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81" name="Line 1304">
                <a:extLst>
                  <a:ext uri="{FF2B5EF4-FFF2-40B4-BE49-F238E27FC236}">
                    <a16:creationId xmlns:a16="http://schemas.microsoft.com/office/drawing/2014/main" id="{231B6B20-B7C4-D3E6-DBFA-683455B56D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49" y="1908"/>
                <a:ext cx="44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82" name="Line 1305">
                <a:extLst>
                  <a:ext uri="{FF2B5EF4-FFF2-40B4-BE49-F238E27FC236}">
                    <a16:creationId xmlns:a16="http://schemas.microsoft.com/office/drawing/2014/main" id="{6F658073-5371-CB84-A014-76A32CAD71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1885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83" name="Line 1306">
                <a:extLst>
                  <a:ext uri="{FF2B5EF4-FFF2-40B4-BE49-F238E27FC236}">
                    <a16:creationId xmlns:a16="http://schemas.microsoft.com/office/drawing/2014/main" id="{7C9D7096-6CB5-55E7-6D96-7D0D2790EA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76" y="1908"/>
                <a:ext cx="46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84" name="Line 1307">
                <a:extLst>
                  <a:ext uri="{FF2B5EF4-FFF2-40B4-BE49-F238E27FC236}">
                    <a16:creationId xmlns:a16="http://schemas.microsoft.com/office/drawing/2014/main" id="{68D647B1-A813-7EF8-C673-3396A4D9DA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12" y="1885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85" name="Line 1308">
                <a:extLst>
                  <a:ext uri="{FF2B5EF4-FFF2-40B4-BE49-F238E27FC236}">
                    <a16:creationId xmlns:a16="http://schemas.microsoft.com/office/drawing/2014/main" id="{3885164C-3B8E-993C-4105-12CF1108D6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89" y="1908"/>
                <a:ext cx="47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86" name="Line 1309">
                <a:extLst>
                  <a:ext uri="{FF2B5EF4-FFF2-40B4-BE49-F238E27FC236}">
                    <a16:creationId xmlns:a16="http://schemas.microsoft.com/office/drawing/2014/main" id="{2C972C59-716C-4BEA-0044-6EBED19C22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16" y="1891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87" name="Line 1310">
                <a:extLst>
                  <a:ext uri="{FF2B5EF4-FFF2-40B4-BE49-F238E27FC236}">
                    <a16:creationId xmlns:a16="http://schemas.microsoft.com/office/drawing/2014/main" id="{6ED6F69A-BB71-0DB9-380D-AA5A178289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6" y="1911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88" name="Line 1311">
                <a:extLst>
                  <a:ext uri="{FF2B5EF4-FFF2-40B4-BE49-F238E27FC236}">
                    <a16:creationId xmlns:a16="http://schemas.microsoft.com/office/drawing/2014/main" id="{0B71D8C9-271C-C8FC-766B-12ED2B22CA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22" y="1891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89" name="Line 1312">
                <a:extLst>
                  <a:ext uri="{FF2B5EF4-FFF2-40B4-BE49-F238E27FC236}">
                    <a16:creationId xmlns:a16="http://schemas.microsoft.com/office/drawing/2014/main" id="{91E6CD3D-A462-FBF0-5D6A-337C34E30B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26" y="1891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90" name="Line 1313">
                <a:extLst>
                  <a:ext uri="{FF2B5EF4-FFF2-40B4-BE49-F238E27FC236}">
                    <a16:creationId xmlns:a16="http://schemas.microsoft.com/office/drawing/2014/main" id="{D13E88EC-4E6A-AB52-C283-B9EB37A8FF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39" y="1908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91" name="Line 1314">
                <a:extLst>
                  <a:ext uri="{FF2B5EF4-FFF2-40B4-BE49-F238E27FC236}">
                    <a16:creationId xmlns:a16="http://schemas.microsoft.com/office/drawing/2014/main" id="{F8E6883E-8FAD-0D08-CB9D-0F892D827D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96" y="2348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92" name="Line 1315">
                <a:extLst>
                  <a:ext uri="{FF2B5EF4-FFF2-40B4-BE49-F238E27FC236}">
                    <a16:creationId xmlns:a16="http://schemas.microsoft.com/office/drawing/2014/main" id="{F6B20AAE-3CE4-7917-57EA-9F75505B4F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75" y="2348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93" name="Line 1316">
                <a:extLst>
                  <a:ext uri="{FF2B5EF4-FFF2-40B4-BE49-F238E27FC236}">
                    <a16:creationId xmlns:a16="http://schemas.microsoft.com/office/drawing/2014/main" id="{3CA5F9A2-1728-1081-9A58-58A088B62F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41" y="2348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94" name="Line 1317">
                <a:extLst>
                  <a:ext uri="{FF2B5EF4-FFF2-40B4-BE49-F238E27FC236}">
                    <a16:creationId xmlns:a16="http://schemas.microsoft.com/office/drawing/2014/main" id="{A3AC1BDA-9794-83D7-35E4-D63E485D11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9" y="1911"/>
                <a:ext cx="47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95" name="Line 1318">
                <a:extLst>
                  <a:ext uri="{FF2B5EF4-FFF2-40B4-BE49-F238E27FC236}">
                    <a16:creationId xmlns:a16="http://schemas.microsoft.com/office/drawing/2014/main" id="{337705CA-05E9-B308-2275-806F2E7723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02" y="1911"/>
                <a:ext cx="47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96" name="Line 1319">
                <a:extLst>
                  <a:ext uri="{FF2B5EF4-FFF2-40B4-BE49-F238E27FC236}">
                    <a16:creationId xmlns:a16="http://schemas.microsoft.com/office/drawing/2014/main" id="{C7443564-9EF9-DE40-D6DE-F469D974A3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16" y="1928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97" name="Line 1320">
                <a:extLst>
                  <a:ext uri="{FF2B5EF4-FFF2-40B4-BE49-F238E27FC236}">
                    <a16:creationId xmlns:a16="http://schemas.microsoft.com/office/drawing/2014/main" id="{A1BAB63B-9355-B597-DE33-E2DADDC49B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42" y="1908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98" name="Line 1321">
                <a:extLst>
                  <a:ext uri="{FF2B5EF4-FFF2-40B4-BE49-F238E27FC236}">
                    <a16:creationId xmlns:a16="http://schemas.microsoft.com/office/drawing/2014/main" id="{B1C2F519-B28D-AE7C-A675-B7D0E901AB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19" y="1928"/>
                <a:ext cx="46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99" name="Line 1322">
                <a:extLst>
                  <a:ext uri="{FF2B5EF4-FFF2-40B4-BE49-F238E27FC236}">
                    <a16:creationId xmlns:a16="http://schemas.microsoft.com/office/drawing/2014/main" id="{68D8BA6A-B0C1-6299-578C-3E43294723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46" y="1908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00" name="Line 1323">
                <a:extLst>
                  <a:ext uri="{FF2B5EF4-FFF2-40B4-BE49-F238E27FC236}">
                    <a16:creationId xmlns:a16="http://schemas.microsoft.com/office/drawing/2014/main" id="{14E66F4A-8846-0369-41BB-0CA56AAC67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22" y="1928"/>
                <a:ext cx="47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01" name="Line 1324">
                <a:extLst>
                  <a:ext uri="{FF2B5EF4-FFF2-40B4-BE49-F238E27FC236}">
                    <a16:creationId xmlns:a16="http://schemas.microsoft.com/office/drawing/2014/main" id="{9B0D697D-A05B-E50E-BB14-550729DE38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59" y="1908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02" name="Line 1325">
                <a:extLst>
                  <a:ext uri="{FF2B5EF4-FFF2-40B4-BE49-F238E27FC236}">
                    <a16:creationId xmlns:a16="http://schemas.microsoft.com/office/drawing/2014/main" id="{819BCB92-C6E5-97DC-BBEA-816B4AA601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36" y="1928"/>
                <a:ext cx="46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03" name="Line 1326">
                <a:extLst>
                  <a:ext uri="{FF2B5EF4-FFF2-40B4-BE49-F238E27FC236}">
                    <a16:creationId xmlns:a16="http://schemas.microsoft.com/office/drawing/2014/main" id="{84658F6F-0F13-4259-029E-26B75BB55D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62" y="1908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04" name="Line 1327">
                <a:extLst>
                  <a:ext uri="{FF2B5EF4-FFF2-40B4-BE49-F238E27FC236}">
                    <a16:creationId xmlns:a16="http://schemas.microsoft.com/office/drawing/2014/main" id="{F218A8F1-2CC0-EBE0-26FB-4D214153AD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39" y="1928"/>
                <a:ext cx="46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05" name="Line 1328">
                <a:extLst>
                  <a:ext uri="{FF2B5EF4-FFF2-40B4-BE49-F238E27FC236}">
                    <a16:creationId xmlns:a16="http://schemas.microsoft.com/office/drawing/2014/main" id="{5CAD11A8-8E01-3D46-6F89-1F157B3983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65" y="1908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06" name="Line 1329">
                <a:extLst>
                  <a:ext uri="{FF2B5EF4-FFF2-40B4-BE49-F238E27FC236}">
                    <a16:creationId xmlns:a16="http://schemas.microsoft.com/office/drawing/2014/main" id="{4E58E545-4F24-61BD-B5FB-AD25E7A014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42" y="1928"/>
                <a:ext cx="47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07" name="Line 1330">
                <a:extLst>
                  <a:ext uri="{FF2B5EF4-FFF2-40B4-BE49-F238E27FC236}">
                    <a16:creationId xmlns:a16="http://schemas.microsoft.com/office/drawing/2014/main" id="{7AF8CF23-C309-5926-2ABB-9607BEC5BF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72" y="1915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08" name="Line 1331">
                <a:extLst>
                  <a:ext uri="{FF2B5EF4-FFF2-40B4-BE49-F238E27FC236}">
                    <a16:creationId xmlns:a16="http://schemas.microsoft.com/office/drawing/2014/main" id="{E30BB7BA-C5A0-B509-E178-4BD405E659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49" y="1938"/>
                <a:ext cx="46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09" name="Line 1332">
                <a:extLst>
                  <a:ext uri="{FF2B5EF4-FFF2-40B4-BE49-F238E27FC236}">
                    <a16:creationId xmlns:a16="http://schemas.microsoft.com/office/drawing/2014/main" id="{ADAA3FD7-7921-F2E8-4320-8B238E1DA2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75" y="1915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10" name="Line 1333">
                <a:extLst>
                  <a:ext uri="{FF2B5EF4-FFF2-40B4-BE49-F238E27FC236}">
                    <a16:creationId xmlns:a16="http://schemas.microsoft.com/office/drawing/2014/main" id="{3FDC8A3E-7C39-2EF1-F9B5-DE12C62786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52" y="1938"/>
                <a:ext cx="46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11" name="Line 1334">
                <a:extLst>
                  <a:ext uri="{FF2B5EF4-FFF2-40B4-BE49-F238E27FC236}">
                    <a16:creationId xmlns:a16="http://schemas.microsoft.com/office/drawing/2014/main" id="{FEF6A839-1BA8-9EBF-52B9-9D6BFA89BE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79" y="1915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12" name="Line 1335">
                <a:extLst>
                  <a:ext uri="{FF2B5EF4-FFF2-40B4-BE49-F238E27FC236}">
                    <a16:creationId xmlns:a16="http://schemas.microsoft.com/office/drawing/2014/main" id="{35802ADE-4481-7250-B937-DAACC1216E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55" y="1938"/>
                <a:ext cx="47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13" name="Line 1336">
                <a:extLst>
                  <a:ext uri="{FF2B5EF4-FFF2-40B4-BE49-F238E27FC236}">
                    <a16:creationId xmlns:a16="http://schemas.microsoft.com/office/drawing/2014/main" id="{29C29D58-72CF-216A-1787-6FD2363AFE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05" y="1928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14" name="Line 1337">
                <a:extLst>
                  <a:ext uri="{FF2B5EF4-FFF2-40B4-BE49-F238E27FC236}">
                    <a16:creationId xmlns:a16="http://schemas.microsoft.com/office/drawing/2014/main" id="{2A957CD4-D004-4784-CF79-84CE696B8E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82" y="1948"/>
                <a:ext cx="46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15" name="Line 1338">
                <a:extLst>
                  <a:ext uri="{FF2B5EF4-FFF2-40B4-BE49-F238E27FC236}">
                    <a16:creationId xmlns:a16="http://schemas.microsoft.com/office/drawing/2014/main" id="{80071D85-6061-F5D9-BF26-8A7DC38BBF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08" y="1928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16" name="Line 1339">
                <a:extLst>
                  <a:ext uri="{FF2B5EF4-FFF2-40B4-BE49-F238E27FC236}">
                    <a16:creationId xmlns:a16="http://schemas.microsoft.com/office/drawing/2014/main" id="{1C23812B-68F8-60F5-E798-057B45C3CC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89" y="1948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17" name="Line 1340">
                <a:extLst>
                  <a:ext uri="{FF2B5EF4-FFF2-40B4-BE49-F238E27FC236}">
                    <a16:creationId xmlns:a16="http://schemas.microsoft.com/office/drawing/2014/main" id="{D7D5CC59-A314-F9A0-27F5-BED29987AA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15" y="1928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18" name="Line 1341">
                <a:extLst>
                  <a:ext uri="{FF2B5EF4-FFF2-40B4-BE49-F238E27FC236}">
                    <a16:creationId xmlns:a16="http://schemas.microsoft.com/office/drawing/2014/main" id="{9F9EBE4C-18EF-F2D2-E091-755F39B589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92" y="1948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19" name="Line 1342">
                <a:extLst>
                  <a:ext uri="{FF2B5EF4-FFF2-40B4-BE49-F238E27FC236}">
                    <a16:creationId xmlns:a16="http://schemas.microsoft.com/office/drawing/2014/main" id="{664929D6-7235-2ABF-183C-778E572443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18" y="1928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20" name="Line 1343">
                <a:extLst>
                  <a:ext uri="{FF2B5EF4-FFF2-40B4-BE49-F238E27FC236}">
                    <a16:creationId xmlns:a16="http://schemas.microsoft.com/office/drawing/2014/main" id="{E07EEDA8-073C-1E8E-0836-A951E3AD07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98" y="1948"/>
                <a:ext cx="44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21" name="Line 1344">
                <a:extLst>
                  <a:ext uri="{FF2B5EF4-FFF2-40B4-BE49-F238E27FC236}">
                    <a16:creationId xmlns:a16="http://schemas.microsoft.com/office/drawing/2014/main" id="{14A0D06F-0E85-A8BF-550B-8FC39422D6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45" y="1928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22" name="Line 1345">
                <a:extLst>
                  <a:ext uri="{FF2B5EF4-FFF2-40B4-BE49-F238E27FC236}">
                    <a16:creationId xmlns:a16="http://schemas.microsoft.com/office/drawing/2014/main" id="{913F4562-7B8C-D468-D029-AB895F84662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25" y="1948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23" name="Line 1346">
                <a:extLst>
                  <a:ext uri="{FF2B5EF4-FFF2-40B4-BE49-F238E27FC236}">
                    <a16:creationId xmlns:a16="http://schemas.microsoft.com/office/drawing/2014/main" id="{86F83FA5-C3CF-05FB-1D11-91E2B8D53E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48" y="1928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24" name="Line 1347">
                <a:extLst>
                  <a:ext uri="{FF2B5EF4-FFF2-40B4-BE49-F238E27FC236}">
                    <a16:creationId xmlns:a16="http://schemas.microsoft.com/office/drawing/2014/main" id="{370A8592-25B4-2FD0-44DF-006FE3DA53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28" y="1948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25" name="Line 1348">
                <a:extLst>
                  <a:ext uri="{FF2B5EF4-FFF2-40B4-BE49-F238E27FC236}">
                    <a16:creationId xmlns:a16="http://schemas.microsoft.com/office/drawing/2014/main" id="{3F307C30-8F72-A239-3BB6-D4BAC8B318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51" y="1928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26" name="Line 1349">
                <a:extLst>
                  <a:ext uri="{FF2B5EF4-FFF2-40B4-BE49-F238E27FC236}">
                    <a16:creationId xmlns:a16="http://schemas.microsoft.com/office/drawing/2014/main" id="{31ECA171-FD61-03D1-870E-2A5F2611C0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32" y="1948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27" name="Line 1350">
                <a:extLst>
                  <a:ext uri="{FF2B5EF4-FFF2-40B4-BE49-F238E27FC236}">
                    <a16:creationId xmlns:a16="http://schemas.microsoft.com/office/drawing/2014/main" id="{224BB5BA-3D38-8B61-739F-E2F8BE8A0E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78" y="1934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28" name="Line 1351">
                <a:extLst>
                  <a:ext uri="{FF2B5EF4-FFF2-40B4-BE49-F238E27FC236}">
                    <a16:creationId xmlns:a16="http://schemas.microsoft.com/office/drawing/2014/main" id="{3F08DA3C-93BF-7F04-8A9D-4B0B245A01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58" y="1958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29" name="Line 1352">
                <a:extLst>
                  <a:ext uri="{FF2B5EF4-FFF2-40B4-BE49-F238E27FC236}">
                    <a16:creationId xmlns:a16="http://schemas.microsoft.com/office/drawing/2014/main" id="{F42A1754-A144-3D15-CC41-7EC8C130B7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98" y="1934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30" name="Line 1353">
                <a:extLst>
                  <a:ext uri="{FF2B5EF4-FFF2-40B4-BE49-F238E27FC236}">
                    <a16:creationId xmlns:a16="http://schemas.microsoft.com/office/drawing/2014/main" id="{8D6EA6E3-EA49-389D-E0A8-8DB69FD03D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78" y="1958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31" name="Line 1354">
                <a:extLst>
                  <a:ext uri="{FF2B5EF4-FFF2-40B4-BE49-F238E27FC236}">
                    <a16:creationId xmlns:a16="http://schemas.microsoft.com/office/drawing/2014/main" id="{8BFDF30E-6173-7850-FC9F-D16C7E7BFC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04" y="1948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32" name="Line 1355">
                <a:extLst>
                  <a:ext uri="{FF2B5EF4-FFF2-40B4-BE49-F238E27FC236}">
                    <a16:creationId xmlns:a16="http://schemas.microsoft.com/office/drawing/2014/main" id="{070EDCDC-09FA-F0C0-4A0C-50F2C478AB2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85" y="1968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33" name="Line 1356">
                <a:extLst>
                  <a:ext uri="{FF2B5EF4-FFF2-40B4-BE49-F238E27FC236}">
                    <a16:creationId xmlns:a16="http://schemas.microsoft.com/office/drawing/2014/main" id="{A9EF4181-F609-9E29-50D7-EB55A60ECC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11" y="1961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34" name="Line 1357">
                <a:extLst>
                  <a:ext uri="{FF2B5EF4-FFF2-40B4-BE49-F238E27FC236}">
                    <a16:creationId xmlns:a16="http://schemas.microsoft.com/office/drawing/2014/main" id="{CD860E19-9BBB-8109-5BCA-EC8B63D541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91" y="1981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35" name="Line 1358">
                <a:extLst>
                  <a:ext uri="{FF2B5EF4-FFF2-40B4-BE49-F238E27FC236}">
                    <a16:creationId xmlns:a16="http://schemas.microsoft.com/office/drawing/2014/main" id="{678B3D07-1B73-94A5-CCA9-D78416F900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14" y="1961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36" name="Line 1359">
                <a:extLst>
                  <a:ext uri="{FF2B5EF4-FFF2-40B4-BE49-F238E27FC236}">
                    <a16:creationId xmlns:a16="http://schemas.microsoft.com/office/drawing/2014/main" id="{8CA0AC11-C1F1-8BF6-7CD4-5AB5509937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95" y="1981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37" name="Line 1360">
                <a:extLst>
                  <a:ext uri="{FF2B5EF4-FFF2-40B4-BE49-F238E27FC236}">
                    <a16:creationId xmlns:a16="http://schemas.microsoft.com/office/drawing/2014/main" id="{BDF47BF2-C103-B226-841D-072F984EA5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21" y="1961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38" name="Line 1361">
                <a:extLst>
                  <a:ext uri="{FF2B5EF4-FFF2-40B4-BE49-F238E27FC236}">
                    <a16:creationId xmlns:a16="http://schemas.microsoft.com/office/drawing/2014/main" id="{0AC524CF-9091-C932-CE01-BFEC93A72B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98" y="1981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39" name="Line 1362">
                <a:extLst>
                  <a:ext uri="{FF2B5EF4-FFF2-40B4-BE49-F238E27FC236}">
                    <a16:creationId xmlns:a16="http://schemas.microsoft.com/office/drawing/2014/main" id="{17FE1FF1-1ABA-8078-06DB-0FB3D3D2F0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44" y="1961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40" name="Line 1363">
                <a:extLst>
                  <a:ext uri="{FF2B5EF4-FFF2-40B4-BE49-F238E27FC236}">
                    <a16:creationId xmlns:a16="http://schemas.microsoft.com/office/drawing/2014/main" id="{A748CD39-91A6-9F37-ED4D-29D35BAF8A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24" y="1981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41" name="Line 1364">
                <a:extLst>
                  <a:ext uri="{FF2B5EF4-FFF2-40B4-BE49-F238E27FC236}">
                    <a16:creationId xmlns:a16="http://schemas.microsoft.com/office/drawing/2014/main" id="{FE5D5FDF-AFFE-CE7A-F6B4-4C1341484BA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51" y="1961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42" name="Line 1365">
                <a:extLst>
                  <a:ext uri="{FF2B5EF4-FFF2-40B4-BE49-F238E27FC236}">
                    <a16:creationId xmlns:a16="http://schemas.microsoft.com/office/drawing/2014/main" id="{9760B9EF-2464-74D6-6C45-6AF74A91B7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54" y="1961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43" name="Line 1366">
                <a:extLst>
                  <a:ext uri="{FF2B5EF4-FFF2-40B4-BE49-F238E27FC236}">
                    <a16:creationId xmlns:a16="http://schemas.microsoft.com/office/drawing/2014/main" id="{11E8F111-8B08-EA79-4026-53A7798A54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19" y="2077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44" name="Line 1367">
                <a:extLst>
                  <a:ext uri="{FF2B5EF4-FFF2-40B4-BE49-F238E27FC236}">
                    <a16:creationId xmlns:a16="http://schemas.microsoft.com/office/drawing/2014/main" id="{B9DBF986-0DD4-43B5-1061-B2039D7EA9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28" y="1981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45" name="Line 1368">
                <a:extLst>
                  <a:ext uri="{FF2B5EF4-FFF2-40B4-BE49-F238E27FC236}">
                    <a16:creationId xmlns:a16="http://schemas.microsoft.com/office/drawing/2014/main" id="{A66D903C-2282-1E44-4089-89FB81C6B3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31" y="1981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46" name="Line 1369">
                <a:extLst>
                  <a:ext uri="{FF2B5EF4-FFF2-40B4-BE49-F238E27FC236}">
                    <a16:creationId xmlns:a16="http://schemas.microsoft.com/office/drawing/2014/main" id="{A5530CA0-9631-DE8B-2C34-B6A3C26075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81" y="1974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47" name="Line 1370">
                <a:extLst>
                  <a:ext uri="{FF2B5EF4-FFF2-40B4-BE49-F238E27FC236}">
                    <a16:creationId xmlns:a16="http://schemas.microsoft.com/office/drawing/2014/main" id="{C8B6E31B-3C60-F498-B51C-E60995CB24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57" y="1997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48" name="Line 1371">
                <a:extLst>
                  <a:ext uri="{FF2B5EF4-FFF2-40B4-BE49-F238E27FC236}">
                    <a16:creationId xmlns:a16="http://schemas.microsoft.com/office/drawing/2014/main" id="{51F98F8A-E52C-0061-8AFF-B5C889F57F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84" y="1974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49" name="Line 1372">
                <a:extLst>
                  <a:ext uri="{FF2B5EF4-FFF2-40B4-BE49-F238E27FC236}">
                    <a16:creationId xmlns:a16="http://schemas.microsoft.com/office/drawing/2014/main" id="{84FC4506-C4EF-BA62-89E3-7DEF05E6E9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61" y="1997"/>
                <a:ext cx="46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50" name="Line 1373">
                <a:extLst>
                  <a:ext uri="{FF2B5EF4-FFF2-40B4-BE49-F238E27FC236}">
                    <a16:creationId xmlns:a16="http://schemas.microsoft.com/office/drawing/2014/main" id="{939E308D-EFF1-4030-A24A-32C7C9E028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87" y="1974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51" name="Line 1374">
                <a:extLst>
                  <a:ext uri="{FF2B5EF4-FFF2-40B4-BE49-F238E27FC236}">
                    <a16:creationId xmlns:a16="http://schemas.microsoft.com/office/drawing/2014/main" id="{8F817125-2259-43A6-FCE0-918C41D8F5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67" y="1997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52" name="Line 1375">
                <a:extLst>
                  <a:ext uri="{FF2B5EF4-FFF2-40B4-BE49-F238E27FC236}">
                    <a16:creationId xmlns:a16="http://schemas.microsoft.com/office/drawing/2014/main" id="{FF6BF633-AFDC-D7C8-6026-E1C1CE50AD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94" y="1974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53" name="Line 1376">
                <a:extLst>
                  <a:ext uri="{FF2B5EF4-FFF2-40B4-BE49-F238E27FC236}">
                    <a16:creationId xmlns:a16="http://schemas.microsoft.com/office/drawing/2014/main" id="{63C5F77F-04B2-F4D9-F836-D4B9FE0881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71" y="1997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54" name="Line 1377">
                <a:extLst>
                  <a:ext uri="{FF2B5EF4-FFF2-40B4-BE49-F238E27FC236}">
                    <a16:creationId xmlns:a16="http://schemas.microsoft.com/office/drawing/2014/main" id="{AF910C39-0157-974F-93D1-EA0D03BE47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07" y="1974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55" name="Line 1378">
                <a:extLst>
                  <a:ext uri="{FF2B5EF4-FFF2-40B4-BE49-F238E27FC236}">
                    <a16:creationId xmlns:a16="http://schemas.microsoft.com/office/drawing/2014/main" id="{A078C617-F3B6-E065-417C-A3F1FA240C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84" y="1997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56" name="Line 1379">
                <a:extLst>
                  <a:ext uri="{FF2B5EF4-FFF2-40B4-BE49-F238E27FC236}">
                    <a16:creationId xmlns:a16="http://schemas.microsoft.com/office/drawing/2014/main" id="{CE82C6E4-F818-4746-51EF-EA47B491C7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27" y="1974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57" name="Line 1380">
                <a:extLst>
                  <a:ext uri="{FF2B5EF4-FFF2-40B4-BE49-F238E27FC236}">
                    <a16:creationId xmlns:a16="http://schemas.microsoft.com/office/drawing/2014/main" id="{908EEB86-258C-3F28-281C-E4C8EE2DF1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04" y="1997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58" name="Line 1381">
                <a:extLst>
                  <a:ext uri="{FF2B5EF4-FFF2-40B4-BE49-F238E27FC236}">
                    <a16:creationId xmlns:a16="http://schemas.microsoft.com/office/drawing/2014/main" id="{9F6D22FA-A146-A0F9-043A-88F8B79920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34" y="1984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59" name="Line 1382">
                <a:extLst>
                  <a:ext uri="{FF2B5EF4-FFF2-40B4-BE49-F238E27FC236}">
                    <a16:creationId xmlns:a16="http://schemas.microsoft.com/office/drawing/2014/main" id="{B2F67FE2-E474-6C33-117B-AD2CAC7646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10" y="2007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60" name="Line 1383">
                <a:extLst>
                  <a:ext uri="{FF2B5EF4-FFF2-40B4-BE49-F238E27FC236}">
                    <a16:creationId xmlns:a16="http://schemas.microsoft.com/office/drawing/2014/main" id="{81CB4FC2-558B-264B-1751-D1177D2866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47" y="1991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61" name="Line 1384">
                <a:extLst>
                  <a:ext uri="{FF2B5EF4-FFF2-40B4-BE49-F238E27FC236}">
                    <a16:creationId xmlns:a16="http://schemas.microsoft.com/office/drawing/2014/main" id="{C74CD15E-99CD-983C-1B44-60A55090E6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24" y="2014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62" name="Line 1385">
                <a:extLst>
                  <a:ext uri="{FF2B5EF4-FFF2-40B4-BE49-F238E27FC236}">
                    <a16:creationId xmlns:a16="http://schemas.microsoft.com/office/drawing/2014/main" id="{6C95923A-D5D4-6954-081B-C97C5520847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50" y="1991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63" name="Line 1386">
                <a:extLst>
                  <a:ext uri="{FF2B5EF4-FFF2-40B4-BE49-F238E27FC236}">
                    <a16:creationId xmlns:a16="http://schemas.microsoft.com/office/drawing/2014/main" id="{CA2FF348-6B10-762C-F884-4A0CFF8BAE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27" y="2014"/>
                <a:ext cx="46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64" name="Line 1387">
                <a:extLst>
                  <a:ext uri="{FF2B5EF4-FFF2-40B4-BE49-F238E27FC236}">
                    <a16:creationId xmlns:a16="http://schemas.microsoft.com/office/drawing/2014/main" id="{3C319CAF-CB44-6EBE-6244-427356A09B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53" y="1991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65" name="Line 1388">
                <a:extLst>
                  <a:ext uri="{FF2B5EF4-FFF2-40B4-BE49-F238E27FC236}">
                    <a16:creationId xmlns:a16="http://schemas.microsoft.com/office/drawing/2014/main" id="{72ACC42C-F5BE-63A2-397D-EE5B80CDCE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30" y="2014"/>
                <a:ext cx="47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66" name="Line 1389">
                <a:extLst>
                  <a:ext uri="{FF2B5EF4-FFF2-40B4-BE49-F238E27FC236}">
                    <a16:creationId xmlns:a16="http://schemas.microsoft.com/office/drawing/2014/main" id="{8484AD3C-DCD8-D3BD-0BD9-09A252C3BF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63" y="1991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67" name="Line 1390">
                <a:extLst>
                  <a:ext uri="{FF2B5EF4-FFF2-40B4-BE49-F238E27FC236}">
                    <a16:creationId xmlns:a16="http://schemas.microsoft.com/office/drawing/2014/main" id="{E9CFB23F-22FD-5BD4-EFA4-6C2BF3E748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43" y="2014"/>
                <a:ext cx="44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68" name="Line 1391">
                <a:extLst>
                  <a:ext uri="{FF2B5EF4-FFF2-40B4-BE49-F238E27FC236}">
                    <a16:creationId xmlns:a16="http://schemas.microsoft.com/office/drawing/2014/main" id="{0830C29A-16E9-AAC0-534E-33AF665C39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70" y="1991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69" name="Line 1392">
                <a:extLst>
                  <a:ext uri="{FF2B5EF4-FFF2-40B4-BE49-F238E27FC236}">
                    <a16:creationId xmlns:a16="http://schemas.microsoft.com/office/drawing/2014/main" id="{7D84253D-587D-5ABD-5FC1-7F51E30417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47" y="2014"/>
                <a:ext cx="46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70" name="Line 1393">
                <a:extLst>
                  <a:ext uri="{FF2B5EF4-FFF2-40B4-BE49-F238E27FC236}">
                    <a16:creationId xmlns:a16="http://schemas.microsoft.com/office/drawing/2014/main" id="{4F7E679F-0344-0F32-CA77-3331EAC3F1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73" y="1991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71" name="Line 1394">
                <a:extLst>
                  <a:ext uri="{FF2B5EF4-FFF2-40B4-BE49-F238E27FC236}">
                    <a16:creationId xmlns:a16="http://schemas.microsoft.com/office/drawing/2014/main" id="{1F4B1028-C0D9-466C-D05A-81323844ED9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50" y="2014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72" name="Line 1395">
                <a:extLst>
                  <a:ext uri="{FF2B5EF4-FFF2-40B4-BE49-F238E27FC236}">
                    <a16:creationId xmlns:a16="http://schemas.microsoft.com/office/drawing/2014/main" id="{F4B765B5-6CAD-280F-917E-15BD4D9609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93" y="1991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73" name="Line 1396">
                <a:extLst>
                  <a:ext uri="{FF2B5EF4-FFF2-40B4-BE49-F238E27FC236}">
                    <a16:creationId xmlns:a16="http://schemas.microsoft.com/office/drawing/2014/main" id="{3C4E5E77-2CF4-52B2-9AA9-9ABF11A2C2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70" y="2014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74" name="Line 1397">
                <a:extLst>
                  <a:ext uri="{FF2B5EF4-FFF2-40B4-BE49-F238E27FC236}">
                    <a16:creationId xmlns:a16="http://schemas.microsoft.com/office/drawing/2014/main" id="{3ED9BDFC-F7EA-9CE8-176E-FBC7E36890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13" y="1991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75" name="Line 1398">
                <a:extLst>
                  <a:ext uri="{FF2B5EF4-FFF2-40B4-BE49-F238E27FC236}">
                    <a16:creationId xmlns:a16="http://schemas.microsoft.com/office/drawing/2014/main" id="{F982D57B-0420-1300-4CD2-8D7B62173E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90" y="2014"/>
                <a:ext cx="46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76" name="Line 1399">
                <a:extLst>
                  <a:ext uri="{FF2B5EF4-FFF2-40B4-BE49-F238E27FC236}">
                    <a16:creationId xmlns:a16="http://schemas.microsoft.com/office/drawing/2014/main" id="{F329B915-895D-1A65-69DC-B38C15BABC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26" y="1997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77" name="Line 1400">
                <a:extLst>
                  <a:ext uri="{FF2B5EF4-FFF2-40B4-BE49-F238E27FC236}">
                    <a16:creationId xmlns:a16="http://schemas.microsoft.com/office/drawing/2014/main" id="{E19AD513-83AC-B208-1EAF-EEE8DDA09B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03" y="2020"/>
                <a:ext cx="46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78" name="Line 1401">
                <a:extLst>
                  <a:ext uri="{FF2B5EF4-FFF2-40B4-BE49-F238E27FC236}">
                    <a16:creationId xmlns:a16="http://schemas.microsoft.com/office/drawing/2014/main" id="{470080C2-78A4-02CD-22C4-A0BAECE4F3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33" y="2027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79" name="Line 1402">
                <a:extLst>
                  <a:ext uri="{FF2B5EF4-FFF2-40B4-BE49-F238E27FC236}">
                    <a16:creationId xmlns:a16="http://schemas.microsoft.com/office/drawing/2014/main" id="{B2C676D5-E988-F93E-3DA9-5861BF6C3C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10" y="2050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80" name="Line 1403">
                <a:extLst>
                  <a:ext uri="{FF2B5EF4-FFF2-40B4-BE49-F238E27FC236}">
                    <a16:creationId xmlns:a16="http://schemas.microsoft.com/office/drawing/2014/main" id="{BBA37748-3B96-CFFC-8D73-F6441F4FC2B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36" y="2027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81" name="Line 1404">
                <a:extLst>
                  <a:ext uri="{FF2B5EF4-FFF2-40B4-BE49-F238E27FC236}">
                    <a16:creationId xmlns:a16="http://schemas.microsoft.com/office/drawing/2014/main" id="{46DE9ECB-13E7-06CA-8F99-BC3D65B2AC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13" y="2050"/>
                <a:ext cx="46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82" name="Line 1405">
                <a:extLst>
                  <a:ext uri="{FF2B5EF4-FFF2-40B4-BE49-F238E27FC236}">
                    <a16:creationId xmlns:a16="http://schemas.microsoft.com/office/drawing/2014/main" id="{A7992188-8EA0-E52E-0B80-39BEB10E23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43" y="2027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83" name="Line 1406">
                <a:extLst>
                  <a:ext uri="{FF2B5EF4-FFF2-40B4-BE49-F238E27FC236}">
                    <a16:creationId xmlns:a16="http://schemas.microsoft.com/office/drawing/2014/main" id="{3A8EA5C4-9BFD-99AC-4DCE-1445B171E5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20" y="2050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84" name="Line 1407">
                <a:extLst>
                  <a:ext uri="{FF2B5EF4-FFF2-40B4-BE49-F238E27FC236}">
                    <a16:creationId xmlns:a16="http://schemas.microsoft.com/office/drawing/2014/main" id="{4A726A74-2CC5-1BDD-B501-B57F5321AC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46" y="2027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85" name="Line 1408">
                <a:extLst>
                  <a:ext uri="{FF2B5EF4-FFF2-40B4-BE49-F238E27FC236}">
                    <a16:creationId xmlns:a16="http://schemas.microsoft.com/office/drawing/2014/main" id="{05408C6C-2F89-CDF5-B70B-4DFCCBD3F5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23" y="2050"/>
                <a:ext cx="46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86" name="Line 1409">
                <a:extLst>
                  <a:ext uri="{FF2B5EF4-FFF2-40B4-BE49-F238E27FC236}">
                    <a16:creationId xmlns:a16="http://schemas.microsoft.com/office/drawing/2014/main" id="{C7610FC7-2068-ADB7-CF13-A74DFAF2CC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66" y="2037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87" name="Line 1410">
                <a:extLst>
                  <a:ext uri="{FF2B5EF4-FFF2-40B4-BE49-F238E27FC236}">
                    <a16:creationId xmlns:a16="http://schemas.microsoft.com/office/drawing/2014/main" id="{7BFEEE71-EF91-6779-2516-F549C35197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43" y="2060"/>
                <a:ext cx="46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57" name="Group 1009">
              <a:extLst>
                <a:ext uri="{FF2B5EF4-FFF2-40B4-BE49-F238E27FC236}">
                  <a16:creationId xmlns:a16="http://schemas.microsoft.com/office/drawing/2014/main" id="{0D163B05-A486-9E9B-CA66-72E42FDBFF8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35417" y="3300570"/>
              <a:ext cx="4261791" cy="1269234"/>
              <a:chOff x="964" y="1282"/>
              <a:chExt cx="3414" cy="1076"/>
            </a:xfrm>
          </p:grpSpPr>
          <p:sp>
            <p:nvSpPr>
              <p:cNvPr id="988" name="Line 809">
                <a:extLst>
                  <a:ext uri="{FF2B5EF4-FFF2-40B4-BE49-F238E27FC236}">
                    <a16:creationId xmlns:a16="http://schemas.microsoft.com/office/drawing/2014/main" id="{40B6AF4A-2480-7D03-7F63-F6EF72827E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97" y="1471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89" name="Line 810">
                <a:extLst>
                  <a:ext uri="{FF2B5EF4-FFF2-40B4-BE49-F238E27FC236}">
                    <a16:creationId xmlns:a16="http://schemas.microsoft.com/office/drawing/2014/main" id="{05DBFCC0-A80B-E109-32ED-7AFBEC5B0E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11" y="1484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90" name="Line 811">
                <a:extLst>
                  <a:ext uri="{FF2B5EF4-FFF2-40B4-BE49-F238E27FC236}">
                    <a16:creationId xmlns:a16="http://schemas.microsoft.com/office/drawing/2014/main" id="{92D7310C-8670-7004-D822-A542461258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14" y="1484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91" name="Line 812">
                <a:extLst>
                  <a:ext uri="{FF2B5EF4-FFF2-40B4-BE49-F238E27FC236}">
                    <a16:creationId xmlns:a16="http://schemas.microsoft.com/office/drawing/2014/main" id="{8806D3A3-58A5-E59D-0C54-621F4B9C1D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17" y="1484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92" name="Line 813">
                <a:extLst>
                  <a:ext uri="{FF2B5EF4-FFF2-40B4-BE49-F238E27FC236}">
                    <a16:creationId xmlns:a16="http://schemas.microsoft.com/office/drawing/2014/main" id="{729257FF-96AC-A282-3AE3-176212D887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24" y="1484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93" name="Line 814">
                <a:extLst>
                  <a:ext uri="{FF2B5EF4-FFF2-40B4-BE49-F238E27FC236}">
                    <a16:creationId xmlns:a16="http://schemas.microsoft.com/office/drawing/2014/main" id="{4C90476C-E7D5-DB56-C822-D901495E2B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24" y="1487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94" name="Line 815">
                <a:extLst>
                  <a:ext uri="{FF2B5EF4-FFF2-40B4-BE49-F238E27FC236}">
                    <a16:creationId xmlns:a16="http://schemas.microsoft.com/office/drawing/2014/main" id="{941A60C7-60C6-6A47-DF93-546E63BA16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37" y="1487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95" name="Line 816">
                <a:extLst>
                  <a:ext uri="{FF2B5EF4-FFF2-40B4-BE49-F238E27FC236}">
                    <a16:creationId xmlns:a16="http://schemas.microsoft.com/office/drawing/2014/main" id="{C3B77966-9B54-A45C-BF1A-51F5969DCA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44" y="1487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96" name="Line 817">
                <a:extLst>
                  <a:ext uri="{FF2B5EF4-FFF2-40B4-BE49-F238E27FC236}">
                    <a16:creationId xmlns:a16="http://schemas.microsoft.com/office/drawing/2014/main" id="{DB71DD58-1E19-8F85-619E-A5A2450CCF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85" y="1309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97" name="Line 818">
                <a:extLst>
                  <a:ext uri="{FF2B5EF4-FFF2-40B4-BE49-F238E27FC236}">
                    <a16:creationId xmlns:a16="http://schemas.microsoft.com/office/drawing/2014/main" id="{9725EBCE-9CC5-B84A-A375-5BE16DAEDD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83" y="1365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98" name="Line 819">
                <a:extLst>
                  <a:ext uri="{FF2B5EF4-FFF2-40B4-BE49-F238E27FC236}">
                    <a16:creationId xmlns:a16="http://schemas.microsoft.com/office/drawing/2014/main" id="{741C6757-E089-4964-57A9-EBB80F8F1A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60" y="1388"/>
                <a:ext cx="46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99" name="Line 820">
                <a:extLst>
                  <a:ext uri="{FF2B5EF4-FFF2-40B4-BE49-F238E27FC236}">
                    <a16:creationId xmlns:a16="http://schemas.microsoft.com/office/drawing/2014/main" id="{8A028543-8709-3F6D-F53E-5404308A66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86" y="1365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00" name="Line 821">
                <a:extLst>
                  <a:ext uri="{FF2B5EF4-FFF2-40B4-BE49-F238E27FC236}">
                    <a16:creationId xmlns:a16="http://schemas.microsoft.com/office/drawing/2014/main" id="{DA21EF91-8F16-6BAB-82A5-B25DB47A37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63" y="1388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01" name="Line 822">
                <a:extLst>
                  <a:ext uri="{FF2B5EF4-FFF2-40B4-BE49-F238E27FC236}">
                    <a16:creationId xmlns:a16="http://schemas.microsoft.com/office/drawing/2014/main" id="{58215F01-8A94-4088-80E6-35DE6CC3E3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89" y="1365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02" name="Line 823">
                <a:extLst>
                  <a:ext uri="{FF2B5EF4-FFF2-40B4-BE49-F238E27FC236}">
                    <a16:creationId xmlns:a16="http://schemas.microsoft.com/office/drawing/2014/main" id="{904F9566-FA33-06D4-0924-32EEE94559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66" y="1388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03" name="Line 824">
                <a:extLst>
                  <a:ext uri="{FF2B5EF4-FFF2-40B4-BE49-F238E27FC236}">
                    <a16:creationId xmlns:a16="http://schemas.microsoft.com/office/drawing/2014/main" id="{F6D8DE18-6554-B855-60EB-871E2BF75D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79" y="1395"/>
                <a:ext cx="47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04" name="Line 825">
                <a:extLst>
                  <a:ext uri="{FF2B5EF4-FFF2-40B4-BE49-F238E27FC236}">
                    <a16:creationId xmlns:a16="http://schemas.microsoft.com/office/drawing/2014/main" id="{5D3DA44E-7920-E793-E429-A51B672D71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68" y="1421"/>
                <a:ext cx="1" cy="47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05" name="Line 826">
                <a:extLst>
                  <a:ext uri="{FF2B5EF4-FFF2-40B4-BE49-F238E27FC236}">
                    <a16:creationId xmlns:a16="http://schemas.microsoft.com/office/drawing/2014/main" id="{DA16A1A9-E7AE-227B-AC3F-329A2DD816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71" y="1421"/>
                <a:ext cx="1" cy="47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06" name="Line 827">
                <a:extLst>
                  <a:ext uri="{FF2B5EF4-FFF2-40B4-BE49-F238E27FC236}">
                    <a16:creationId xmlns:a16="http://schemas.microsoft.com/office/drawing/2014/main" id="{520DDA28-BF35-3B17-56B2-855D6370B7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78" y="1421"/>
                <a:ext cx="1" cy="47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07" name="Line 828">
                <a:extLst>
                  <a:ext uri="{FF2B5EF4-FFF2-40B4-BE49-F238E27FC236}">
                    <a16:creationId xmlns:a16="http://schemas.microsoft.com/office/drawing/2014/main" id="{7E2C0E91-7C2A-AE13-AE44-1D798174D7B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98" y="1428"/>
                <a:ext cx="1" cy="46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08" name="Line 829">
                <a:extLst>
                  <a:ext uri="{FF2B5EF4-FFF2-40B4-BE49-F238E27FC236}">
                    <a16:creationId xmlns:a16="http://schemas.microsoft.com/office/drawing/2014/main" id="{946BED35-5AED-A12B-3B50-DBD7836E8C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00" y="1345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09" name="Line 830">
                <a:extLst>
                  <a:ext uri="{FF2B5EF4-FFF2-40B4-BE49-F238E27FC236}">
                    <a16:creationId xmlns:a16="http://schemas.microsoft.com/office/drawing/2014/main" id="{2AE7247B-3F34-3673-9E96-CABFA92F5A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03" y="1371"/>
                <a:ext cx="1" cy="44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10" name="Line 831">
                <a:extLst>
                  <a:ext uri="{FF2B5EF4-FFF2-40B4-BE49-F238E27FC236}">
                    <a16:creationId xmlns:a16="http://schemas.microsoft.com/office/drawing/2014/main" id="{EF1D5588-5027-C8CF-8DA6-A25EBB74D1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36" y="1282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11" name="Line 832">
                <a:extLst>
                  <a:ext uri="{FF2B5EF4-FFF2-40B4-BE49-F238E27FC236}">
                    <a16:creationId xmlns:a16="http://schemas.microsoft.com/office/drawing/2014/main" id="{1A4076BA-693C-54A6-E027-E8DA6EC650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46" y="1282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12" name="Line 833">
                <a:extLst>
                  <a:ext uri="{FF2B5EF4-FFF2-40B4-BE49-F238E27FC236}">
                    <a16:creationId xmlns:a16="http://schemas.microsoft.com/office/drawing/2014/main" id="{8FEB9209-DA1C-87CE-2B10-744984544C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59" y="1282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13" name="Line 834">
                <a:extLst>
                  <a:ext uri="{FF2B5EF4-FFF2-40B4-BE49-F238E27FC236}">
                    <a16:creationId xmlns:a16="http://schemas.microsoft.com/office/drawing/2014/main" id="{9CD74E9D-5520-7CCE-B9CD-118BF8A1AB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82" y="1282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14" name="Line 835">
                <a:extLst>
                  <a:ext uri="{FF2B5EF4-FFF2-40B4-BE49-F238E27FC236}">
                    <a16:creationId xmlns:a16="http://schemas.microsoft.com/office/drawing/2014/main" id="{30C72177-DE4A-299F-FB70-92F83D8438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02" y="1282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15" name="Line 836">
                <a:extLst>
                  <a:ext uri="{FF2B5EF4-FFF2-40B4-BE49-F238E27FC236}">
                    <a16:creationId xmlns:a16="http://schemas.microsoft.com/office/drawing/2014/main" id="{2D09295C-EA22-31AD-BCEC-56301DD2EF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79" y="1302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16" name="Line 837">
                <a:extLst>
                  <a:ext uri="{FF2B5EF4-FFF2-40B4-BE49-F238E27FC236}">
                    <a16:creationId xmlns:a16="http://schemas.microsoft.com/office/drawing/2014/main" id="{5D730555-4EF1-2670-CD12-EB69D4D746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09" y="1289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17" name="Line 838">
                <a:extLst>
                  <a:ext uri="{FF2B5EF4-FFF2-40B4-BE49-F238E27FC236}">
                    <a16:creationId xmlns:a16="http://schemas.microsoft.com/office/drawing/2014/main" id="{DF364600-63B9-B5A4-06DB-30FFC09CFD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62" y="1302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18" name="Line 839">
                <a:extLst>
                  <a:ext uri="{FF2B5EF4-FFF2-40B4-BE49-F238E27FC236}">
                    <a16:creationId xmlns:a16="http://schemas.microsoft.com/office/drawing/2014/main" id="{7B1F77A9-B539-549D-D688-A675320F1A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38" y="1325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19" name="Line 840">
                <a:extLst>
                  <a:ext uri="{FF2B5EF4-FFF2-40B4-BE49-F238E27FC236}">
                    <a16:creationId xmlns:a16="http://schemas.microsoft.com/office/drawing/2014/main" id="{F884D927-5F10-7B7E-82DF-D71E586B68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88" y="1302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20" name="Line 841">
                <a:extLst>
                  <a:ext uri="{FF2B5EF4-FFF2-40B4-BE49-F238E27FC236}">
                    <a16:creationId xmlns:a16="http://schemas.microsoft.com/office/drawing/2014/main" id="{2E466DDF-ECB9-22CE-CE25-C15C100ACE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65" y="1325"/>
                <a:ext cx="46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21" name="Line 842">
                <a:extLst>
                  <a:ext uri="{FF2B5EF4-FFF2-40B4-BE49-F238E27FC236}">
                    <a16:creationId xmlns:a16="http://schemas.microsoft.com/office/drawing/2014/main" id="{FB55B04F-E3FE-ACBE-D0F4-D3C305C0AC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54" y="1315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22" name="Line 843">
                <a:extLst>
                  <a:ext uri="{FF2B5EF4-FFF2-40B4-BE49-F238E27FC236}">
                    <a16:creationId xmlns:a16="http://schemas.microsoft.com/office/drawing/2014/main" id="{9BEF6F66-66BF-7B23-8F56-4B43C433F3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31" y="1338"/>
                <a:ext cx="46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23" name="Line 844">
                <a:extLst>
                  <a:ext uri="{FF2B5EF4-FFF2-40B4-BE49-F238E27FC236}">
                    <a16:creationId xmlns:a16="http://schemas.microsoft.com/office/drawing/2014/main" id="{A92EEC53-1DAD-001A-E4B1-1F332BEC49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94" y="1322"/>
                <a:ext cx="1" cy="46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24" name="Line 845">
                <a:extLst>
                  <a:ext uri="{FF2B5EF4-FFF2-40B4-BE49-F238E27FC236}">
                    <a16:creationId xmlns:a16="http://schemas.microsoft.com/office/drawing/2014/main" id="{193B080E-911C-1F16-946D-08CA0EAC85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97" y="1322"/>
                <a:ext cx="1" cy="46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25" name="Line 846">
                <a:extLst>
                  <a:ext uri="{FF2B5EF4-FFF2-40B4-BE49-F238E27FC236}">
                    <a16:creationId xmlns:a16="http://schemas.microsoft.com/office/drawing/2014/main" id="{1FF3CB00-838C-4C41-B32C-897EE58B3E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01" y="1322"/>
                <a:ext cx="1" cy="46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26" name="Line 847">
                <a:extLst>
                  <a:ext uri="{FF2B5EF4-FFF2-40B4-BE49-F238E27FC236}">
                    <a16:creationId xmlns:a16="http://schemas.microsoft.com/office/drawing/2014/main" id="{58CCD644-64D4-F352-A221-D368684C48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81" y="1345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27" name="Line 848">
                <a:extLst>
                  <a:ext uri="{FF2B5EF4-FFF2-40B4-BE49-F238E27FC236}">
                    <a16:creationId xmlns:a16="http://schemas.microsoft.com/office/drawing/2014/main" id="{A25E7685-5B54-D8AB-712E-944E49AE08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23" y="2034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28" name="Line 849">
                <a:extLst>
                  <a:ext uri="{FF2B5EF4-FFF2-40B4-BE49-F238E27FC236}">
                    <a16:creationId xmlns:a16="http://schemas.microsoft.com/office/drawing/2014/main" id="{E1AE1446-F925-B57F-4AE8-25E1E1EC3A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23" y="2034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29" name="Line 850">
                <a:extLst>
                  <a:ext uri="{FF2B5EF4-FFF2-40B4-BE49-F238E27FC236}">
                    <a16:creationId xmlns:a16="http://schemas.microsoft.com/office/drawing/2014/main" id="{1ABB07B1-5AAE-FE2C-6CB4-D2C7772D62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30" y="2034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30" name="Line 851">
                <a:extLst>
                  <a:ext uri="{FF2B5EF4-FFF2-40B4-BE49-F238E27FC236}">
                    <a16:creationId xmlns:a16="http://schemas.microsoft.com/office/drawing/2014/main" id="{CACA83D8-4365-69D9-A2F1-C672B84AD3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43" y="2034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31" name="Line 852">
                <a:extLst>
                  <a:ext uri="{FF2B5EF4-FFF2-40B4-BE49-F238E27FC236}">
                    <a16:creationId xmlns:a16="http://schemas.microsoft.com/office/drawing/2014/main" id="{A218FD5D-6663-90A5-2371-274866B5B3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20" y="2057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32" name="Line 853">
                <a:extLst>
                  <a:ext uri="{FF2B5EF4-FFF2-40B4-BE49-F238E27FC236}">
                    <a16:creationId xmlns:a16="http://schemas.microsoft.com/office/drawing/2014/main" id="{845E2898-5FE7-868E-ED41-FDB9FEA36F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46" y="2034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33" name="Line 854">
                <a:extLst>
                  <a:ext uri="{FF2B5EF4-FFF2-40B4-BE49-F238E27FC236}">
                    <a16:creationId xmlns:a16="http://schemas.microsoft.com/office/drawing/2014/main" id="{41E75313-C383-FFAF-FDCD-1BA37B2C58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23" y="2057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34" name="Line 855">
                <a:extLst>
                  <a:ext uri="{FF2B5EF4-FFF2-40B4-BE49-F238E27FC236}">
                    <a16:creationId xmlns:a16="http://schemas.microsoft.com/office/drawing/2014/main" id="{F45DF6BD-0768-2BBB-CAEF-0094EDB82F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49" y="2034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35" name="Line 856">
                <a:extLst>
                  <a:ext uri="{FF2B5EF4-FFF2-40B4-BE49-F238E27FC236}">
                    <a16:creationId xmlns:a16="http://schemas.microsoft.com/office/drawing/2014/main" id="{830CB30D-523F-E2D5-E07C-76A42B267C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26" y="2057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36" name="Line 857">
                <a:extLst>
                  <a:ext uri="{FF2B5EF4-FFF2-40B4-BE49-F238E27FC236}">
                    <a16:creationId xmlns:a16="http://schemas.microsoft.com/office/drawing/2014/main" id="{FCE1A4AE-19D2-AF26-6177-01BAFFF75E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63" y="2034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37" name="Line 858">
                <a:extLst>
                  <a:ext uri="{FF2B5EF4-FFF2-40B4-BE49-F238E27FC236}">
                    <a16:creationId xmlns:a16="http://schemas.microsoft.com/office/drawing/2014/main" id="{35EF319C-CFA5-85F6-10D8-F1C7822B72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39" y="2057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38" name="Line 859">
                <a:extLst>
                  <a:ext uri="{FF2B5EF4-FFF2-40B4-BE49-F238E27FC236}">
                    <a16:creationId xmlns:a16="http://schemas.microsoft.com/office/drawing/2014/main" id="{0CC8A890-E15E-7FBA-F29D-6DC2723D9A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69" y="2050"/>
                <a:ext cx="1" cy="47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39" name="Line 860">
                <a:extLst>
                  <a:ext uri="{FF2B5EF4-FFF2-40B4-BE49-F238E27FC236}">
                    <a16:creationId xmlns:a16="http://schemas.microsoft.com/office/drawing/2014/main" id="{D6D54AD6-3C73-7BB0-F918-281886E17B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46" y="2073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40" name="Line 861">
                <a:extLst>
                  <a:ext uri="{FF2B5EF4-FFF2-40B4-BE49-F238E27FC236}">
                    <a16:creationId xmlns:a16="http://schemas.microsoft.com/office/drawing/2014/main" id="{5A9DF2DC-5304-B8A0-C356-A72BB630D0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73" y="2050"/>
                <a:ext cx="1" cy="47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41" name="Line 862">
                <a:extLst>
                  <a:ext uri="{FF2B5EF4-FFF2-40B4-BE49-F238E27FC236}">
                    <a16:creationId xmlns:a16="http://schemas.microsoft.com/office/drawing/2014/main" id="{8DCB2E10-828F-D44E-CAE6-3CB9AAAD92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53" y="2073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42" name="Line 863">
                <a:extLst>
                  <a:ext uri="{FF2B5EF4-FFF2-40B4-BE49-F238E27FC236}">
                    <a16:creationId xmlns:a16="http://schemas.microsoft.com/office/drawing/2014/main" id="{6C7996F4-050A-3D01-CA31-818805F04D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79" y="2050"/>
                <a:ext cx="1" cy="47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43" name="Line 864">
                <a:extLst>
                  <a:ext uri="{FF2B5EF4-FFF2-40B4-BE49-F238E27FC236}">
                    <a16:creationId xmlns:a16="http://schemas.microsoft.com/office/drawing/2014/main" id="{6D424B16-37C0-0BD8-5E7C-2BB99F8984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56" y="2073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44" name="Line 865">
                <a:extLst>
                  <a:ext uri="{FF2B5EF4-FFF2-40B4-BE49-F238E27FC236}">
                    <a16:creationId xmlns:a16="http://schemas.microsoft.com/office/drawing/2014/main" id="{6B9D8F8F-D8A6-467A-812D-828CB7D214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82" y="2050"/>
                <a:ext cx="1" cy="47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45" name="Line 866">
                <a:extLst>
                  <a:ext uri="{FF2B5EF4-FFF2-40B4-BE49-F238E27FC236}">
                    <a16:creationId xmlns:a16="http://schemas.microsoft.com/office/drawing/2014/main" id="{652464F8-24EC-EB5B-1DE7-AF7E8FA9DF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59" y="2073"/>
                <a:ext cx="47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46" name="Line 867">
                <a:extLst>
                  <a:ext uri="{FF2B5EF4-FFF2-40B4-BE49-F238E27FC236}">
                    <a16:creationId xmlns:a16="http://schemas.microsoft.com/office/drawing/2014/main" id="{251CD621-A601-5411-9E95-16F5447A38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09" y="2050"/>
                <a:ext cx="1" cy="47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47" name="Line 868">
                <a:extLst>
                  <a:ext uri="{FF2B5EF4-FFF2-40B4-BE49-F238E27FC236}">
                    <a16:creationId xmlns:a16="http://schemas.microsoft.com/office/drawing/2014/main" id="{3638CC5F-794A-246A-DECC-3110700466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86" y="2073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48" name="Line 869">
                <a:extLst>
                  <a:ext uri="{FF2B5EF4-FFF2-40B4-BE49-F238E27FC236}">
                    <a16:creationId xmlns:a16="http://schemas.microsoft.com/office/drawing/2014/main" id="{76D56D1C-1117-E3CB-CA2F-5599BB3083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12" y="2050"/>
                <a:ext cx="1" cy="47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49" name="Line 870">
                <a:extLst>
                  <a:ext uri="{FF2B5EF4-FFF2-40B4-BE49-F238E27FC236}">
                    <a16:creationId xmlns:a16="http://schemas.microsoft.com/office/drawing/2014/main" id="{3FE1A9F8-C341-E904-C5A5-1DB7526E82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92" y="2073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50" name="Line 871">
                <a:extLst>
                  <a:ext uri="{FF2B5EF4-FFF2-40B4-BE49-F238E27FC236}">
                    <a16:creationId xmlns:a16="http://schemas.microsoft.com/office/drawing/2014/main" id="{EA48C9F8-E8BE-B527-23E1-0C27CD23D2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16" y="2050"/>
                <a:ext cx="1" cy="47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51" name="Line 872">
                <a:extLst>
                  <a:ext uri="{FF2B5EF4-FFF2-40B4-BE49-F238E27FC236}">
                    <a16:creationId xmlns:a16="http://schemas.microsoft.com/office/drawing/2014/main" id="{E847B7C1-BAA5-1ADB-BAFF-1A0D9657C1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96" y="2073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52" name="Line 873">
                <a:extLst>
                  <a:ext uri="{FF2B5EF4-FFF2-40B4-BE49-F238E27FC236}">
                    <a16:creationId xmlns:a16="http://schemas.microsoft.com/office/drawing/2014/main" id="{EFDF5F40-471A-4720-2A53-65D01D6616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22" y="2050"/>
                <a:ext cx="1" cy="47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53" name="Line 874">
                <a:extLst>
                  <a:ext uri="{FF2B5EF4-FFF2-40B4-BE49-F238E27FC236}">
                    <a16:creationId xmlns:a16="http://schemas.microsoft.com/office/drawing/2014/main" id="{7D2EB4AF-D713-FB73-272D-52C4AEDDFE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99" y="2073"/>
                <a:ext cx="46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54" name="Line 875">
                <a:extLst>
                  <a:ext uri="{FF2B5EF4-FFF2-40B4-BE49-F238E27FC236}">
                    <a16:creationId xmlns:a16="http://schemas.microsoft.com/office/drawing/2014/main" id="{BA827A99-5D66-FFA6-1F60-458CD014BC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49" y="2050"/>
                <a:ext cx="1" cy="47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55" name="Line 876">
                <a:extLst>
                  <a:ext uri="{FF2B5EF4-FFF2-40B4-BE49-F238E27FC236}">
                    <a16:creationId xmlns:a16="http://schemas.microsoft.com/office/drawing/2014/main" id="{66157C50-7330-24CF-F4E4-10DE50EF0A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26" y="2073"/>
                <a:ext cx="46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56" name="Line 877">
                <a:extLst>
                  <a:ext uri="{FF2B5EF4-FFF2-40B4-BE49-F238E27FC236}">
                    <a16:creationId xmlns:a16="http://schemas.microsoft.com/office/drawing/2014/main" id="{BD30ABD7-B2CD-7737-C85F-D57DAFCB3F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52" y="2050"/>
                <a:ext cx="1" cy="47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57" name="Line 878">
                <a:extLst>
                  <a:ext uri="{FF2B5EF4-FFF2-40B4-BE49-F238E27FC236}">
                    <a16:creationId xmlns:a16="http://schemas.microsoft.com/office/drawing/2014/main" id="{C15040DE-EC3D-23F4-C295-EBA6715900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29" y="2073"/>
                <a:ext cx="46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58" name="Line 879">
                <a:extLst>
                  <a:ext uri="{FF2B5EF4-FFF2-40B4-BE49-F238E27FC236}">
                    <a16:creationId xmlns:a16="http://schemas.microsoft.com/office/drawing/2014/main" id="{7CDDE42E-A75A-7EB1-9419-F69D8B1535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55" y="2050"/>
                <a:ext cx="1" cy="47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59" name="Line 880">
                <a:extLst>
                  <a:ext uri="{FF2B5EF4-FFF2-40B4-BE49-F238E27FC236}">
                    <a16:creationId xmlns:a16="http://schemas.microsoft.com/office/drawing/2014/main" id="{74C1C71D-1DFB-BC19-C0AA-DAD3A5799C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32" y="2073"/>
                <a:ext cx="46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60" name="Line 881">
                <a:extLst>
                  <a:ext uri="{FF2B5EF4-FFF2-40B4-BE49-F238E27FC236}">
                    <a16:creationId xmlns:a16="http://schemas.microsoft.com/office/drawing/2014/main" id="{A40B87FB-783B-EC09-46D8-63E8C20AC6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75" y="2050"/>
                <a:ext cx="1" cy="47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61" name="Line 882">
                <a:extLst>
                  <a:ext uri="{FF2B5EF4-FFF2-40B4-BE49-F238E27FC236}">
                    <a16:creationId xmlns:a16="http://schemas.microsoft.com/office/drawing/2014/main" id="{E4FCF0AF-F56A-5C75-F820-230908E8FE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52" y="2073"/>
                <a:ext cx="46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62" name="Line 883">
                <a:extLst>
                  <a:ext uri="{FF2B5EF4-FFF2-40B4-BE49-F238E27FC236}">
                    <a16:creationId xmlns:a16="http://schemas.microsoft.com/office/drawing/2014/main" id="{1C208438-F903-4208-BBE7-727E321316A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95" y="2050"/>
                <a:ext cx="1" cy="47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63" name="Line 884">
                <a:extLst>
                  <a:ext uri="{FF2B5EF4-FFF2-40B4-BE49-F238E27FC236}">
                    <a16:creationId xmlns:a16="http://schemas.microsoft.com/office/drawing/2014/main" id="{EF10305C-2F45-153A-3451-A2A1B16C53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75" y="2073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64" name="Line 885">
                <a:extLst>
                  <a:ext uri="{FF2B5EF4-FFF2-40B4-BE49-F238E27FC236}">
                    <a16:creationId xmlns:a16="http://schemas.microsoft.com/office/drawing/2014/main" id="{E88691C4-C72C-6BF7-6073-11D37190A5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45" y="1881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65" name="Line 886">
                <a:extLst>
                  <a:ext uri="{FF2B5EF4-FFF2-40B4-BE49-F238E27FC236}">
                    <a16:creationId xmlns:a16="http://schemas.microsoft.com/office/drawing/2014/main" id="{B4EC0B42-9815-0451-0E41-951AB52FFC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45" y="1888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66" name="Line 887">
                <a:extLst>
                  <a:ext uri="{FF2B5EF4-FFF2-40B4-BE49-F238E27FC236}">
                    <a16:creationId xmlns:a16="http://schemas.microsoft.com/office/drawing/2014/main" id="{61F81CE3-FF85-736C-B892-C7CA1024AC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52" y="1888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67" name="Line 888">
                <a:extLst>
                  <a:ext uri="{FF2B5EF4-FFF2-40B4-BE49-F238E27FC236}">
                    <a16:creationId xmlns:a16="http://schemas.microsoft.com/office/drawing/2014/main" id="{EA28106A-15D7-8F7C-F9AE-2FB82F2BFF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08" y="1901"/>
                <a:ext cx="1" cy="47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68" name="Line 889">
                <a:extLst>
                  <a:ext uri="{FF2B5EF4-FFF2-40B4-BE49-F238E27FC236}">
                    <a16:creationId xmlns:a16="http://schemas.microsoft.com/office/drawing/2014/main" id="{CB778672-DC9C-96E9-A8BA-643DC9E206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5" y="1924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69" name="Line 890">
                <a:extLst>
                  <a:ext uri="{FF2B5EF4-FFF2-40B4-BE49-F238E27FC236}">
                    <a16:creationId xmlns:a16="http://schemas.microsoft.com/office/drawing/2014/main" id="{F80A8E28-62F2-C7C2-BD1E-DC7F073B2D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15" y="1911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70" name="Line 891">
                <a:extLst>
                  <a:ext uri="{FF2B5EF4-FFF2-40B4-BE49-F238E27FC236}">
                    <a16:creationId xmlns:a16="http://schemas.microsoft.com/office/drawing/2014/main" id="{73E2FF73-FEA5-0509-A635-E6A9EA6329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92" y="1931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71" name="Line 892">
                <a:extLst>
                  <a:ext uri="{FF2B5EF4-FFF2-40B4-BE49-F238E27FC236}">
                    <a16:creationId xmlns:a16="http://schemas.microsoft.com/office/drawing/2014/main" id="{7D59677B-4A43-2D8A-7538-E4A081E82B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22" y="1911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72" name="Line 893">
                <a:extLst>
                  <a:ext uri="{FF2B5EF4-FFF2-40B4-BE49-F238E27FC236}">
                    <a16:creationId xmlns:a16="http://schemas.microsoft.com/office/drawing/2014/main" id="{B7607BAE-A9A8-482B-09D1-50DF9C1C89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98" y="1931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73" name="Line 894">
                <a:extLst>
                  <a:ext uri="{FF2B5EF4-FFF2-40B4-BE49-F238E27FC236}">
                    <a16:creationId xmlns:a16="http://schemas.microsoft.com/office/drawing/2014/main" id="{9F7E95B7-1D58-8BF2-9C35-67F73DEEF9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28" y="1911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74" name="Line 895">
                <a:extLst>
                  <a:ext uri="{FF2B5EF4-FFF2-40B4-BE49-F238E27FC236}">
                    <a16:creationId xmlns:a16="http://schemas.microsoft.com/office/drawing/2014/main" id="{67C56B4B-B883-026A-99F7-F439FF4900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05" y="1931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75" name="Line 896">
                <a:extLst>
                  <a:ext uri="{FF2B5EF4-FFF2-40B4-BE49-F238E27FC236}">
                    <a16:creationId xmlns:a16="http://schemas.microsoft.com/office/drawing/2014/main" id="{3E91FF3E-5B64-6277-4954-EE70BA3CFE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5" y="1911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76" name="Line 897">
                <a:extLst>
                  <a:ext uri="{FF2B5EF4-FFF2-40B4-BE49-F238E27FC236}">
                    <a16:creationId xmlns:a16="http://schemas.microsoft.com/office/drawing/2014/main" id="{B17E476E-4988-74B7-01B4-9D7922E99F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12" y="1931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77" name="Line 898">
                <a:extLst>
                  <a:ext uri="{FF2B5EF4-FFF2-40B4-BE49-F238E27FC236}">
                    <a16:creationId xmlns:a16="http://schemas.microsoft.com/office/drawing/2014/main" id="{31234393-F1C2-E243-6C9D-38CCDB6676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55" y="1911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78" name="Line 899">
                <a:extLst>
                  <a:ext uri="{FF2B5EF4-FFF2-40B4-BE49-F238E27FC236}">
                    <a16:creationId xmlns:a16="http://schemas.microsoft.com/office/drawing/2014/main" id="{A5803A26-753F-393A-BF84-7726C05D7D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2" y="1931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79" name="Line 900">
                <a:extLst>
                  <a:ext uri="{FF2B5EF4-FFF2-40B4-BE49-F238E27FC236}">
                    <a16:creationId xmlns:a16="http://schemas.microsoft.com/office/drawing/2014/main" id="{6B80E708-8342-B83C-2618-BB5AAAF0B1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58" y="1911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80" name="Line 901">
                <a:extLst>
                  <a:ext uri="{FF2B5EF4-FFF2-40B4-BE49-F238E27FC236}">
                    <a16:creationId xmlns:a16="http://schemas.microsoft.com/office/drawing/2014/main" id="{F5D43353-E72F-7BDF-A7A7-E32E8A51D7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5" y="1931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81" name="Line 902">
                <a:extLst>
                  <a:ext uri="{FF2B5EF4-FFF2-40B4-BE49-F238E27FC236}">
                    <a16:creationId xmlns:a16="http://schemas.microsoft.com/office/drawing/2014/main" id="{5E8427D5-36BF-C59B-0CB0-EE5323CC5C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61" y="1911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82" name="Line 903">
                <a:extLst>
                  <a:ext uri="{FF2B5EF4-FFF2-40B4-BE49-F238E27FC236}">
                    <a16:creationId xmlns:a16="http://schemas.microsoft.com/office/drawing/2014/main" id="{2CACF49B-FDB7-9B2A-92F8-A269393BD5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38" y="1931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83" name="Line 904">
                <a:extLst>
                  <a:ext uri="{FF2B5EF4-FFF2-40B4-BE49-F238E27FC236}">
                    <a16:creationId xmlns:a16="http://schemas.microsoft.com/office/drawing/2014/main" id="{ED71C655-75B3-C9E5-A058-68FC44134F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94" y="1921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84" name="Line 905">
                <a:extLst>
                  <a:ext uri="{FF2B5EF4-FFF2-40B4-BE49-F238E27FC236}">
                    <a16:creationId xmlns:a16="http://schemas.microsoft.com/office/drawing/2014/main" id="{4946BE2B-3447-A581-26B4-90817CD573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71" y="1944"/>
                <a:ext cx="47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85" name="Line 906">
                <a:extLst>
                  <a:ext uri="{FF2B5EF4-FFF2-40B4-BE49-F238E27FC236}">
                    <a16:creationId xmlns:a16="http://schemas.microsoft.com/office/drawing/2014/main" id="{5BED05FF-504C-0C25-9EE5-14AED7C5C4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98" y="1921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86" name="Line 907">
                <a:extLst>
                  <a:ext uri="{FF2B5EF4-FFF2-40B4-BE49-F238E27FC236}">
                    <a16:creationId xmlns:a16="http://schemas.microsoft.com/office/drawing/2014/main" id="{3D35E98A-9723-94ED-DB4B-2BEC5D33C1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75" y="1944"/>
                <a:ext cx="46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87" name="Line 908">
                <a:extLst>
                  <a:ext uri="{FF2B5EF4-FFF2-40B4-BE49-F238E27FC236}">
                    <a16:creationId xmlns:a16="http://schemas.microsoft.com/office/drawing/2014/main" id="{412B667A-13B0-41A9-8DB8-C91C227BA4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01" y="1921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88" name="Line 909">
                <a:extLst>
                  <a:ext uri="{FF2B5EF4-FFF2-40B4-BE49-F238E27FC236}">
                    <a16:creationId xmlns:a16="http://schemas.microsoft.com/office/drawing/2014/main" id="{7D71109B-2013-037A-90C6-582A6191F3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81" y="1944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89" name="Line 910">
                <a:extLst>
                  <a:ext uri="{FF2B5EF4-FFF2-40B4-BE49-F238E27FC236}">
                    <a16:creationId xmlns:a16="http://schemas.microsoft.com/office/drawing/2014/main" id="{E36C3E68-CE76-D0E2-E915-43C3715B9F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08" y="1921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90" name="Line 911">
                <a:extLst>
                  <a:ext uri="{FF2B5EF4-FFF2-40B4-BE49-F238E27FC236}">
                    <a16:creationId xmlns:a16="http://schemas.microsoft.com/office/drawing/2014/main" id="{6192975E-5426-6130-4F32-FB5911847C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85" y="1944"/>
                <a:ext cx="46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91" name="Line 912">
                <a:extLst>
                  <a:ext uri="{FF2B5EF4-FFF2-40B4-BE49-F238E27FC236}">
                    <a16:creationId xmlns:a16="http://schemas.microsoft.com/office/drawing/2014/main" id="{23BEB544-7A61-1D3E-4E54-68CF08963C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21" y="1934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92" name="Line 913">
                <a:extLst>
                  <a:ext uri="{FF2B5EF4-FFF2-40B4-BE49-F238E27FC236}">
                    <a16:creationId xmlns:a16="http://schemas.microsoft.com/office/drawing/2014/main" id="{D7D96CC4-54A0-85F0-2A6F-34CCD85BAF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98" y="1958"/>
                <a:ext cx="46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93" name="Line 914">
                <a:extLst>
                  <a:ext uri="{FF2B5EF4-FFF2-40B4-BE49-F238E27FC236}">
                    <a16:creationId xmlns:a16="http://schemas.microsoft.com/office/drawing/2014/main" id="{11597A0A-EF74-E48D-283A-556449364E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41" y="1934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94" name="Line 915">
                <a:extLst>
                  <a:ext uri="{FF2B5EF4-FFF2-40B4-BE49-F238E27FC236}">
                    <a16:creationId xmlns:a16="http://schemas.microsoft.com/office/drawing/2014/main" id="{DE42D04D-45CC-CA73-455E-04E956B741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18" y="1958"/>
                <a:ext cx="46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95" name="Line 916">
                <a:extLst>
                  <a:ext uri="{FF2B5EF4-FFF2-40B4-BE49-F238E27FC236}">
                    <a16:creationId xmlns:a16="http://schemas.microsoft.com/office/drawing/2014/main" id="{04087E6F-4797-08F7-4710-E09F92A914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54" y="1944"/>
                <a:ext cx="1" cy="47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96" name="Line 917">
                <a:extLst>
                  <a:ext uri="{FF2B5EF4-FFF2-40B4-BE49-F238E27FC236}">
                    <a16:creationId xmlns:a16="http://schemas.microsoft.com/office/drawing/2014/main" id="{FB69C78D-D57A-602A-1212-ACFF14E484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31" y="1968"/>
                <a:ext cx="46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97" name="Line 918">
                <a:extLst>
                  <a:ext uri="{FF2B5EF4-FFF2-40B4-BE49-F238E27FC236}">
                    <a16:creationId xmlns:a16="http://schemas.microsoft.com/office/drawing/2014/main" id="{86837FB8-D4C3-CC6C-C8AF-603E09624C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67" y="1944"/>
                <a:ext cx="1" cy="47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98" name="Line 919">
                <a:extLst>
                  <a:ext uri="{FF2B5EF4-FFF2-40B4-BE49-F238E27FC236}">
                    <a16:creationId xmlns:a16="http://schemas.microsoft.com/office/drawing/2014/main" id="{209AAB75-8027-1375-F626-8455799739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47" y="1968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99" name="Line 920">
                <a:extLst>
                  <a:ext uri="{FF2B5EF4-FFF2-40B4-BE49-F238E27FC236}">
                    <a16:creationId xmlns:a16="http://schemas.microsoft.com/office/drawing/2014/main" id="{317E0EDB-20EA-596D-59FD-A6B0009B44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74" y="1954"/>
                <a:ext cx="1" cy="47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00" name="Line 921">
                <a:extLst>
                  <a:ext uri="{FF2B5EF4-FFF2-40B4-BE49-F238E27FC236}">
                    <a16:creationId xmlns:a16="http://schemas.microsoft.com/office/drawing/2014/main" id="{35FB32D6-28D5-111A-A1FF-549601D52D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54" y="1977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01" name="Line 922">
                <a:extLst>
                  <a:ext uri="{FF2B5EF4-FFF2-40B4-BE49-F238E27FC236}">
                    <a16:creationId xmlns:a16="http://schemas.microsoft.com/office/drawing/2014/main" id="{12D7FA29-8652-83A4-8D79-4FD6D7447D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07" y="1981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02" name="Line 923">
                <a:extLst>
                  <a:ext uri="{FF2B5EF4-FFF2-40B4-BE49-F238E27FC236}">
                    <a16:creationId xmlns:a16="http://schemas.microsoft.com/office/drawing/2014/main" id="{2CB8C292-652A-C2E7-BE23-8E3750095A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87" y="2004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03" name="Line 924">
                <a:extLst>
                  <a:ext uri="{FF2B5EF4-FFF2-40B4-BE49-F238E27FC236}">
                    <a16:creationId xmlns:a16="http://schemas.microsoft.com/office/drawing/2014/main" id="{C0C40B56-4E85-313C-B2EB-9BCEC5F763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27" y="2004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04" name="Line 925">
                <a:extLst>
                  <a:ext uri="{FF2B5EF4-FFF2-40B4-BE49-F238E27FC236}">
                    <a16:creationId xmlns:a16="http://schemas.microsoft.com/office/drawing/2014/main" id="{D3D7702E-D9BC-C0D1-8A36-8384040CBA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07" y="2027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05" name="Line 926">
                <a:extLst>
                  <a:ext uri="{FF2B5EF4-FFF2-40B4-BE49-F238E27FC236}">
                    <a16:creationId xmlns:a16="http://schemas.microsoft.com/office/drawing/2014/main" id="{3AC662B5-7CB5-6720-C691-1D7CB9A6D0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53" y="2020"/>
                <a:ext cx="1" cy="44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06" name="Line 927">
                <a:extLst>
                  <a:ext uri="{FF2B5EF4-FFF2-40B4-BE49-F238E27FC236}">
                    <a16:creationId xmlns:a16="http://schemas.microsoft.com/office/drawing/2014/main" id="{542B6825-A489-3796-B3AB-5B33478F2F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33" y="2040"/>
                <a:ext cx="44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07" name="Line 928">
                <a:extLst>
                  <a:ext uri="{FF2B5EF4-FFF2-40B4-BE49-F238E27FC236}">
                    <a16:creationId xmlns:a16="http://schemas.microsoft.com/office/drawing/2014/main" id="{0DEEBBB5-2737-2CC6-0951-D1F38F72D6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73" y="2020"/>
                <a:ext cx="1" cy="44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08" name="Line 929">
                <a:extLst>
                  <a:ext uri="{FF2B5EF4-FFF2-40B4-BE49-F238E27FC236}">
                    <a16:creationId xmlns:a16="http://schemas.microsoft.com/office/drawing/2014/main" id="{24C39678-4217-8FA8-EDFC-C4064E07E9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53" y="2040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09" name="Line 930">
                <a:extLst>
                  <a:ext uri="{FF2B5EF4-FFF2-40B4-BE49-F238E27FC236}">
                    <a16:creationId xmlns:a16="http://schemas.microsoft.com/office/drawing/2014/main" id="{885746D8-0B56-CA2E-9B22-1DB3E84541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93" y="2020"/>
                <a:ext cx="1" cy="44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10" name="Line 931">
                <a:extLst>
                  <a:ext uri="{FF2B5EF4-FFF2-40B4-BE49-F238E27FC236}">
                    <a16:creationId xmlns:a16="http://schemas.microsoft.com/office/drawing/2014/main" id="{1B6838FD-5DAB-D048-CB17-A84ABE13F0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73" y="2040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11" name="Line 932">
                <a:extLst>
                  <a:ext uri="{FF2B5EF4-FFF2-40B4-BE49-F238E27FC236}">
                    <a16:creationId xmlns:a16="http://schemas.microsoft.com/office/drawing/2014/main" id="{A8CA925C-43F5-1A91-5D4E-B491966F0D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10" y="2020"/>
                <a:ext cx="1" cy="44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12" name="Line 933">
                <a:extLst>
                  <a:ext uri="{FF2B5EF4-FFF2-40B4-BE49-F238E27FC236}">
                    <a16:creationId xmlns:a16="http://schemas.microsoft.com/office/drawing/2014/main" id="{304FE16A-0D70-8F59-A914-77251BB451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86" y="2040"/>
                <a:ext cx="44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13" name="Line 934">
                <a:extLst>
                  <a:ext uri="{FF2B5EF4-FFF2-40B4-BE49-F238E27FC236}">
                    <a16:creationId xmlns:a16="http://schemas.microsoft.com/office/drawing/2014/main" id="{922D603C-52D5-0302-472D-62C783F03A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00" y="2057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14" name="Line 935">
                <a:extLst>
                  <a:ext uri="{FF2B5EF4-FFF2-40B4-BE49-F238E27FC236}">
                    <a16:creationId xmlns:a16="http://schemas.microsoft.com/office/drawing/2014/main" id="{07417F0D-2061-5AFE-15AD-9BC1182E18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03" y="2057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15" name="Line 936">
                <a:extLst>
                  <a:ext uri="{FF2B5EF4-FFF2-40B4-BE49-F238E27FC236}">
                    <a16:creationId xmlns:a16="http://schemas.microsoft.com/office/drawing/2014/main" id="{1E9059B2-ABDE-26B1-E258-B5F58654EB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06" y="2057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16" name="Line 937">
                <a:extLst>
                  <a:ext uri="{FF2B5EF4-FFF2-40B4-BE49-F238E27FC236}">
                    <a16:creationId xmlns:a16="http://schemas.microsoft.com/office/drawing/2014/main" id="{D904868D-19ED-1D3B-6D2E-70EAF865CD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15" y="2093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17" name="Line 938">
                <a:extLst>
                  <a:ext uri="{FF2B5EF4-FFF2-40B4-BE49-F238E27FC236}">
                    <a16:creationId xmlns:a16="http://schemas.microsoft.com/office/drawing/2014/main" id="{37B87002-F620-3E5A-CC0D-05349651D6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92" y="2117"/>
                <a:ext cx="46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18" name="Line 939">
                <a:extLst>
                  <a:ext uri="{FF2B5EF4-FFF2-40B4-BE49-F238E27FC236}">
                    <a16:creationId xmlns:a16="http://schemas.microsoft.com/office/drawing/2014/main" id="{06F9479C-0714-5780-ED61-AB25D5F7CB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28" y="2093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19" name="Line 940">
                <a:extLst>
                  <a:ext uri="{FF2B5EF4-FFF2-40B4-BE49-F238E27FC236}">
                    <a16:creationId xmlns:a16="http://schemas.microsoft.com/office/drawing/2014/main" id="{4AAA9517-A674-F142-5971-29A113C6AF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08" y="2117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20" name="Line 941">
                <a:extLst>
                  <a:ext uri="{FF2B5EF4-FFF2-40B4-BE49-F238E27FC236}">
                    <a16:creationId xmlns:a16="http://schemas.microsoft.com/office/drawing/2014/main" id="{3BBEF5C3-797D-5A2D-DF8D-129804230B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31" y="2093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21" name="Line 942">
                <a:extLst>
                  <a:ext uri="{FF2B5EF4-FFF2-40B4-BE49-F238E27FC236}">
                    <a16:creationId xmlns:a16="http://schemas.microsoft.com/office/drawing/2014/main" id="{7B71BB9F-81B2-080C-4841-FF0490AFF9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12" y="2117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22" name="Line 943">
                <a:extLst>
                  <a:ext uri="{FF2B5EF4-FFF2-40B4-BE49-F238E27FC236}">
                    <a16:creationId xmlns:a16="http://schemas.microsoft.com/office/drawing/2014/main" id="{D3190D26-FD06-0DD4-BBC5-3475D8F592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35" y="2093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23" name="Line 944">
                <a:extLst>
                  <a:ext uri="{FF2B5EF4-FFF2-40B4-BE49-F238E27FC236}">
                    <a16:creationId xmlns:a16="http://schemas.microsoft.com/office/drawing/2014/main" id="{CC1FA951-3E27-47F2-E2B4-56F8C9E7109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15" y="2117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24" name="Line 945">
                <a:extLst>
                  <a:ext uri="{FF2B5EF4-FFF2-40B4-BE49-F238E27FC236}">
                    <a16:creationId xmlns:a16="http://schemas.microsoft.com/office/drawing/2014/main" id="{5EDC4186-FB28-2CBA-800D-0938098951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75" y="2093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25" name="Line 946">
                <a:extLst>
                  <a:ext uri="{FF2B5EF4-FFF2-40B4-BE49-F238E27FC236}">
                    <a16:creationId xmlns:a16="http://schemas.microsoft.com/office/drawing/2014/main" id="{57DFE139-3B3B-F2F1-997A-0B9ECB2D34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55" y="2117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26" name="Line 947">
                <a:extLst>
                  <a:ext uri="{FF2B5EF4-FFF2-40B4-BE49-F238E27FC236}">
                    <a16:creationId xmlns:a16="http://schemas.microsoft.com/office/drawing/2014/main" id="{4B8CFF34-00E4-7F9D-F936-082AAF20C2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21" y="2117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27" name="Line 948">
                <a:extLst>
                  <a:ext uri="{FF2B5EF4-FFF2-40B4-BE49-F238E27FC236}">
                    <a16:creationId xmlns:a16="http://schemas.microsoft.com/office/drawing/2014/main" id="{1E193742-9C20-A4E1-AE6C-2E104421ED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01" y="2136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28" name="Line 949">
                <a:extLst>
                  <a:ext uri="{FF2B5EF4-FFF2-40B4-BE49-F238E27FC236}">
                    <a16:creationId xmlns:a16="http://schemas.microsoft.com/office/drawing/2014/main" id="{285EBE1A-0EEE-CFEA-D7FC-574581C2A3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64" y="2117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29" name="Line 950">
                <a:extLst>
                  <a:ext uri="{FF2B5EF4-FFF2-40B4-BE49-F238E27FC236}">
                    <a16:creationId xmlns:a16="http://schemas.microsoft.com/office/drawing/2014/main" id="{BFAE6A42-DFC7-461F-D93F-7C6A10B8B7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41" y="2136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30" name="Line 951">
                <a:extLst>
                  <a:ext uri="{FF2B5EF4-FFF2-40B4-BE49-F238E27FC236}">
                    <a16:creationId xmlns:a16="http://schemas.microsoft.com/office/drawing/2014/main" id="{4C8D1340-F7EE-F994-C05F-B020A4D975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17" y="2146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31" name="Line 952">
                <a:extLst>
                  <a:ext uri="{FF2B5EF4-FFF2-40B4-BE49-F238E27FC236}">
                    <a16:creationId xmlns:a16="http://schemas.microsoft.com/office/drawing/2014/main" id="{6E1745DE-74DF-EE3C-91B0-2FE089EBB0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4" y="2169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32" name="Line 953">
                <a:extLst>
                  <a:ext uri="{FF2B5EF4-FFF2-40B4-BE49-F238E27FC236}">
                    <a16:creationId xmlns:a16="http://schemas.microsoft.com/office/drawing/2014/main" id="{AE597AFB-9A5B-2F70-1C6C-9BE7B513CA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30" y="2146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33" name="Line 954">
                <a:extLst>
                  <a:ext uri="{FF2B5EF4-FFF2-40B4-BE49-F238E27FC236}">
                    <a16:creationId xmlns:a16="http://schemas.microsoft.com/office/drawing/2014/main" id="{C4BD8E90-279A-1A1A-E972-84698DEDE0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07" y="2169"/>
                <a:ext cx="46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34" name="Line 955">
                <a:extLst>
                  <a:ext uri="{FF2B5EF4-FFF2-40B4-BE49-F238E27FC236}">
                    <a16:creationId xmlns:a16="http://schemas.microsoft.com/office/drawing/2014/main" id="{C014AC19-E424-DB37-3272-EA63680F1F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63" y="2146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35" name="Line 956">
                <a:extLst>
                  <a:ext uri="{FF2B5EF4-FFF2-40B4-BE49-F238E27FC236}">
                    <a16:creationId xmlns:a16="http://schemas.microsoft.com/office/drawing/2014/main" id="{C15AC2C2-64A4-64F9-29B7-11CB78B699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40" y="2169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36" name="Line 957">
                <a:extLst>
                  <a:ext uri="{FF2B5EF4-FFF2-40B4-BE49-F238E27FC236}">
                    <a16:creationId xmlns:a16="http://schemas.microsoft.com/office/drawing/2014/main" id="{9C2E5779-F91A-DB96-5561-A7CCE12A02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83" y="2146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37" name="Line 958">
                <a:extLst>
                  <a:ext uri="{FF2B5EF4-FFF2-40B4-BE49-F238E27FC236}">
                    <a16:creationId xmlns:a16="http://schemas.microsoft.com/office/drawing/2014/main" id="{925DA99C-09C3-7F03-72EE-D38DDBA001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60" y="2169"/>
                <a:ext cx="46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38" name="Line 959">
                <a:extLst>
                  <a:ext uri="{FF2B5EF4-FFF2-40B4-BE49-F238E27FC236}">
                    <a16:creationId xmlns:a16="http://schemas.microsoft.com/office/drawing/2014/main" id="{532E8E19-096E-4F0F-1AC5-DED58F8AD2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03" y="2146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39" name="Line 960">
                <a:extLst>
                  <a:ext uri="{FF2B5EF4-FFF2-40B4-BE49-F238E27FC236}">
                    <a16:creationId xmlns:a16="http://schemas.microsoft.com/office/drawing/2014/main" id="{AA509CC1-CF42-D50D-AF04-8E9D32F632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80" y="2169"/>
                <a:ext cx="46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40" name="Line 961">
                <a:extLst>
                  <a:ext uri="{FF2B5EF4-FFF2-40B4-BE49-F238E27FC236}">
                    <a16:creationId xmlns:a16="http://schemas.microsoft.com/office/drawing/2014/main" id="{0B8D8D84-A142-F345-D506-C60DBDD562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16" y="2146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41" name="Line 962">
                <a:extLst>
                  <a:ext uri="{FF2B5EF4-FFF2-40B4-BE49-F238E27FC236}">
                    <a16:creationId xmlns:a16="http://schemas.microsoft.com/office/drawing/2014/main" id="{DDB3AC49-88B3-C24D-9142-67E6340896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93" y="2169"/>
                <a:ext cx="46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42" name="Line 963">
                <a:extLst>
                  <a:ext uri="{FF2B5EF4-FFF2-40B4-BE49-F238E27FC236}">
                    <a16:creationId xmlns:a16="http://schemas.microsoft.com/office/drawing/2014/main" id="{BC27589E-2DDB-594E-42EF-706C8EF9B3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20" y="2146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43" name="Line 964">
                <a:extLst>
                  <a:ext uri="{FF2B5EF4-FFF2-40B4-BE49-F238E27FC236}">
                    <a16:creationId xmlns:a16="http://schemas.microsoft.com/office/drawing/2014/main" id="{0600EC2E-90E1-E91E-CE1C-CC139EA8E0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00" y="2169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44" name="Line 965">
                <a:extLst>
                  <a:ext uri="{FF2B5EF4-FFF2-40B4-BE49-F238E27FC236}">
                    <a16:creationId xmlns:a16="http://schemas.microsoft.com/office/drawing/2014/main" id="{F36DB9C0-C7CD-B798-4F23-4480DFA370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23" y="2146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45" name="Line 966">
                <a:extLst>
                  <a:ext uri="{FF2B5EF4-FFF2-40B4-BE49-F238E27FC236}">
                    <a16:creationId xmlns:a16="http://schemas.microsoft.com/office/drawing/2014/main" id="{9B5F5CA5-DE9A-2F28-876C-2CA92FCDE1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03" y="2169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46" name="Line 967">
                <a:extLst>
                  <a:ext uri="{FF2B5EF4-FFF2-40B4-BE49-F238E27FC236}">
                    <a16:creationId xmlns:a16="http://schemas.microsoft.com/office/drawing/2014/main" id="{824A8391-299E-B98A-76A9-9765EDB1E9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56" y="2146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47" name="Line 968">
                <a:extLst>
                  <a:ext uri="{FF2B5EF4-FFF2-40B4-BE49-F238E27FC236}">
                    <a16:creationId xmlns:a16="http://schemas.microsoft.com/office/drawing/2014/main" id="{BED9969C-8A4C-FFCD-A243-7E7CD7446E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36" y="2169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48" name="Line 969">
                <a:extLst>
                  <a:ext uri="{FF2B5EF4-FFF2-40B4-BE49-F238E27FC236}">
                    <a16:creationId xmlns:a16="http://schemas.microsoft.com/office/drawing/2014/main" id="{DB1C9D85-AFCD-CA90-1400-9FACE01AF2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59" y="2146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49" name="Line 970">
                <a:extLst>
                  <a:ext uri="{FF2B5EF4-FFF2-40B4-BE49-F238E27FC236}">
                    <a16:creationId xmlns:a16="http://schemas.microsoft.com/office/drawing/2014/main" id="{E22D7C0B-4B84-63E5-F8FF-F4DB9DE1CB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36" y="2169"/>
                <a:ext cx="46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50" name="Line 971">
                <a:extLst>
                  <a:ext uri="{FF2B5EF4-FFF2-40B4-BE49-F238E27FC236}">
                    <a16:creationId xmlns:a16="http://schemas.microsoft.com/office/drawing/2014/main" id="{256D3FDF-9000-B0AD-281A-A78FB7DC38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63" y="2146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51" name="Line 972">
                <a:extLst>
                  <a:ext uri="{FF2B5EF4-FFF2-40B4-BE49-F238E27FC236}">
                    <a16:creationId xmlns:a16="http://schemas.microsoft.com/office/drawing/2014/main" id="{A5E5D0BA-FAA0-E91D-94A8-7F1AFB48D4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43" y="2169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52" name="Line 973">
                <a:extLst>
                  <a:ext uri="{FF2B5EF4-FFF2-40B4-BE49-F238E27FC236}">
                    <a16:creationId xmlns:a16="http://schemas.microsoft.com/office/drawing/2014/main" id="{7F0F1CB6-E731-9DE8-7759-0DE3F0CC87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43" y="2146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53" name="Line 974">
                <a:extLst>
                  <a:ext uri="{FF2B5EF4-FFF2-40B4-BE49-F238E27FC236}">
                    <a16:creationId xmlns:a16="http://schemas.microsoft.com/office/drawing/2014/main" id="{02AAFE0F-6029-888C-4A41-BB1BE16E18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20" y="2169"/>
                <a:ext cx="46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54" name="Freeform 975">
                <a:extLst>
                  <a:ext uri="{FF2B5EF4-FFF2-40B4-BE49-F238E27FC236}">
                    <a16:creationId xmlns:a16="http://schemas.microsoft.com/office/drawing/2014/main" id="{F417DFF0-DFDE-5DBD-B5DC-C5903008E8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4" y="1299"/>
                <a:ext cx="3404" cy="1036"/>
              </a:xfrm>
              <a:custGeom>
                <a:avLst/>
                <a:gdLst/>
                <a:ahLst/>
                <a:cxnLst>
                  <a:cxn ang="0">
                    <a:pos x="341" y="3"/>
                  </a:cxn>
                  <a:cxn ang="0">
                    <a:pos x="388" y="16"/>
                  </a:cxn>
                  <a:cxn ang="0">
                    <a:pos x="487" y="33"/>
                  </a:cxn>
                  <a:cxn ang="0">
                    <a:pos x="533" y="46"/>
                  </a:cxn>
                  <a:cxn ang="0">
                    <a:pos x="609" y="56"/>
                  </a:cxn>
                  <a:cxn ang="0">
                    <a:pos x="669" y="72"/>
                  </a:cxn>
                  <a:cxn ang="0">
                    <a:pos x="729" y="89"/>
                  </a:cxn>
                  <a:cxn ang="0">
                    <a:pos x="755" y="102"/>
                  </a:cxn>
                  <a:cxn ang="0">
                    <a:pos x="821" y="116"/>
                  </a:cxn>
                  <a:cxn ang="0">
                    <a:pos x="874" y="132"/>
                  </a:cxn>
                  <a:cxn ang="0">
                    <a:pos x="914" y="145"/>
                  </a:cxn>
                  <a:cxn ang="0">
                    <a:pos x="954" y="159"/>
                  </a:cxn>
                  <a:cxn ang="0">
                    <a:pos x="990" y="169"/>
                  </a:cxn>
                  <a:cxn ang="0">
                    <a:pos x="1023" y="185"/>
                  </a:cxn>
                  <a:cxn ang="0">
                    <a:pos x="1047" y="198"/>
                  </a:cxn>
                  <a:cxn ang="0">
                    <a:pos x="1083" y="212"/>
                  </a:cxn>
                  <a:cxn ang="0">
                    <a:pos x="1109" y="225"/>
                  </a:cxn>
                  <a:cxn ang="0">
                    <a:pos x="1149" y="241"/>
                  </a:cxn>
                  <a:cxn ang="0">
                    <a:pos x="1189" y="251"/>
                  </a:cxn>
                  <a:cxn ang="0">
                    <a:pos x="1229" y="261"/>
                  </a:cxn>
                  <a:cxn ang="0">
                    <a:pos x="1248" y="278"/>
                  </a:cxn>
                  <a:cxn ang="0">
                    <a:pos x="1278" y="291"/>
                  </a:cxn>
                  <a:cxn ang="0">
                    <a:pos x="1358" y="304"/>
                  </a:cxn>
                  <a:cxn ang="0">
                    <a:pos x="1374" y="318"/>
                  </a:cxn>
                  <a:cxn ang="0">
                    <a:pos x="1394" y="331"/>
                  </a:cxn>
                  <a:cxn ang="0">
                    <a:pos x="1444" y="347"/>
                  </a:cxn>
                  <a:cxn ang="0">
                    <a:pos x="1490" y="361"/>
                  </a:cxn>
                  <a:cxn ang="0">
                    <a:pos x="1530" y="374"/>
                  </a:cxn>
                  <a:cxn ang="0">
                    <a:pos x="1576" y="390"/>
                  </a:cxn>
                  <a:cxn ang="0">
                    <a:pos x="1639" y="400"/>
                  </a:cxn>
                  <a:cxn ang="0">
                    <a:pos x="1699" y="417"/>
                  </a:cxn>
                  <a:cxn ang="0">
                    <a:pos x="1758" y="430"/>
                  </a:cxn>
                  <a:cxn ang="0">
                    <a:pos x="1818" y="447"/>
                  </a:cxn>
                  <a:cxn ang="0">
                    <a:pos x="1838" y="463"/>
                  </a:cxn>
                  <a:cxn ang="0">
                    <a:pos x="1907" y="476"/>
                  </a:cxn>
                  <a:cxn ang="0">
                    <a:pos x="1967" y="493"/>
                  </a:cxn>
                  <a:cxn ang="0">
                    <a:pos x="2033" y="506"/>
                  </a:cxn>
                  <a:cxn ang="0">
                    <a:pos x="2053" y="516"/>
                  </a:cxn>
                  <a:cxn ang="0">
                    <a:pos x="2103" y="529"/>
                  </a:cxn>
                  <a:cxn ang="0">
                    <a:pos x="2176" y="546"/>
                  </a:cxn>
                  <a:cxn ang="0">
                    <a:pos x="2308" y="586"/>
                  </a:cxn>
                  <a:cxn ang="0">
                    <a:pos x="2334" y="616"/>
                  </a:cxn>
                  <a:cxn ang="0">
                    <a:pos x="2354" y="629"/>
                  </a:cxn>
                  <a:cxn ang="0">
                    <a:pos x="2430" y="642"/>
                  </a:cxn>
                  <a:cxn ang="0">
                    <a:pos x="2480" y="655"/>
                  </a:cxn>
                  <a:cxn ang="0">
                    <a:pos x="2507" y="669"/>
                  </a:cxn>
                  <a:cxn ang="0">
                    <a:pos x="2526" y="688"/>
                  </a:cxn>
                  <a:cxn ang="0">
                    <a:pos x="2553" y="702"/>
                  </a:cxn>
                  <a:cxn ang="0">
                    <a:pos x="2652" y="741"/>
                  </a:cxn>
                  <a:cxn ang="0">
                    <a:pos x="2834" y="771"/>
                  </a:cxn>
                  <a:cxn ang="0">
                    <a:pos x="2940" y="818"/>
                  </a:cxn>
                  <a:cxn ang="0">
                    <a:pos x="3225" y="870"/>
                  </a:cxn>
                  <a:cxn ang="0">
                    <a:pos x="3265" y="980"/>
                  </a:cxn>
                </a:cxnLst>
                <a:rect l="0" t="0" r="r" b="b"/>
                <a:pathLst>
                  <a:path w="3404" h="1036">
                    <a:moveTo>
                      <a:pt x="0" y="0"/>
                    </a:moveTo>
                    <a:lnTo>
                      <a:pt x="245" y="0"/>
                    </a:lnTo>
                    <a:lnTo>
                      <a:pt x="245" y="3"/>
                    </a:lnTo>
                    <a:lnTo>
                      <a:pt x="341" y="3"/>
                    </a:lnTo>
                    <a:lnTo>
                      <a:pt x="341" y="10"/>
                    </a:lnTo>
                    <a:lnTo>
                      <a:pt x="361" y="10"/>
                    </a:lnTo>
                    <a:lnTo>
                      <a:pt x="361" y="16"/>
                    </a:lnTo>
                    <a:lnTo>
                      <a:pt x="388" y="16"/>
                    </a:lnTo>
                    <a:lnTo>
                      <a:pt x="388" y="26"/>
                    </a:lnTo>
                    <a:lnTo>
                      <a:pt x="427" y="26"/>
                    </a:lnTo>
                    <a:lnTo>
                      <a:pt x="427" y="33"/>
                    </a:lnTo>
                    <a:lnTo>
                      <a:pt x="487" y="33"/>
                    </a:lnTo>
                    <a:lnTo>
                      <a:pt x="487" y="39"/>
                    </a:lnTo>
                    <a:lnTo>
                      <a:pt x="520" y="39"/>
                    </a:lnTo>
                    <a:lnTo>
                      <a:pt x="520" y="46"/>
                    </a:lnTo>
                    <a:lnTo>
                      <a:pt x="533" y="46"/>
                    </a:lnTo>
                    <a:lnTo>
                      <a:pt x="533" y="53"/>
                    </a:lnTo>
                    <a:lnTo>
                      <a:pt x="560" y="53"/>
                    </a:lnTo>
                    <a:lnTo>
                      <a:pt x="560" y="56"/>
                    </a:lnTo>
                    <a:lnTo>
                      <a:pt x="609" y="56"/>
                    </a:lnTo>
                    <a:lnTo>
                      <a:pt x="609" y="66"/>
                    </a:lnTo>
                    <a:lnTo>
                      <a:pt x="662" y="66"/>
                    </a:lnTo>
                    <a:lnTo>
                      <a:pt x="662" y="72"/>
                    </a:lnTo>
                    <a:lnTo>
                      <a:pt x="669" y="72"/>
                    </a:lnTo>
                    <a:lnTo>
                      <a:pt x="669" y="82"/>
                    </a:lnTo>
                    <a:lnTo>
                      <a:pt x="682" y="82"/>
                    </a:lnTo>
                    <a:lnTo>
                      <a:pt x="682" y="89"/>
                    </a:lnTo>
                    <a:lnTo>
                      <a:pt x="729" y="89"/>
                    </a:lnTo>
                    <a:lnTo>
                      <a:pt x="729" y="92"/>
                    </a:lnTo>
                    <a:lnTo>
                      <a:pt x="742" y="92"/>
                    </a:lnTo>
                    <a:lnTo>
                      <a:pt x="742" y="102"/>
                    </a:lnTo>
                    <a:lnTo>
                      <a:pt x="755" y="102"/>
                    </a:lnTo>
                    <a:lnTo>
                      <a:pt x="755" y="109"/>
                    </a:lnTo>
                    <a:lnTo>
                      <a:pt x="788" y="109"/>
                    </a:lnTo>
                    <a:lnTo>
                      <a:pt x="788" y="116"/>
                    </a:lnTo>
                    <a:lnTo>
                      <a:pt x="821" y="116"/>
                    </a:lnTo>
                    <a:lnTo>
                      <a:pt x="821" y="122"/>
                    </a:lnTo>
                    <a:lnTo>
                      <a:pt x="861" y="122"/>
                    </a:lnTo>
                    <a:lnTo>
                      <a:pt x="861" y="132"/>
                    </a:lnTo>
                    <a:lnTo>
                      <a:pt x="874" y="132"/>
                    </a:lnTo>
                    <a:lnTo>
                      <a:pt x="874" y="142"/>
                    </a:lnTo>
                    <a:lnTo>
                      <a:pt x="901" y="142"/>
                    </a:lnTo>
                    <a:lnTo>
                      <a:pt x="901" y="145"/>
                    </a:lnTo>
                    <a:lnTo>
                      <a:pt x="914" y="145"/>
                    </a:lnTo>
                    <a:lnTo>
                      <a:pt x="914" y="152"/>
                    </a:lnTo>
                    <a:lnTo>
                      <a:pt x="941" y="152"/>
                    </a:lnTo>
                    <a:lnTo>
                      <a:pt x="941" y="159"/>
                    </a:lnTo>
                    <a:lnTo>
                      <a:pt x="954" y="159"/>
                    </a:lnTo>
                    <a:lnTo>
                      <a:pt x="954" y="165"/>
                    </a:lnTo>
                    <a:lnTo>
                      <a:pt x="970" y="165"/>
                    </a:lnTo>
                    <a:lnTo>
                      <a:pt x="970" y="169"/>
                    </a:lnTo>
                    <a:lnTo>
                      <a:pt x="990" y="169"/>
                    </a:lnTo>
                    <a:lnTo>
                      <a:pt x="990" y="175"/>
                    </a:lnTo>
                    <a:lnTo>
                      <a:pt x="1017" y="175"/>
                    </a:lnTo>
                    <a:lnTo>
                      <a:pt x="1017" y="185"/>
                    </a:lnTo>
                    <a:lnTo>
                      <a:pt x="1023" y="185"/>
                    </a:lnTo>
                    <a:lnTo>
                      <a:pt x="1023" y="192"/>
                    </a:lnTo>
                    <a:lnTo>
                      <a:pt x="1033" y="192"/>
                    </a:lnTo>
                    <a:lnTo>
                      <a:pt x="1033" y="198"/>
                    </a:lnTo>
                    <a:lnTo>
                      <a:pt x="1047" y="198"/>
                    </a:lnTo>
                    <a:lnTo>
                      <a:pt x="1047" y="205"/>
                    </a:lnTo>
                    <a:lnTo>
                      <a:pt x="1063" y="205"/>
                    </a:lnTo>
                    <a:lnTo>
                      <a:pt x="1063" y="212"/>
                    </a:lnTo>
                    <a:lnTo>
                      <a:pt x="1083" y="212"/>
                    </a:lnTo>
                    <a:lnTo>
                      <a:pt x="1083" y="218"/>
                    </a:lnTo>
                    <a:lnTo>
                      <a:pt x="1096" y="218"/>
                    </a:lnTo>
                    <a:lnTo>
                      <a:pt x="1096" y="225"/>
                    </a:lnTo>
                    <a:lnTo>
                      <a:pt x="1109" y="225"/>
                    </a:lnTo>
                    <a:lnTo>
                      <a:pt x="1109" y="235"/>
                    </a:lnTo>
                    <a:lnTo>
                      <a:pt x="1136" y="235"/>
                    </a:lnTo>
                    <a:lnTo>
                      <a:pt x="1136" y="241"/>
                    </a:lnTo>
                    <a:lnTo>
                      <a:pt x="1149" y="241"/>
                    </a:lnTo>
                    <a:lnTo>
                      <a:pt x="1149" y="248"/>
                    </a:lnTo>
                    <a:lnTo>
                      <a:pt x="1169" y="248"/>
                    </a:lnTo>
                    <a:lnTo>
                      <a:pt x="1169" y="251"/>
                    </a:lnTo>
                    <a:lnTo>
                      <a:pt x="1189" y="251"/>
                    </a:lnTo>
                    <a:lnTo>
                      <a:pt x="1189" y="255"/>
                    </a:lnTo>
                    <a:lnTo>
                      <a:pt x="1202" y="255"/>
                    </a:lnTo>
                    <a:lnTo>
                      <a:pt x="1202" y="261"/>
                    </a:lnTo>
                    <a:lnTo>
                      <a:pt x="1229" y="261"/>
                    </a:lnTo>
                    <a:lnTo>
                      <a:pt x="1229" y="268"/>
                    </a:lnTo>
                    <a:lnTo>
                      <a:pt x="1239" y="268"/>
                    </a:lnTo>
                    <a:lnTo>
                      <a:pt x="1239" y="278"/>
                    </a:lnTo>
                    <a:lnTo>
                      <a:pt x="1248" y="278"/>
                    </a:lnTo>
                    <a:lnTo>
                      <a:pt x="1248" y="281"/>
                    </a:lnTo>
                    <a:lnTo>
                      <a:pt x="1262" y="281"/>
                    </a:lnTo>
                    <a:lnTo>
                      <a:pt x="1262" y="291"/>
                    </a:lnTo>
                    <a:lnTo>
                      <a:pt x="1278" y="291"/>
                    </a:lnTo>
                    <a:lnTo>
                      <a:pt x="1278" y="298"/>
                    </a:lnTo>
                    <a:lnTo>
                      <a:pt x="1331" y="298"/>
                    </a:lnTo>
                    <a:lnTo>
                      <a:pt x="1331" y="304"/>
                    </a:lnTo>
                    <a:lnTo>
                      <a:pt x="1358" y="304"/>
                    </a:lnTo>
                    <a:lnTo>
                      <a:pt x="1358" y="314"/>
                    </a:lnTo>
                    <a:lnTo>
                      <a:pt x="1364" y="314"/>
                    </a:lnTo>
                    <a:lnTo>
                      <a:pt x="1364" y="318"/>
                    </a:lnTo>
                    <a:lnTo>
                      <a:pt x="1374" y="318"/>
                    </a:lnTo>
                    <a:lnTo>
                      <a:pt x="1374" y="324"/>
                    </a:lnTo>
                    <a:lnTo>
                      <a:pt x="1384" y="324"/>
                    </a:lnTo>
                    <a:lnTo>
                      <a:pt x="1384" y="331"/>
                    </a:lnTo>
                    <a:lnTo>
                      <a:pt x="1394" y="331"/>
                    </a:lnTo>
                    <a:lnTo>
                      <a:pt x="1394" y="341"/>
                    </a:lnTo>
                    <a:lnTo>
                      <a:pt x="1401" y="341"/>
                    </a:lnTo>
                    <a:lnTo>
                      <a:pt x="1401" y="347"/>
                    </a:lnTo>
                    <a:lnTo>
                      <a:pt x="1444" y="347"/>
                    </a:lnTo>
                    <a:lnTo>
                      <a:pt x="1444" y="354"/>
                    </a:lnTo>
                    <a:lnTo>
                      <a:pt x="1457" y="354"/>
                    </a:lnTo>
                    <a:lnTo>
                      <a:pt x="1457" y="361"/>
                    </a:lnTo>
                    <a:lnTo>
                      <a:pt x="1490" y="361"/>
                    </a:lnTo>
                    <a:lnTo>
                      <a:pt x="1490" y="367"/>
                    </a:lnTo>
                    <a:lnTo>
                      <a:pt x="1500" y="367"/>
                    </a:lnTo>
                    <a:lnTo>
                      <a:pt x="1500" y="374"/>
                    </a:lnTo>
                    <a:lnTo>
                      <a:pt x="1530" y="374"/>
                    </a:lnTo>
                    <a:lnTo>
                      <a:pt x="1530" y="380"/>
                    </a:lnTo>
                    <a:lnTo>
                      <a:pt x="1543" y="380"/>
                    </a:lnTo>
                    <a:lnTo>
                      <a:pt x="1543" y="390"/>
                    </a:lnTo>
                    <a:lnTo>
                      <a:pt x="1576" y="390"/>
                    </a:lnTo>
                    <a:lnTo>
                      <a:pt x="1576" y="397"/>
                    </a:lnTo>
                    <a:lnTo>
                      <a:pt x="1623" y="397"/>
                    </a:lnTo>
                    <a:lnTo>
                      <a:pt x="1623" y="400"/>
                    </a:lnTo>
                    <a:lnTo>
                      <a:pt x="1639" y="400"/>
                    </a:lnTo>
                    <a:lnTo>
                      <a:pt x="1639" y="410"/>
                    </a:lnTo>
                    <a:lnTo>
                      <a:pt x="1659" y="410"/>
                    </a:lnTo>
                    <a:lnTo>
                      <a:pt x="1659" y="417"/>
                    </a:lnTo>
                    <a:lnTo>
                      <a:pt x="1699" y="417"/>
                    </a:lnTo>
                    <a:lnTo>
                      <a:pt x="1699" y="423"/>
                    </a:lnTo>
                    <a:lnTo>
                      <a:pt x="1732" y="423"/>
                    </a:lnTo>
                    <a:lnTo>
                      <a:pt x="1732" y="430"/>
                    </a:lnTo>
                    <a:lnTo>
                      <a:pt x="1758" y="430"/>
                    </a:lnTo>
                    <a:lnTo>
                      <a:pt x="1758" y="437"/>
                    </a:lnTo>
                    <a:lnTo>
                      <a:pt x="1772" y="437"/>
                    </a:lnTo>
                    <a:lnTo>
                      <a:pt x="1772" y="447"/>
                    </a:lnTo>
                    <a:lnTo>
                      <a:pt x="1818" y="447"/>
                    </a:lnTo>
                    <a:lnTo>
                      <a:pt x="1818" y="460"/>
                    </a:lnTo>
                    <a:lnTo>
                      <a:pt x="1828" y="460"/>
                    </a:lnTo>
                    <a:lnTo>
                      <a:pt x="1828" y="463"/>
                    </a:lnTo>
                    <a:lnTo>
                      <a:pt x="1838" y="463"/>
                    </a:lnTo>
                    <a:lnTo>
                      <a:pt x="1838" y="467"/>
                    </a:lnTo>
                    <a:lnTo>
                      <a:pt x="1864" y="467"/>
                    </a:lnTo>
                    <a:lnTo>
                      <a:pt x="1864" y="476"/>
                    </a:lnTo>
                    <a:lnTo>
                      <a:pt x="1907" y="476"/>
                    </a:lnTo>
                    <a:lnTo>
                      <a:pt x="1907" y="483"/>
                    </a:lnTo>
                    <a:lnTo>
                      <a:pt x="1954" y="483"/>
                    </a:lnTo>
                    <a:lnTo>
                      <a:pt x="1954" y="493"/>
                    </a:lnTo>
                    <a:lnTo>
                      <a:pt x="1967" y="493"/>
                    </a:lnTo>
                    <a:lnTo>
                      <a:pt x="1967" y="500"/>
                    </a:lnTo>
                    <a:lnTo>
                      <a:pt x="2007" y="500"/>
                    </a:lnTo>
                    <a:lnTo>
                      <a:pt x="2007" y="506"/>
                    </a:lnTo>
                    <a:lnTo>
                      <a:pt x="2033" y="506"/>
                    </a:lnTo>
                    <a:lnTo>
                      <a:pt x="2033" y="513"/>
                    </a:lnTo>
                    <a:lnTo>
                      <a:pt x="2040" y="513"/>
                    </a:lnTo>
                    <a:lnTo>
                      <a:pt x="2040" y="516"/>
                    </a:lnTo>
                    <a:lnTo>
                      <a:pt x="2053" y="516"/>
                    </a:lnTo>
                    <a:lnTo>
                      <a:pt x="2053" y="523"/>
                    </a:lnTo>
                    <a:lnTo>
                      <a:pt x="2073" y="523"/>
                    </a:lnTo>
                    <a:lnTo>
                      <a:pt x="2073" y="529"/>
                    </a:lnTo>
                    <a:lnTo>
                      <a:pt x="2103" y="529"/>
                    </a:lnTo>
                    <a:lnTo>
                      <a:pt x="2103" y="536"/>
                    </a:lnTo>
                    <a:lnTo>
                      <a:pt x="2169" y="536"/>
                    </a:lnTo>
                    <a:lnTo>
                      <a:pt x="2169" y="546"/>
                    </a:lnTo>
                    <a:lnTo>
                      <a:pt x="2176" y="546"/>
                    </a:lnTo>
                    <a:lnTo>
                      <a:pt x="2176" y="563"/>
                    </a:lnTo>
                    <a:lnTo>
                      <a:pt x="2179" y="563"/>
                    </a:lnTo>
                    <a:lnTo>
                      <a:pt x="2179" y="586"/>
                    </a:lnTo>
                    <a:lnTo>
                      <a:pt x="2308" y="586"/>
                    </a:lnTo>
                    <a:lnTo>
                      <a:pt x="2308" y="596"/>
                    </a:lnTo>
                    <a:lnTo>
                      <a:pt x="2318" y="596"/>
                    </a:lnTo>
                    <a:lnTo>
                      <a:pt x="2318" y="616"/>
                    </a:lnTo>
                    <a:lnTo>
                      <a:pt x="2334" y="616"/>
                    </a:lnTo>
                    <a:lnTo>
                      <a:pt x="2334" y="622"/>
                    </a:lnTo>
                    <a:lnTo>
                      <a:pt x="2348" y="622"/>
                    </a:lnTo>
                    <a:lnTo>
                      <a:pt x="2348" y="629"/>
                    </a:lnTo>
                    <a:lnTo>
                      <a:pt x="2354" y="629"/>
                    </a:lnTo>
                    <a:lnTo>
                      <a:pt x="2354" y="635"/>
                    </a:lnTo>
                    <a:lnTo>
                      <a:pt x="2421" y="635"/>
                    </a:lnTo>
                    <a:lnTo>
                      <a:pt x="2421" y="642"/>
                    </a:lnTo>
                    <a:lnTo>
                      <a:pt x="2430" y="642"/>
                    </a:lnTo>
                    <a:lnTo>
                      <a:pt x="2430" y="645"/>
                    </a:lnTo>
                    <a:lnTo>
                      <a:pt x="2447" y="645"/>
                    </a:lnTo>
                    <a:lnTo>
                      <a:pt x="2447" y="655"/>
                    </a:lnTo>
                    <a:lnTo>
                      <a:pt x="2480" y="655"/>
                    </a:lnTo>
                    <a:lnTo>
                      <a:pt x="2480" y="659"/>
                    </a:lnTo>
                    <a:lnTo>
                      <a:pt x="2487" y="659"/>
                    </a:lnTo>
                    <a:lnTo>
                      <a:pt x="2487" y="669"/>
                    </a:lnTo>
                    <a:lnTo>
                      <a:pt x="2507" y="669"/>
                    </a:lnTo>
                    <a:lnTo>
                      <a:pt x="2507" y="682"/>
                    </a:lnTo>
                    <a:lnTo>
                      <a:pt x="2520" y="682"/>
                    </a:lnTo>
                    <a:lnTo>
                      <a:pt x="2520" y="688"/>
                    </a:lnTo>
                    <a:lnTo>
                      <a:pt x="2526" y="688"/>
                    </a:lnTo>
                    <a:lnTo>
                      <a:pt x="2526" y="695"/>
                    </a:lnTo>
                    <a:lnTo>
                      <a:pt x="2533" y="695"/>
                    </a:lnTo>
                    <a:lnTo>
                      <a:pt x="2533" y="702"/>
                    </a:lnTo>
                    <a:lnTo>
                      <a:pt x="2553" y="702"/>
                    </a:lnTo>
                    <a:lnTo>
                      <a:pt x="2553" y="731"/>
                    </a:lnTo>
                    <a:lnTo>
                      <a:pt x="2579" y="731"/>
                    </a:lnTo>
                    <a:lnTo>
                      <a:pt x="2579" y="741"/>
                    </a:lnTo>
                    <a:lnTo>
                      <a:pt x="2652" y="741"/>
                    </a:lnTo>
                    <a:lnTo>
                      <a:pt x="2652" y="755"/>
                    </a:lnTo>
                    <a:lnTo>
                      <a:pt x="2705" y="755"/>
                    </a:lnTo>
                    <a:lnTo>
                      <a:pt x="2705" y="771"/>
                    </a:lnTo>
                    <a:lnTo>
                      <a:pt x="2834" y="771"/>
                    </a:lnTo>
                    <a:lnTo>
                      <a:pt x="2834" y="794"/>
                    </a:lnTo>
                    <a:lnTo>
                      <a:pt x="2848" y="794"/>
                    </a:lnTo>
                    <a:lnTo>
                      <a:pt x="2848" y="818"/>
                    </a:lnTo>
                    <a:lnTo>
                      <a:pt x="2940" y="818"/>
                    </a:lnTo>
                    <a:lnTo>
                      <a:pt x="2940" y="841"/>
                    </a:lnTo>
                    <a:lnTo>
                      <a:pt x="3040" y="841"/>
                    </a:lnTo>
                    <a:lnTo>
                      <a:pt x="3040" y="870"/>
                    </a:lnTo>
                    <a:lnTo>
                      <a:pt x="3225" y="870"/>
                    </a:lnTo>
                    <a:lnTo>
                      <a:pt x="3225" y="920"/>
                    </a:lnTo>
                    <a:lnTo>
                      <a:pt x="3248" y="920"/>
                    </a:lnTo>
                    <a:lnTo>
                      <a:pt x="3248" y="980"/>
                    </a:lnTo>
                    <a:lnTo>
                      <a:pt x="3265" y="980"/>
                    </a:lnTo>
                    <a:lnTo>
                      <a:pt x="3265" y="1036"/>
                    </a:lnTo>
                    <a:lnTo>
                      <a:pt x="3404" y="1036"/>
                    </a:lnTo>
                  </a:path>
                </a:pathLst>
              </a:cu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55" name="Line 976">
                <a:extLst>
                  <a:ext uri="{FF2B5EF4-FFF2-40B4-BE49-F238E27FC236}">
                    <a16:creationId xmlns:a16="http://schemas.microsoft.com/office/drawing/2014/main" id="{8F575483-528B-1BB6-6885-17737D5BE4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5" y="2335"/>
                <a:ext cx="44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56" name="Line 977">
                <a:extLst>
                  <a:ext uri="{FF2B5EF4-FFF2-40B4-BE49-F238E27FC236}">
                    <a16:creationId xmlns:a16="http://schemas.microsoft.com/office/drawing/2014/main" id="{361A94AA-F2DD-F0A4-1280-4462EBD5F1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9" y="2335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57" name="Line 978">
                <a:extLst>
                  <a:ext uri="{FF2B5EF4-FFF2-40B4-BE49-F238E27FC236}">
                    <a16:creationId xmlns:a16="http://schemas.microsoft.com/office/drawing/2014/main" id="{8F2A4AB5-E75D-1482-AFDA-62B37141A7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42" y="2312"/>
                <a:ext cx="1" cy="46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58" name="Line 979">
                <a:extLst>
                  <a:ext uri="{FF2B5EF4-FFF2-40B4-BE49-F238E27FC236}">
                    <a16:creationId xmlns:a16="http://schemas.microsoft.com/office/drawing/2014/main" id="{43EBC962-859D-5E75-56F1-1ED3BED353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2" y="2335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59" name="Line 980">
                <a:extLst>
                  <a:ext uri="{FF2B5EF4-FFF2-40B4-BE49-F238E27FC236}">
                    <a16:creationId xmlns:a16="http://schemas.microsoft.com/office/drawing/2014/main" id="{FCF6CF72-D3CA-6706-91A5-1297502B17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45" y="2312"/>
                <a:ext cx="1" cy="46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60" name="Line 981">
                <a:extLst>
                  <a:ext uri="{FF2B5EF4-FFF2-40B4-BE49-F238E27FC236}">
                    <a16:creationId xmlns:a16="http://schemas.microsoft.com/office/drawing/2014/main" id="{0C413F7E-A637-1687-6F50-19759ED3F0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52" y="2312"/>
                <a:ext cx="1" cy="46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61" name="Line 982">
                <a:extLst>
                  <a:ext uri="{FF2B5EF4-FFF2-40B4-BE49-F238E27FC236}">
                    <a16:creationId xmlns:a16="http://schemas.microsoft.com/office/drawing/2014/main" id="{D53E4827-02F1-9421-469C-F0AA846C64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78" y="2312"/>
                <a:ext cx="1" cy="46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62" name="Line 983">
                <a:extLst>
                  <a:ext uri="{FF2B5EF4-FFF2-40B4-BE49-F238E27FC236}">
                    <a16:creationId xmlns:a16="http://schemas.microsoft.com/office/drawing/2014/main" id="{18D672AB-7DAC-E927-927A-48FE641DDF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55" y="2335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63" name="Line 984">
                <a:extLst>
                  <a:ext uri="{FF2B5EF4-FFF2-40B4-BE49-F238E27FC236}">
                    <a16:creationId xmlns:a16="http://schemas.microsoft.com/office/drawing/2014/main" id="{AA6C7578-2543-F24B-6260-E49236DCCE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25" y="2312"/>
                <a:ext cx="1" cy="46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64" name="Line 985">
                <a:extLst>
                  <a:ext uri="{FF2B5EF4-FFF2-40B4-BE49-F238E27FC236}">
                    <a16:creationId xmlns:a16="http://schemas.microsoft.com/office/drawing/2014/main" id="{451E3653-A492-895D-DB42-309C619C9C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02" y="2335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65" name="Line 986">
                <a:extLst>
                  <a:ext uri="{FF2B5EF4-FFF2-40B4-BE49-F238E27FC236}">
                    <a16:creationId xmlns:a16="http://schemas.microsoft.com/office/drawing/2014/main" id="{5A5BEB35-57F8-CC9A-D01E-1DD3AE395C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58" y="2312"/>
                <a:ext cx="1" cy="46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66" name="Line 987">
                <a:extLst>
                  <a:ext uri="{FF2B5EF4-FFF2-40B4-BE49-F238E27FC236}">
                    <a16:creationId xmlns:a16="http://schemas.microsoft.com/office/drawing/2014/main" id="{2038708B-590D-8AFC-6A0C-508E6BD6F7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35" y="2335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67" name="Line 988">
                <a:extLst>
                  <a:ext uri="{FF2B5EF4-FFF2-40B4-BE49-F238E27FC236}">
                    <a16:creationId xmlns:a16="http://schemas.microsoft.com/office/drawing/2014/main" id="{B3121C5E-95B6-75E6-5EFC-073115F28A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02" y="2196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68" name="Line 989">
                <a:extLst>
                  <a:ext uri="{FF2B5EF4-FFF2-40B4-BE49-F238E27FC236}">
                    <a16:creationId xmlns:a16="http://schemas.microsoft.com/office/drawing/2014/main" id="{08A6BD9C-C52B-27B8-BFBD-FB216B0918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82" y="2219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69" name="Line 990">
                <a:extLst>
                  <a:ext uri="{FF2B5EF4-FFF2-40B4-BE49-F238E27FC236}">
                    <a16:creationId xmlns:a16="http://schemas.microsoft.com/office/drawing/2014/main" id="{7F53678C-A42A-BD20-F0F0-9DADAE34C1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41" y="2117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70" name="Line 991">
                <a:extLst>
                  <a:ext uri="{FF2B5EF4-FFF2-40B4-BE49-F238E27FC236}">
                    <a16:creationId xmlns:a16="http://schemas.microsoft.com/office/drawing/2014/main" id="{1A1D33F0-5B9D-4768-CE55-85D60A6E7D4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21" y="2136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71" name="Line 992">
                <a:extLst>
                  <a:ext uri="{FF2B5EF4-FFF2-40B4-BE49-F238E27FC236}">
                    <a16:creationId xmlns:a16="http://schemas.microsoft.com/office/drawing/2014/main" id="{F438B635-6BD3-5763-7C8A-07DD217AF6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47" y="2117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72" name="Line 993">
                <a:extLst>
                  <a:ext uri="{FF2B5EF4-FFF2-40B4-BE49-F238E27FC236}">
                    <a16:creationId xmlns:a16="http://schemas.microsoft.com/office/drawing/2014/main" id="{000EE81E-9E87-E3E0-CDC5-80075E1A0D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24" y="2136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73" name="Line 994">
                <a:extLst>
                  <a:ext uri="{FF2B5EF4-FFF2-40B4-BE49-F238E27FC236}">
                    <a16:creationId xmlns:a16="http://schemas.microsoft.com/office/drawing/2014/main" id="{1C64D612-88EB-E669-DC96-F4622CC9A4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51" y="2117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74" name="Line 995">
                <a:extLst>
                  <a:ext uri="{FF2B5EF4-FFF2-40B4-BE49-F238E27FC236}">
                    <a16:creationId xmlns:a16="http://schemas.microsoft.com/office/drawing/2014/main" id="{C3D23740-7C90-0B5E-4F6E-7E4B5B058C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27" y="2136"/>
                <a:ext cx="44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75" name="Line 996">
                <a:extLst>
                  <a:ext uri="{FF2B5EF4-FFF2-40B4-BE49-F238E27FC236}">
                    <a16:creationId xmlns:a16="http://schemas.microsoft.com/office/drawing/2014/main" id="{B251EC35-88A9-0DFC-A82A-F730E07694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97" y="1547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76" name="Line 997">
                <a:extLst>
                  <a:ext uri="{FF2B5EF4-FFF2-40B4-BE49-F238E27FC236}">
                    <a16:creationId xmlns:a16="http://schemas.microsoft.com/office/drawing/2014/main" id="{10BD140A-017E-52C4-F127-10DD36C1D4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30" y="1527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77" name="Line 998">
                <a:extLst>
                  <a:ext uri="{FF2B5EF4-FFF2-40B4-BE49-F238E27FC236}">
                    <a16:creationId xmlns:a16="http://schemas.microsoft.com/office/drawing/2014/main" id="{E865C64D-E2D4-253C-A6B6-792616D934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10" y="1550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78" name="Line 999">
                <a:extLst>
                  <a:ext uri="{FF2B5EF4-FFF2-40B4-BE49-F238E27FC236}">
                    <a16:creationId xmlns:a16="http://schemas.microsoft.com/office/drawing/2014/main" id="{3BDD312E-3152-D9A8-40A0-D0B1CD7688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33" y="1527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79" name="Line 1000">
                <a:extLst>
                  <a:ext uri="{FF2B5EF4-FFF2-40B4-BE49-F238E27FC236}">
                    <a16:creationId xmlns:a16="http://schemas.microsoft.com/office/drawing/2014/main" id="{BD3177CB-F29F-90F1-FF88-322732E974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13" y="1550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80" name="Line 1001">
                <a:extLst>
                  <a:ext uri="{FF2B5EF4-FFF2-40B4-BE49-F238E27FC236}">
                    <a16:creationId xmlns:a16="http://schemas.microsoft.com/office/drawing/2014/main" id="{8CF1473D-367C-3D5F-8E56-A3679B7E55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36" y="1527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81" name="Line 1002">
                <a:extLst>
                  <a:ext uri="{FF2B5EF4-FFF2-40B4-BE49-F238E27FC236}">
                    <a16:creationId xmlns:a16="http://schemas.microsoft.com/office/drawing/2014/main" id="{4BFBC365-9499-D1EB-8DCB-1C46AF4982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16" y="1550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82" name="Line 1003">
                <a:extLst>
                  <a:ext uri="{FF2B5EF4-FFF2-40B4-BE49-F238E27FC236}">
                    <a16:creationId xmlns:a16="http://schemas.microsoft.com/office/drawing/2014/main" id="{21759FB1-E7D9-E232-7728-B47A992FD5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05" y="1345"/>
                <a:ext cx="47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83" name="Line 1004">
                <a:extLst>
                  <a:ext uri="{FF2B5EF4-FFF2-40B4-BE49-F238E27FC236}">
                    <a16:creationId xmlns:a16="http://schemas.microsoft.com/office/drawing/2014/main" id="{73C8465C-EDF0-2257-C556-9C5B532BAA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48" y="1355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84" name="Line 1005">
                <a:extLst>
                  <a:ext uri="{FF2B5EF4-FFF2-40B4-BE49-F238E27FC236}">
                    <a16:creationId xmlns:a16="http://schemas.microsoft.com/office/drawing/2014/main" id="{5BB84858-DEB0-B275-D4DD-C96F602A21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72" y="1355"/>
                <a:ext cx="46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85" name="Line 1006">
                <a:extLst>
                  <a:ext uri="{FF2B5EF4-FFF2-40B4-BE49-F238E27FC236}">
                    <a16:creationId xmlns:a16="http://schemas.microsoft.com/office/drawing/2014/main" id="{D8B51361-2819-5CF4-F19A-2206154CE5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61" y="1352"/>
                <a:ext cx="1" cy="46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86" name="Line 1007">
                <a:extLst>
                  <a:ext uri="{FF2B5EF4-FFF2-40B4-BE49-F238E27FC236}">
                    <a16:creationId xmlns:a16="http://schemas.microsoft.com/office/drawing/2014/main" id="{8F0E13AD-8DAC-C9CD-5687-59C60C8ADC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1" y="1375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87" name="Line 1008">
                <a:extLst>
                  <a:ext uri="{FF2B5EF4-FFF2-40B4-BE49-F238E27FC236}">
                    <a16:creationId xmlns:a16="http://schemas.microsoft.com/office/drawing/2014/main" id="{5D641F0E-3960-8DBF-B18F-68BDB86EA6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81" y="1358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58" name="Group 808">
              <a:extLst>
                <a:ext uri="{FF2B5EF4-FFF2-40B4-BE49-F238E27FC236}">
                  <a16:creationId xmlns:a16="http://schemas.microsoft.com/office/drawing/2014/main" id="{64632849-91AD-8BE4-DD6D-F16E4D3B46A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38938" y="3479866"/>
              <a:ext cx="1108515" cy="371569"/>
              <a:chOff x="1848" y="1434"/>
              <a:chExt cx="888" cy="315"/>
            </a:xfrm>
          </p:grpSpPr>
          <p:sp>
            <p:nvSpPr>
              <p:cNvPr id="788" name="Line 608">
                <a:extLst>
                  <a:ext uri="{FF2B5EF4-FFF2-40B4-BE49-F238E27FC236}">
                    <a16:creationId xmlns:a16="http://schemas.microsoft.com/office/drawing/2014/main" id="{D32637AD-75AE-728D-2EB0-B3A75ACEA0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18" y="1626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89" name="Line 609">
                <a:extLst>
                  <a:ext uri="{FF2B5EF4-FFF2-40B4-BE49-F238E27FC236}">
                    <a16:creationId xmlns:a16="http://schemas.microsoft.com/office/drawing/2014/main" id="{01ED43AF-6641-E6F0-82CA-9E2AC65D55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95" y="1650"/>
                <a:ext cx="46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90" name="Line 610">
                <a:extLst>
                  <a:ext uri="{FF2B5EF4-FFF2-40B4-BE49-F238E27FC236}">
                    <a16:creationId xmlns:a16="http://schemas.microsoft.com/office/drawing/2014/main" id="{A532EB95-4F85-7392-0066-8CFE086DF0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31" y="1636"/>
                <a:ext cx="1" cy="47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91" name="Line 611">
                <a:extLst>
                  <a:ext uri="{FF2B5EF4-FFF2-40B4-BE49-F238E27FC236}">
                    <a16:creationId xmlns:a16="http://schemas.microsoft.com/office/drawing/2014/main" id="{5E3E5FAD-79CD-363D-F4A8-0C8224E4D0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08" y="1660"/>
                <a:ext cx="46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92" name="Line 612">
                <a:extLst>
                  <a:ext uri="{FF2B5EF4-FFF2-40B4-BE49-F238E27FC236}">
                    <a16:creationId xmlns:a16="http://schemas.microsoft.com/office/drawing/2014/main" id="{AEDABDEA-2F1E-D434-C7B2-94A788CB6F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34" y="1636"/>
                <a:ext cx="1" cy="47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93" name="Line 613">
                <a:extLst>
                  <a:ext uri="{FF2B5EF4-FFF2-40B4-BE49-F238E27FC236}">
                    <a16:creationId xmlns:a16="http://schemas.microsoft.com/office/drawing/2014/main" id="{2B9662B2-3FB2-AF58-1662-634FBDF4FB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14" y="1660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94" name="Line 614">
                <a:extLst>
                  <a:ext uri="{FF2B5EF4-FFF2-40B4-BE49-F238E27FC236}">
                    <a16:creationId xmlns:a16="http://schemas.microsoft.com/office/drawing/2014/main" id="{514E3937-F84A-ABFE-2F49-299C96A702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41" y="1636"/>
                <a:ext cx="1" cy="47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95" name="Line 615">
                <a:extLst>
                  <a:ext uri="{FF2B5EF4-FFF2-40B4-BE49-F238E27FC236}">
                    <a16:creationId xmlns:a16="http://schemas.microsoft.com/office/drawing/2014/main" id="{B4B49C4D-22DA-A941-2B5D-871DC0B363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18" y="1660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96" name="Line 616">
                <a:extLst>
                  <a:ext uri="{FF2B5EF4-FFF2-40B4-BE49-F238E27FC236}">
                    <a16:creationId xmlns:a16="http://schemas.microsoft.com/office/drawing/2014/main" id="{97CDF21A-B5A2-3E38-D6B0-8BA5818D7A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44" y="1636"/>
                <a:ext cx="1" cy="47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97" name="Line 617">
                <a:extLst>
                  <a:ext uri="{FF2B5EF4-FFF2-40B4-BE49-F238E27FC236}">
                    <a16:creationId xmlns:a16="http://schemas.microsoft.com/office/drawing/2014/main" id="{934B4C5E-3D34-DB52-D89B-6B35CE79D7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24" y="1660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98" name="Line 618">
                <a:extLst>
                  <a:ext uri="{FF2B5EF4-FFF2-40B4-BE49-F238E27FC236}">
                    <a16:creationId xmlns:a16="http://schemas.microsoft.com/office/drawing/2014/main" id="{9365EFFA-2A9A-ADA7-6F96-959B74732D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51" y="1646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99" name="Line 619">
                <a:extLst>
                  <a:ext uri="{FF2B5EF4-FFF2-40B4-BE49-F238E27FC236}">
                    <a16:creationId xmlns:a16="http://schemas.microsoft.com/office/drawing/2014/main" id="{83F73E98-1ACE-8F59-77AC-3BA8A88B03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28" y="1666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00" name="Line 620">
                <a:extLst>
                  <a:ext uri="{FF2B5EF4-FFF2-40B4-BE49-F238E27FC236}">
                    <a16:creationId xmlns:a16="http://schemas.microsoft.com/office/drawing/2014/main" id="{3A285303-ADD9-2BC5-205F-9AF5DA115F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54" y="1646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01" name="Line 621">
                <a:extLst>
                  <a:ext uri="{FF2B5EF4-FFF2-40B4-BE49-F238E27FC236}">
                    <a16:creationId xmlns:a16="http://schemas.microsoft.com/office/drawing/2014/main" id="{FEF611A8-63DB-DDF0-6E06-3BF6D2C193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34" y="1666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02" name="Line 622">
                <a:extLst>
                  <a:ext uri="{FF2B5EF4-FFF2-40B4-BE49-F238E27FC236}">
                    <a16:creationId xmlns:a16="http://schemas.microsoft.com/office/drawing/2014/main" id="{2B46B067-3A11-7A6C-8BBA-7A04D56715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57" y="1646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03" name="Line 623">
                <a:extLst>
                  <a:ext uri="{FF2B5EF4-FFF2-40B4-BE49-F238E27FC236}">
                    <a16:creationId xmlns:a16="http://schemas.microsoft.com/office/drawing/2014/main" id="{62A6B868-D164-D157-1100-7D526C390C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38" y="1666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04" name="Line 624">
                <a:extLst>
                  <a:ext uri="{FF2B5EF4-FFF2-40B4-BE49-F238E27FC236}">
                    <a16:creationId xmlns:a16="http://schemas.microsoft.com/office/drawing/2014/main" id="{96A6A02B-820D-D805-02E0-07AA1A11F8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64" y="1656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05" name="Line 625">
                <a:extLst>
                  <a:ext uri="{FF2B5EF4-FFF2-40B4-BE49-F238E27FC236}">
                    <a16:creationId xmlns:a16="http://schemas.microsoft.com/office/drawing/2014/main" id="{54C5303D-17E6-C81E-59F4-97DE1FFDED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41" y="1676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06" name="Line 626">
                <a:extLst>
                  <a:ext uri="{FF2B5EF4-FFF2-40B4-BE49-F238E27FC236}">
                    <a16:creationId xmlns:a16="http://schemas.microsoft.com/office/drawing/2014/main" id="{F4855593-661D-EB09-E418-FBB209E730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67" y="1656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07" name="Line 627">
                <a:extLst>
                  <a:ext uri="{FF2B5EF4-FFF2-40B4-BE49-F238E27FC236}">
                    <a16:creationId xmlns:a16="http://schemas.microsoft.com/office/drawing/2014/main" id="{25EE47BA-BFEB-F984-0B31-D72C1AF18E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48" y="1676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08" name="Line 628">
                <a:extLst>
                  <a:ext uri="{FF2B5EF4-FFF2-40B4-BE49-F238E27FC236}">
                    <a16:creationId xmlns:a16="http://schemas.microsoft.com/office/drawing/2014/main" id="{F09385A1-C4F5-D4AE-93D1-460AB8633C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74" y="1656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09" name="Line 629">
                <a:extLst>
                  <a:ext uri="{FF2B5EF4-FFF2-40B4-BE49-F238E27FC236}">
                    <a16:creationId xmlns:a16="http://schemas.microsoft.com/office/drawing/2014/main" id="{9B26B79B-D2FB-15A1-500F-9E8C02C4ED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54" y="1676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10" name="Line 630">
                <a:extLst>
                  <a:ext uri="{FF2B5EF4-FFF2-40B4-BE49-F238E27FC236}">
                    <a16:creationId xmlns:a16="http://schemas.microsoft.com/office/drawing/2014/main" id="{1B592524-6077-4342-9FBA-DA4E4D10E2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81" y="1656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11" name="Line 631">
                <a:extLst>
                  <a:ext uri="{FF2B5EF4-FFF2-40B4-BE49-F238E27FC236}">
                    <a16:creationId xmlns:a16="http://schemas.microsoft.com/office/drawing/2014/main" id="{8903C896-1437-B548-18EA-6D23544AD3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57" y="1676"/>
                <a:ext cx="44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12" name="Line 632">
                <a:extLst>
                  <a:ext uri="{FF2B5EF4-FFF2-40B4-BE49-F238E27FC236}">
                    <a16:creationId xmlns:a16="http://schemas.microsoft.com/office/drawing/2014/main" id="{3CAF62FA-B025-6F70-D904-30F7B9E968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87" y="1656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13" name="Line 633">
                <a:extLst>
                  <a:ext uri="{FF2B5EF4-FFF2-40B4-BE49-F238E27FC236}">
                    <a16:creationId xmlns:a16="http://schemas.microsoft.com/office/drawing/2014/main" id="{AA143221-8205-08DA-A7ED-DF2E7B8036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64" y="1676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14" name="Line 634">
                <a:extLst>
                  <a:ext uri="{FF2B5EF4-FFF2-40B4-BE49-F238E27FC236}">
                    <a16:creationId xmlns:a16="http://schemas.microsoft.com/office/drawing/2014/main" id="{89671267-23C6-374A-0C06-DE80608F83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91" y="1656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15" name="Line 635">
                <a:extLst>
                  <a:ext uri="{FF2B5EF4-FFF2-40B4-BE49-F238E27FC236}">
                    <a16:creationId xmlns:a16="http://schemas.microsoft.com/office/drawing/2014/main" id="{413C3423-2D89-DDAD-F4A7-FBB51EE920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71" y="1676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16" name="Line 636">
                <a:extLst>
                  <a:ext uri="{FF2B5EF4-FFF2-40B4-BE49-F238E27FC236}">
                    <a16:creationId xmlns:a16="http://schemas.microsoft.com/office/drawing/2014/main" id="{0377A68C-F2B2-84D7-A316-E039D63FC4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04" y="1663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17" name="Line 637">
                <a:extLst>
                  <a:ext uri="{FF2B5EF4-FFF2-40B4-BE49-F238E27FC236}">
                    <a16:creationId xmlns:a16="http://schemas.microsoft.com/office/drawing/2014/main" id="{EB7D7848-1492-316B-CCF2-4D4E8FFD1B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84" y="1683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18" name="Line 638">
                <a:extLst>
                  <a:ext uri="{FF2B5EF4-FFF2-40B4-BE49-F238E27FC236}">
                    <a16:creationId xmlns:a16="http://schemas.microsoft.com/office/drawing/2014/main" id="{9394D2CB-C94E-DB7E-AF13-887F8DFE8B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17" y="1666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19" name="Line 639">
                <a:extLst>
                  <a:ext uri="{FF2B5EF4-FFF2-40B4-BE49-F238E27FC236}">
                    <a16:creationId xmlns:a16="http://schemas.microsoft.com/office/drawing/2014/main" id="{BA1B4F80-2A5E-1640-14C0-A4C7FDBFAF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97" y="1689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20" name="Line 640">
                <a:extLst>
                  <a:ext uri="{FF2B5EF4-FFF2-40B4-BE49-F238E27FC236}">
                    <a16:creationId xmlns:a16="http://schemas.microsoft.com/office/drawing/2014/main" id="{9845CF81-3E6F-EBCB-7F79-EB343FBBE2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20" y="1666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21" name="Line 641">
                <a:extLst>
                  <a:ext uri="{FF2B5EF4-FFF2-40B4-BE49-F238E27FC236}">
                    <a16:creationId xmlns:a16="http://schemas.microsoft.com/office/drawing/2014/main" id="{65C93265-7D04-33C9-B7A4-0C62D91365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01" y="1689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22" name="Line 642">
                <a:extLst>
                  <a:ext uri="{FF2B5EF4-FFF2-40B4-BE49-F238E27FC236}">
                    <a16:creationId xmlns:a16="http://schemas.microsoft.com/office/drawing/2014/main" id="{4E7748C9-87AE-A9C1-F478-8D22CE20B3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24" y="1666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23" name="Line 643">
                <a:extLst>
                  <a:ext uri="{FF2B5EF4-FFF2-40B4-BE49-F238E27FC236}">
                    <a16:creationId xmlns:a16="http://schemas.microsoft.com/office/drawing/2014/main" id="{FB9AD7C7-CB2C-F903-A376-583738DDA3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04" y="1689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24" name="Line 644">
                <a:extLst>
                  <a:ext uri="{FF2B5EF4-FFF2-40B4-BE49-F238E27FC236}">
                    <a16:creationId xmlns:a16="http://schemas.microsoft.com/office/drawing/2014/main" id="{226EA122-A5BB-4E63-B151-1C197B59BB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50" y="1669"/>
                <a:ext cx="1" cy="44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25" name="Line 645">
                <a:extLst>
                  <a:ext uri="{FF2B5EF4-FFF2-40B4-BE49-F238E27FC236}">
                    <a16:creationId xmlns:a16="http://schemas.microsoft.com/office/drawing/2014/main" id="{14D349C4-A4C9-BAB7-77EC-187B5E1D17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30" y="1693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26" name="Line 646">
                <a:extLst>
                  <a:ext uri="{FF2B5EF4-FFF2-40B4-BE49-F238E27FC236}">
                    <a16:creationId xmlns:a16="http://schemas.microsoft.com/office/drawing/2014/main" id="{D2D5EC4C-1913-B91E-03C2-7DB5D1F23CB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57" y="1669"/>
                <a:ext cx="1" cy="44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27" name="Line 647">
                <a:extLst>
                  <a:ext uri="{FF2B5EF4-FFF2-40B4-BE49-F238E27FC236}">
                    <a16:creationId xmlns:a16="http://schemas.microsoft.com/office/drawing/2014/main" id="{5F085C51-10DB-105B-5487-DE2CE62B57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34" y="1693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28" name="Line 648">
                <a:extLst>
                  <a:ext uri="{FF2B5EF4-FFF2-40B4-BE49-F238E27FC236}">
                    <a16:creationId xmlns:a16="http://schemas.microsoft.com/office/drawing/2014/main" id="{AEB53D82-5E99-0F98-65CD-5B16A75943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60" y="1669"/>
                <a:ext cx="1" cy="44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29" name="Line 649">
                <a:extLst>
                  <a:ext uri="{FF2B5EF4-FFF2-40B4-BE49-F238E27FC236}">
                    <a16:creationId xmlns:a16="http://schemas.microsoft.com/office/drawing/2014/main" id="{CAA102C2-AF69-ADFB-1DE3-5A4C2FE9FC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40" y="1693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30" name="Line 650">
                <a:extLst>
                  <a:ext uri="{FF2B5EF4-FFF2-40B4-BE49-F238E27FC236}">
                    <a16:creationId xmlns:a16="http://schemas.microsoft.com/office/drawing/2014/main" id="{0EFA72A9-3535-6E4E-9290-002D9BD7C0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67" y="1669"/>
                <a:ext cx="1" cy="44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31" name="Line 651">
                <a:extLst>
                  <a:ext uri="{FF2B5EF4-FFF2-40B4-BE49-F238E27FC236}">
                    <a16:creationId xmlns:a16="http://schemas.microsoft.com/office/drawing/2014/main" id="{10D9C6AC-C153-4A48-6342-1A0B04226A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44" y="1693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32" name="Line 652">
                <a:extLst>
                  <a:ext uri="{FF2B5EF4-FFF2-40B4-BE49-F238E27FC236}">
                    <a16:creationId xmlns:a16="http://schemas.microsoft.com/office/drawing/2014/main" id="{A88875CD-89BC-CFA0-9B0B-E59D05A928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67" y="1676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33" name="Line 653">
                <a:extLst>
                  <a:ext uri="{FF2B5EF4-FFF2-40B4-BE49-F238E27FC236}">
                    <a16:creationId xmlns:a16="http://schemas.microsoft.com/office/drawing/2014/main" id="{6E60572B-94E2-9691-D2C3-B73C02289D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44" y="1699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34" name="Line 654">
                <a:extLst>
                  <a:ext uri="{FF2B5EF4-FFF2-40B4-BE49-F238E27FC236}">
                    <a16:creationId xmlns:a16="http://schemas.microsoft.com/office/drawing/2014/main" id="{87F62608-4A14-F589-F091-02D61517F2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70" y="1676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35" name="Line 655">
                <a:extLst>
                  <a:ext uri="{FF2B5EF4-FFF2-40B4-BE49-F238E27FC236}">
                    <a16:creationId xmlns:a16="http://schemas.microsoft.com/office/drawing/2014/main" id="{D07ED674-4779-440D-9558-BFDAFA9253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50" y="1699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36" name="Line 656">
                <a:extLst>
                  <a:ext uri="{FF2B5EF4-FFF2-40B4-BE49-F238E27FC236}">
                    <a16:creationId xmlns:a16="http://schemas.microsoft.com/office/drawing/2014/main" id="{3CFB7A62-1969-7598-B441-A91022F0E7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77" y="1676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37" name="Line 657">
                <a:extLst>
                  <a:ext uri="{FF2B5EF4-FFF2-40B4-BE49-F238E27FC236}">
                    <a16:creationId xmlns:a16="http://schemas.microsoft.com/office/drawing/2014/main" id="{2AE67F34-A4EF-FC99-195D-4F8F08910F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57" y="1699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38" name="Line 658">
                <a:extLst>
                  <a:ext uri="{FF2B5EF4-FFF2-40B4-BE49-F238E27FC236}">
                    <a16:creationId xmlns:a16="http://schemas.microsoft.com/office/drawing/2014/main" id="{C19D29D9-AC06-8C95-2ABE-C261B05C80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87" y="1676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39" name="Line 659">
                <a:extLst>
                  <a:ext uri="{FF2B5EF4-FFF2-40B4-BE49-F238E27FC236}">
                    <a16:creationId xmlns:a16="http://schemas.microsoft.com/office/drawing/2014/main" id="{654C35C2-7CE1-93F6-3C76-A3584A5089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63" y="1699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40" name="Line 660">
                <a:extLst>
                  <a:ext uri="{FF2B5EF4-FFF2-40B4-BE49-F238E27FC236}">
                    <a16:creationId xmlns:a16="http://schemas.microsoft.com/office/drawing/2014/main" id="{C3B276DF-E91D-6F0A-FD7F-9D2F82DE787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90" y="1679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41" name="Line 661">
                <a:extLst>
                  <a:ext uri="{FF2B5EF4-FFF2-40B4-BE49-F238E27FC236}">
                    <a16:creationId xmlns:a16="http://schemas.microsoft.com/office/drawing/2014/main" id="{8FC2B22B-200E-7FA3-7A5F-192B726938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67" y="1699"/>
                <a:ext cx="46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42" name="Line 662">
                <a:extLst>
                  <a:ext uri="{FF2B5EF4-FFF2-40B4-BE49-F238E27FC236}">
                    <a16:creationId xmlns:a16="http://schemas.microsoft.com/office/drawing/2014/main" id="{932E25B8-8053-8B61-3EF4-7EF3199BA1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97" y="1679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43" name="Line 663">
                <a:extLst>
                  <a:ext uri="{FF2B5EF4-FFF2-40B4-BE49-F238E27FC236}">
                    <a16:creationId xmlns:a16="http://schemas.microsoft.com/office/drawing/2014/main" id="{6717C52E-D8A0-64D0-5BB0-5B344614DE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73" y="1699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44" name="Line 664">
                <a:extLst>
                  <a:ext uri="{FF2B5EF4-FFF2-40B4-BE49-F238E27FC236}">
                    <a16:creationId xmlns:a16="http://schemas.microsoft.com/office/drawing/2014/main" id="{F83A6D93-B08B-1BD9-DEB1-43991115A9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97" y="1679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45" name="Line 665">
                <a:extLst>
                  <a:ext uri="{FF2B5EF4-FFF2-40B4-BE49-F238E27FC236}">
                    <a16:creationId xmlns:a16="http://schemas.microsoft.com/office/drawing/2014/main" id="{73CD6D28-88B6-0EF3-76D6-7C07318596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77" y="1699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46" name="Line 666">
                <a:extLst>
                  <a:ext uri="{FF2B5EF4-FFF2-40B4-BE49-F238E27FC236}">
                    <a16:creationId xmlns:a16="http://schemas.microsoft.com/office/drawing/2014/main" id="{D4D85563-E029-032C-997A-82E57C074A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06" y="1686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47" name="Line 667">
                <a:extLst>
                  <a:ext uri="{FF2B5EF4-FFF2-40B4-BE49-F238E27FC236}">
                    <a16:creationId xmlns:a16="http://schemas.microsoft.com/office/drawing/2014/main" id="{199E225F-7155-0683-AC90-7A6B221C05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83" y="1709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48" name="Line 668">
                <a:extLst>
                  <a:ext uri="{FF2B5EF4-FFF2-40B4-BE49-F238E27FC236}">
                    <a16:creationId xmlns:a16="http://schemas.microsoft.com/office/drawing/2014/main" id="{EB958C2A-DCEA-CE72-FC1A-C66290D31D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10" y="1686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49" name="Line 669">
                <a:extLst>
                  <a:ext uri="{FF2B5EF4-FFF2-40B4-BE49-F238E27FC236}">
                    <a16:creationId xmlns:a16="http://schemas.microsoft.com/office/drawing/2014/main" id="{DBF886F8-F6A5-E858-A919-E281DE313F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87" y="1709"/>
                <a:ext cx="46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50" name="Line 670">
                <a:extLst>
                  <a:ext uri="{FF2B5EF4-FFF2-40B4-BE49-F238E27FC236}">
                    <a16:creationId xmlns:a16="http://schemas.microsoft.com/office/drawing/2014/main" id="{4E7B7DBB-A424-AABF-1B02-073A368DFB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16" y="1686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51" name="Line 671">
                <a:extLst>
                  <a:ext uri="{FF2B5EF4-FFF2-40B4-BE49-F238E27FC236}">
                    <a16:creationId xmlns:a16="http://schemas.microsoft.com/office/drawing/2014/main" id="{75535BD9-CA40-0CCA-EDAA-E228017C08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93" y="1709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52" name="Line 672">
                <a:extLst>
                  <a:ext uri="{FF2B5EF4-FFF2-40B4-BE49-F238E27FC236}">
                    <a16:creationId xmlns:a16="http://schemas.microsoft.com/office/drawing/2014/main" id="{ED5EB8D2-5F62-EEC5-A3F7-27439681C3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16" y="1686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53" name="Line 673">
                <a:extLst>
                  <a:ext uri="{FF2B5EF4-FFF2-40B4-BE49-F238E27FC236}">
                    <a16:creationId xmlns:a16="http://schemas.microsoft.com/office/drawing/2014/main" id="{4500E296-33EF-735D-5531-E5D2F197A4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97" y="1709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54" name="Line 674">
                <a:extLst>
                  <a:ext uri="{FF2B5EF4-FFF2-40B4-BE49-F238E27FC236}">
                    <a16:creationId xmlns:a16="http://schemas.microsoft.com/office/drawing/2014/main" id="{A724CB12-E0A6-50B1-C3B8-DF3E5F241D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26" y="1693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55" name="Line 675">
                <a:extLst>
                  <a:ext uri="{FF2B5EF4-FFF2-40B4-BE49-F238E27FC236}">
                    <a16:creationId xmlns:a16="http://schemas.microsoft.com/office/drawing/2014/main" id="{A0D28CA9-A4EA-0F1F-4534-FA5125003C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03" y="1716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56" name="Line 676">
                <a:extLst>
                  <a:ext uri="{FF2B5EF4-FFF2-40B4-BE49-F238E27FC236}">
                    <a16:creationId xmlns:a16="http://schemas.microsoft.com/office/drawing/2014/main" id="{D279F6DB-FEB2-A879-6800-D441597D8F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30" y="1693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57" name="Line 677">
                <a:extLst>
                  <a:ext uri="{FF2B5EF4-FFF2-40B4-BE49-F238E27FC236}">
                    <a16:creationId xmlns:a16="http://schemas.microsoft.com/office/drawing/2014/main" id="{0F657928-32DD-357D-A0F4-B7698CB4C1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06" y="1716"/>
                <a:ext cx="47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58" name="Line 678">
                <a:extLst>
                  <a:ext uri="{FF2B5EF4-FFF2-40B4-BE49-F238E27FC236}">
                    <a16:creationId xmlns:a16="http://schemas.microsoft.com/office/drawing/2014/main" id="{1B715D5A-616D-6245-1E48-67C147D7A0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36" y="1693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59" name="Line 679">
                <a:extLst>
                  <a:ext uri="{FF2B5EF4-FFF2-40B4-BE49-F238E27FC236}">
                    <a16:creationId xmlns:a16="http://schemas.microsoft.com/office/drawing/2014/main" id="{A1ED2DF7-9BDD-225C-94FE-3E5705CBC0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16" y="1716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60" name="Line 680">
                <a:extLst>
                  <a:ext uri="{FF2B5EF4-FFF2-40B4-BE49-F238E27FC236}">
                    <a16:creationId xmlns:a16="http://schemas.microsoft.com/office/drawing/2014/main" id="{E60467BA-8516-7CB7-280B-A4379B3EEF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43" y="1693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61" name="Line 681">
                <a:extLst>
                  <a:ext uri="{FF2B5EF4-FFF2-40B4-BE49-F238E27FC236}">
                    <a16:creationId xmlns:a16="http://schemas.microsoft.com/office/drawing/2014/main" id="{2C5560E7-D6A0-0CEC-7A8F-17D25945A7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20" y="1716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62" name="Line 682">
                <a:extLst>
                  <a:ext uri="{FF2B5EF4-FFF2-40B4-BE49-F238E27FC236}">
                    <a16:creationId xmlns:a16="http://schemas.microsoft.com/office/drawing/2014/main" id="{43D7DFB6-2B3C-AA7B-A5B5-6C505DB4CD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46" y="1693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63" name="Line 683">
                <a:extLst>
                  <a:ext uri="{FF2B5EF4-FFF2-40B4-BE49-F238E27FC236}">
                    <a16:creationId xmlns:a16="http://schemas.microsoft.com/office/drawing/2014/main" id="{370DC5F3-791D-B878-406C-5F784CE062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26" y="1716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64" name="Line 684">
                <a:extLst>
                  <a:ext uri="{FF2B5EF4-FFF2-40B4-BE49-F238E27FC236}">
                    <a16:creationId xmlns:a16="http://schemas.microsoft.com/office/drawing/2014/main" id="{936DD5BB-25D2-CBB8-177D-046D4F071F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53" y="1693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65" name="Line 685">
                <a:extLst>
                  <a:ext uri="{FF2B5EF4-FFF2-40B4-BE49-F238E27FC236}">
                    <a16:creationId xmlns:a16="http://schemas.microsoft.com/office/drawing/2014/main" id="{0590B2DE-609E-7B3D-7AD8-EA39F4D021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33" y="1716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66" name="Line 686">
                <a:extLst>
                  <a:ext uri="{FF2B5EF4-FFF2-40B4-BE49-F238E27FC236}">
                    <a16:creationId xmlns:a16="http://schemas.microsoft.com/office/drawing/2014/main" id="{DC034401-4A01-BBD1-46E8-B508AA8CA7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59" y="1693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67" name="Line 687">
                <a:extLst>
                  <a:ext uri="{FF2B5EF4-FFF2-40B4-BE49-F238E27FC236}">
                    <a16:creationId xmlns:a16="http://schemas.microsoft.com/office/drawing/2014/main" id="{3C52DC64-CAB4-CCA4-9D29-6EA2613522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36" y="1716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68" name="Line 688">
                <a:extLst>
                  <a:ext uri="{FF2B5EF4-FFF2-40B4-BE49-F238E27FC236}">
                    <a16:creationId xmlns:a16="http://schemas.microsoft.com/office/drawing/2014/main" id="{33F3E8B5-8230-2049-0F90-4A26A0770C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79" y="1699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69" name="Line 689">
                <a:extLst>
                  <a:ext uri="{FF2B5EF4-FFF2-40B4-BE49-F238E27FC236}">
                    <a16:creationId xmlns:a16="http://schemas.microsoft.com/office/drawing/2014/main" id="{3B65B0AA-794F-4796-8611-7C4F8999F4B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56" y="1719"/>
                <a:ext cx="46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70" name="Line 690">
                <a:extLst>
                  <a:ext uri="{FF2B5EF4-FFF2-40B4-BE49-F238E27FC236}">
                    <a16:creationId xmlns:a16="http://schemas.microsoft.com/office/drawing/2014/main" id="{4B85AE30-4149-B33F-F895-F7D3E7E392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3" y="1706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71" name="Line 691">
                <a:extLst>
                  <a:ext uri="{FF2B5EF4-FFF2-40B4-BE49-F238E27FC236}">
                    <a16:creationId xmlns:a16="http://schemas.microsoft.com/office/drawing/2014/main" id="{5E90F702-9D9B-28AD-694F-391FB260F5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69" y="1726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72" name="Line 692">
                <a:extLst>
                  <a:ext uri="{FF2B5EF4-FFF2-40B4-BE49-F238E27FC236}">
                    <a16:creationId xmlns:a16="http://schemas.microsoft.com/office/drawing/2014/main" id="{A323ACEA-F34A-01B9-1D3C-8208C3BFE8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83" y="1726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73" name="Line 693">
                <a:extLst>
                  <a:ext uri="{FF2B5EF4-FFF2-40B4-BE49-F238E27FC236}">
                    <a16:creationId xmlns:a16="http://schemas.microsoft.com/office/drawing/2014/main" id="{CF8AD2C9-0EA2-8EEA-7BA7-C86B4FF3D5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89" y="1726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74" name="Line 694">
                <a:extLst>
                  <a:ext uri="{FF2B5EF4-FFF2-40B4-BE49-F238E27FC236}">
                    <a16:creationId xmlns:a16="http://schemas.microsoft.com/office/drawing/2014/main" id="{F814AF93-F612-7FFA-6913-27AEF001F8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3" y="1726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75" name="Line 695">
                <a:extLst>
                  <a:ext uri="{FF2B5EF4-FFF2-40B4-BE49-F238E27FC236}">
                    <a16:creationId xmlns:a16="http://schemas.microsoft.com/office/drawing/2014/main" id="{4768B610-9682-E456-BB44-A1E9F9D4B1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53" y="1530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76" name="Line 696">
                <a:extLst>
                  <a:ext uri="{FF2B5EF4-FFF2-40B4-BE49-F238E27FC236}">
                    <a16:creationId xmlns:a16="http://schemas.microsoft.com/office/drawing/2014/main" id="{2D69BE5E-2DC4-FEFA-55A4-779C8A589F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30" y="1554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77" name="Line 697">
                <a:extLst>
                  <a:ext uri="{FF2B5EF4-FFF2-40B4-BE49-F238E27FC236}">
                    <a16:creationId xmlns:a16="http://schemas.microsoft.com/office/drawing/2014/main" id="{BBE8DCB2-F587-7190-39C6-5C7C498490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56" y="1530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78" name="Line 698">
                <a:extLst>
                  <a:ext uri="{FF2B5EF4-FFF2-40B4-BE49-F238E27FC236}">
                    <a16:creationId xmlns:a16="http://schemas.microsoft.com/office/drawing/2014/main" id="{CC8B43FB-2A65-F3E6-371A-3D66BB4E56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36" y="1554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79" name="Line 699">
                <a:extLst>
                  <a:ext uri="{FF2B5EF4-FFF2-40B4-BE49-F238E27FC236}">
                    <a16:creationId xmlns:a16="http://schemas.microsoft.com/office/drawing/2014/main" id="{BEAB6315-ED62-E5C5-F42D-2AE37FB512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3" y="1530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80" name="Line 700">
                <a:extLst>
                  <a:ext uri="{FF2B5EF4-FFF2-40B4-BE49-F238E27FC236}">
                    <a16:creationId xmlns:a16="http://schemas.microsoft.com/office/drawing/2014/main" id="{0EE7F442-86FA-6305-C819-8BF1E0E487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43" y="1554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81" name="Line 701">
                <a:extLst>
                  <a:ext uri="{FF2B5EF4-FFF2-40B4-BE49-F238E27FC236}">
                    <a16:creationId xmlns:a16="http://schemas.microsoft.com/office/drawing/2014/main" id="{2370694B-F128-0865-9A9B-9ECE2E2D3F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3" y="1537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82" name="Line 702">
                <a:extLst>
                  <a:ext uri="{FF2B5EF4-FFF2-40B4-BE49-F238E27FC236}">
                    <a16:creationId xmlns:a16="http://schemas.microsoft.com/office/drawing/2014/main" id="{A961E823-99CB-3576-692C-97568C3729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43" y="1557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83" name="Line 703">
                <a:extLst>
                  <a:ext uri="{FF2B5EF4-FFF2-40B4-BE49-F238E27FC236}">
                    <a16:creationId xmlns:a16="http://schemas.microsoft.com/office/drawing/2014/main" id="{ABA1F186-CAB9-448D-538A-5CC750CF63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9" y="1537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84" name="Line 704">
                <a:extLst>
                  <a:ext uri="{FF2B5EF4-FFF2-40B4-BE49-F238E27FC236}">
                    <a16:creationId xmlns:a16="http://schemas.microsoft.com/office/drawing/2014/main" id="{ED624C2E-7A29-376D-1F2C-6FDF8BF0BD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46" y="1557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85" name="Line 705">
                <a:extLst>
                  <a:ext uri="{FF2B5EF4-FFF2-40B4-BE49-F238E27FC236}">
                    <a16:creationId xmlns:a16="http://schemas.microsoft.com/office/drawing/2014/main" id="{472B536F-4B69-A94D-9DAD-73B0BBA8E6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73" y="1537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86" name="Line 706">
                <a:extLst>
                  <a:ext uri="{FF2B5EF4-FFF2-40B4-BE49-F238E27FC236}">
                    <a16:creationId xmlns:a16="http://schemas.microsoft.com/office/drawing/2014/main" id="{32ED515E-BA5D-8C42-772B-B84EC79B32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50" y="1557"/>
                <a:ext cx="46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87" name="Line 707">
                <a:extLst>
                  <a:ext uri="{FF2B5EF4-FFF2-40B4-BE49-F238E27FC236}">
                    <a16:creationId xmlns:a16="http://schemas.microsoft.com/office/drawing/2014/main" id="{DC4435FF-AD6D-F3BE-EC12-CCF585C531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76" y="1537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88" name="Line 708">
                <a:extLst>
                  <a:ext uri="{FF2B5EF4-FFF2-40B4-BE49-F238E27FC236}">
                    <a16:creationId xmlns:a16="http://schemas.microsoft.com/office/drawing/2014/main" id="{C7A2CB4E-58CF-5328-614D-6913E37BA0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56" y="1557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89" name="Line 709">
                <a:extLst>
                  <a:ext uri="{FF2B5EF4-FFF2-40B4-BE49-F238E27FC236}">
                    <a16:creationId xmlns:a16="http://schemas.microsoft.com/office/drawing/2014/main" id="{E8DA86A5-02D1-E286-0088-AE43FCED5B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89" y="1537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90" name="Line 710">
                <a:extLst>
                  <a:ext uri="{FF2B5EF4-FFF2-40B4-BE49-F238E27FC236}">
                    <a16:creationId xmlns:a16="http://schemas.microsoft.com/office/drawing/2014/main" id="{3DE6CBC9-9BC5-BE54-9FF8-B892148F3A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9" y="1557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91" name="Line 711">
                <a:extLst>
                  <a:ext uri="{FF2B5EF4-FFF2-40B4-BE49-F238E27FC236}">
                    <a16:creationId xmlns:a16="http://schemas.microsoft.com/office/drawing/2014/main" id="{00572765-6079-9F0D-2759-8E6DD523C5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96" y="1544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92" name="Line 712">
                <a:extLst>
                  <a:ext uri="{FF2B5EF4-FFF2-40B4-BE49-F238E27FC236}">
                    <a16:creationId xmlns:a16="http://schemas.microsoft.com/office/drawing/2014/main" id="{71DFF8A6-8D8D-5795-035E-6D4DE9B9BF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73" y="1567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93" name="Line 713">
                <a:extLst>
                  <a:ext uri="{FF2B5EF4-FFF2-40B4-BE49-F238E27FC236}">
                    <a16:creationId xmlns:a16="http://schemas.microsoft.com/office/drawing/2014/main" id="{47E9F624-FF90-9E20-3AEB-FDB6ACC9E0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99" y="1544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94" name="Line 714">
                <a:extLst>
                  <a:ext uri="{FF2B5EF4-FFF2-40B4-BE49-F238E27FC236}">
                    <a16:creationId xmlns:a16="http://schemas.microsoft.com/office/drawing/2014/main" id="{9668BCC1-21CB-9A54-56BB-6847C2C0EB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79" y="1567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95" name="Line 715">
                <a:extLst>
                  <a:ext uri="{FF2B5EF4-FFF2-40B4-BE49-F238E27FC236}">
                    <a16:creationId xmlns:a16="http://schemas.microsoft.com/office/drawing/2014/main" id="{4CE11E54-21B4-9A02-A7E1-8A14BE4133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3" y="1544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96" name="Line 716">
                <a:extLst>
                  <a:ext uri="{FF2B5EF4-FFF2-40B4-BE49-F238E27FC236}">
                    <a16:creationId xmlns:a16="http://schemas.microsoft.com/office/drawing/2014/main" id="{4E84994B-3DA7-B710-A8F2-F177D12361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83" y="1567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97" name="Line 717">
                <a:extLst>
                  <a:ext uri="{FF2B5EF4-FFF2-40B4-BE49-F238E27FC236}">
                    <a16:creationId xmlns:a16="http://schemas.microsoft.com/office/drawing/2014/main" id="{A5604FF6-72F5-8E24-44AF-17D5EAF149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3" y="1550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98" name="Line 718">
                <a:extLst>
                  <a:ext uri="{FF2B5EF4-FFF2-40B4-BE49-F238E27FC236}">
                    <a16:creationId xmlns:a16="http://schemas.microsoft.com/office/drawing/2014/main" id="{64FCAF9F-5755-754E-A439-739C7F5B67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83" y="1570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99" name="Line 719">
                <a:extLst>
                  <a:ext uri="{FF2B5EF4-FFF2-40B4-BE49-F238E27FC236}">
                    <a16:creationId xmlns:a16="http://schemas.microsoft.com/office/drawing/2014/main" id="{2FDB20EC-C5C6-0BF5-2D43-E15424ADE2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16" y="1557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00" name="Line 720">
                <a:extLst>
                  <a:ext uri="{FF2B5EF4-FFF2-40B4-BE49-F238E27FC236}">
                    <a16:creationId xmlns:a16="http://schemas.microsoft.com/office/drawing/2014/main" id="{1EFA62FE-C530-452A-6B63-942DFF6D8B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22" y="1564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01" name="Line 721">
                <a:extLst>
                  <a:ext uri="{FF2B5EF4-FFF2-40B4-BE49-F238E27FC236}">
                    <a16:creationId xmlns:a16="http://schemas.microsoft.com/office/drawing/2014/main" id="{5E4077A9-C306-8A22-3F1E-5EB61836F4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29" y="1564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02" name="Line 722">
                <a:extLst>
                  <a:ext uri="{FF2B5EF4-FFF2-40B4-BE49-F238E27FC236}">
                    <a16:creationId xmlns:a16="http://schemas.microsoft.com/office/drawing/2014/main" id="{61571FF7-60C6-A544-B972-02A0AB88A7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32" y="1564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03" name="Line 723">
                <a:extLst>
                  <a:ext uri="{FF2B5EF4-FFF2-40B4-BE49-F238E27FC236}">
                    <a16:creationId xmlns:a16="http://schemas.microsoft.com/office/drawing/2014/main" id="{B065A771-C3F9-DF86-18A4-F13B3D5DA4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16" y="1524"/>
                <a:ext cx="1" cy="46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04" name="Line 724">
                <a:extLst>
                  <a:ext uri="{FF2B5EF4-FFF2-40B4-BE49-F238E27FC236}">
                    <a16:creationId xmlns:a16="http://schemas.microsoft.com/office/drawing/2014/main" id="{A1E1390D-8493-7609-9F91-18756AED50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96" y="1577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05" name="Line 725">
                <a:extLst>
                  <a:ext uri="{FF2B5EF4-FFF2-40B4-BE49-F238E27FC236}">
                    <a16:creationId xmlns:a16="http://schemas.microsoft.com/office/drawing/2014/main" id="{E044E629-082E-E90A-4A54-02DE91AD39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3" y="1587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06" name="Line 726">
                <a:extLst>
                  <a:ext uri="{FF2B5EF4-FFF2-40B4-BE49-F238E27FC236}">
                    <a16:creationId xmlns:a16="http://schemas.microsoft.com/office/drawing/2014/main" id="{F0C86EBC-7F8F-A206-0174-B2EB2D655E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6" y="1587"/>
                <a:ext cx="46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07" name="Line 727">
                <a:extLst>
                  <a:ext uri="{FF2B5EF4-FFF2-40B4-BE49-F238E27FC236}">
                    <a16:creationId xmlns:a16="http://schemas.microsoft.com/office/drawing/2014/main" id="{21BC7B33-6948-2937-3636-8817EF0AC0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12" y="1587"/>
                <a:ext cx="44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08" name="Line 728">
                <a:extLst>
                  <a:ext uri="{FF2B5EF4-FFF2-40B4-BE49-F238E27FC236}">
                    <a16:creationId xmlns:a16="http://schemas.microsoft.com/office/drawing/2014/main" id="{0F7CAAF9-9E8E-2D4B-1B94-8EF927FD21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39" y="1564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09" name="Line 729">
                <a:extLst>
                  <a:ext uri="{FF2B5EF4-FFF2-40B4-BE49-F238E27FC236}">
                    <a16:creationId xmlns:a16="http://schemas.microsoft.com/office/drawing/2014/main" id="{A71D8336-BCE8-42C7-3DDF-29DD5A89F1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16" y="1587"/>
                <a:ext cx="46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10" name="Line 730">
                <a:extLst>
                  <a:ext uri="{FF2B5EF4-FFF2-40B4-BE49-F238E27FC236}">
                    <a16:creationId xmlns:a16="http://schemas.microsoft.com/office/drawing/2014/main" id="{65B97A09-E1C4-0FDC-F69A-A54AA95E43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42" y="1564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11" name="Line 731">
                <a:extLst>
                  <a:ext uri="{FF2B5EF4-FFF2-40B4-BE49-F238E27FC236}">
                    <a16:creationId xmlns:a16="http://schemas.microsoft.com/office/drawing/2014/main" id="{2CC54924-5BE9-957E-CF3D-51259EA648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22" y="1587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12" name="Line 732">
                <a:extLst>
                  <a:ext uri="{FF2B5EF4-FFF2-40B4-BE49-F238E27FC236}">
                    <a16:creationId xmlns:a16="http://schemas.microsoft.com/office/drawing/2014/main" id="{ED8F5EFD-7A9D-1ABE-20F6-25EB39F8FF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42" y="1577"/>
                <a:ext cx="1" cy="46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13" name="Line 733">
                <a:extLst>
                  <a:ext uri="{FF2B5EF4-FFF2-40B4-BE49-F238E27FC236}">
                    <a16:creationId xmlns:a16="http://schemas.microsoft.com/office/drawing/2014/main" id="{281BCA4E-B5A3-B8F9-5E02-8C445CA18B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22" y="1600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14" name="Line 734">
                <a:extLst>
                  <a:ext uri="{FF2B5EF4-FFF2-40B4-BE49-F238E27FC236}">
                    <a16:creationId xmlns:a16="http://schemas.microsoft.com/office/drawing/2014/main" id="{62F36F46-3950-FC0E-07A5-16D7773D08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49" y="1577"/>
                <a:ext cx="1" cy="46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15" name="Line 735">
                <a:extLst>
                  <a:ext uri="{FF2B5EF4-FFF2-40B4-BE49-F238E27FC236}">
                    <a16:creationId xmlns:a16="http://schemas.microsoft.com/office/drawing/2014/main" id="{85384229-CBA8-3BED-E59F-303416AE4B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26" y="1600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16" name="Line 736">
                <a:extLst>
                  <a:ext uri="{FF2B5EF4-FFF2-40B4-BE49-F238E27FC236}">
                    <a16:creationId xmlns:a16="http://schemas.microsoft.com/office/drawing/2014/main" id="{69EBD628-0350-048F-1DC9-7923B8E8ED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52" y="1577"/>
                <a:ext cx="1" cy="46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17" name="Line 737">
                <a:extLst>
                  <a:ext uri="{FF2B5EF4-FFF2-40B4-BE49-F238E27FC236}">
                    <a16:creationId xmlns:a16="http://schemas.microsoft.com/office/drawing/2014/main" id="{E68E447B-CEC1-3FDD-2D1D-199D1AD6CE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29" y="1600"/>
                <a:ext cx="46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18" name="Line 738">
                <a:extLst>
                  <a:ext uri="{FF2B5EF4-FFF2-40B4-BE49-F238E27FC236}">
                    <a16:creationId xmlns:a16="http://schemas.microsoft.com/office/drawing/2014/main" id="{CEBE9770-06D4-1C51-AA6B-262C40F7DB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59" y="1577"/>
                <a:ext cx="1" cy="46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19" name="Line 739">
                <a:extLst>
                  <a:ext uri="{FF2B5EF4-FFF2-40B4-BE49-F238E27FC236}">
                    <a16:creationId xmlns:a16="http://schemas.microsoft.com/office/drawing/2014/main" id="{571022FC-C48D-ED97-506C-9F129B24B6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36" y="1600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20" name="Line 740">
                <a:extLst>
                  <a:ext uri="{FF2B5EF4-FFF2-40B4-BE49-F238E27FC236}">
                    <a16:creationId xmlns:a16="http://schemas.microsoft.com/office/drawing/2014/main" id="{393F5CAC-1452-FB46-AF5B-25346EDC8F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72" y="1577"/>
                <a:ext cx="1" cy="46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21" name="Line 741">
                <a:extLst>
                  <a:ext uri="{FF2B5EF4-FFF2-40B4-BE49-F238E27FC236}">
                    <a16:creationId xmlns:a16="http://schemas.microsoft.com/office/drawing/2014/main" id="{5A85D38C-7455-C93A-FED2-088FFE14D4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49" y="1600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22" name="Line 742">
                <a:extLst>
                  <a:ext uri="{FF2B5EF4-FFF2-40B4-BE49-F238E27FC236}">
                    <a16:creationId xmlns:a16="http://schemas.microsoft.com/office/drawing/2014/main" id="{6F57A7F5-BD07-2179-6CAE-F5A7078223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85" y="1577"/>
                <a:ext cx="1" cy="46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23" name="Line 743">
                <a:extLst>
                  <a:ext uri="{FF2B5EF4-FFF2-40B4-BE49-F238E27FC236}">
                    <a16:creationId xmlns:a16="http://schemas.microsoft.com/office/drawing/2014/main" id="{AF00408B-D9D5-3E4F-137B-8BFB915571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62" y="1600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24" name="Line 744">
                <a:extLst>
                  <a:ext uri="{FF2B5EF4-FFF2-40B4-BE49-F238E27FC236}">
                    <a16:creationId xmlns:a16="http://schemas.microsoft.com/office/drawing/2014/main" id="{21CACF90-2C93-0322-332B-D7D5848B71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89" y="1577"/>
                <a:ext cx="1" cy="46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25" name="Line 745">
                <a:extLst>
                  <a:ext uri="{FF2B5EF4-FFF2-40B4-BE49-F238E27FC236}">
                    <a16:creationId xmlns:a16="http://schemas.microsoft.com/office/drawing/2014/main" id="{8C43ED79-7C65-0002-FED5-D29463B0BD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69" y="1600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26" name="Line 746">
                <a:extLst>
                  <a:ext uri="{FF2B5EF4-FFF2-40B4-BE49-F238E27FC236}">
                    <a16:creationId xmlns:a16="http://schemas.microsoft.com/office/drawing/2014/main" id="{3A95FEE1-42C2-A807-3674-6198EADF8B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95" y="1583"/>
                <a:ext cx="1" cy="47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27" name="Line 747">
                <a:extLst>
                  <a:ext uri="{FF2B5EF4-FFF2-40B4-BE49-F238E27FC236}">
                    <a16:creationId xmlns:a16="http://schemas.microsoft.com/office/drawing/2014/main" id="{53C1D777-2E78-8AF7-3660-C5DAAAA786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72" y="1607"/>
                <a:ext cx="46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28" name="Line 748">
                <a:extLst>
                  <a:ext uri="{FF2B5EF4-FFF2-40B4-BE49-F238E27FC236}">
                    <a16:creationId xmlns:a16="http://schemas.microsoft.com/office/drawing/2014/main" id="{2070B57E-D9D7-DD29-818F-6CC63230A2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79" y="1607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29" name="Line 749">
                <a:extLst>
                  <a:ext uri="{FF2B5EF4-FFF2-40B4-BE49-F238E27FC236}">
                    <a16:creationId xmlns:a16="http://schemas.microsoft.com/office/drawing/2014/main" id="{4BC412D9-F106-0BBF-724E-4AB1A4900C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85" y="1607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30" name="Line 750">
                <a:extLst>
                  <a:ext uri="{FF2B5EF4-FFF2-40B4-BE49-F238E27FC236}">
                    <a16:creationId xmlns:a16="http://schemas.microsoft.com/office/drawing/2014/main" id="{438A0EBA-C3E8-58F5-8E90-31A0EF4C56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89" y="1607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31" name="Line 751">
                <a:extLst>
                  <a:ext uri="{FF2B5EF4-FFF2-40B4-BE49-F238E27FC236}">
                    <a16:creationId xmlns:a16="http://schemas.microsoft.com/office/drawing/2014/main" id="{63C9F0B5-E115-9404-1037-B5362F874A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74" y="1494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32" name="Line 752">
                <a:extLst>
                  <a:ext uri="{FF2B5EF4-FFF2-40B4-BE49-F238E27FC236}">
                    <a16:creationId xmlns:a16="http://schemas.microsoft.com/office/drawing/2014/main" id="{8127A544-E872-10E1-CAB5-41C94D0DCC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87" y="1504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33" name="Line 753">
                <a:extLst>
                  <a:ext uri="{FF2B5EF4-FFF2-40B4-BE49-F238E27FC236}">
                    <a16:creationId xmlns:a16="http://schemas.microsoft.com/office/drawing/2014/main" id="{B4D76F95-7161-200F-C28A-94C8BCE0F6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94" y="1504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34" name="Line 754">
                <a:extLst>
                  <a:ext uri="{FF2B5EF4-FFF2-40B4-BE49-F238E27FC236}">
                    <a16:creationId xmlns:a16="http://schemas.microsoft.com/office/drawing/2014/main" id="{E8226C19-B1F2-5CCE-D549-26D159E899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97" y="1504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35" name="Line 755">
                <a:extLst>
                  <a:ext uri="{FF2B5EF4-FFF2-40B4-BE49-F238E27FC236}">
                    <a16:creationId xmlns:a16="http://schemas.microsoft.com/office/drawing/2014/main" id="{0B6B5903-BC00-4A77-BAC6-78475E0F20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01" y="1504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36" name="Line 756">
                <a:extLst>
                  <a:ext uri="{FF2B5EF4-FFF2-40B4-BE49-F238E27FC236}">
                    <a16:creationId xmlns:a16="http://schemas.microsoft.com/office/drawing/2014/main" id="{0BFEDA76-B8FD-CFA4-1495-8AAEEDAE4F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01" y="1511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37" name="Line 757">
                <a:extLst>
                  <a:ext uri="{FF2B5EF4-FFF2-40B4-BE49-F238E27FC236}">
                    <a16:creationId xmlns:a16="http://schemas.microsoft.com/office/drawing/2014/main" id="{53FD1B37-DA6B-55C2-9E87-61F3E240DF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14" y="1511"/>
                <a:ext cx="46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38" name="Line 758">
                <a:extLst>
                  <a:ext uri="{FF2B5EF4-FFF2-40B4-BE49-F238E27FC236}">
                    <a16:creationId xmlns:a16="http://schemas.microsoft.com/office/drawing/2014/main" id="{94A5CD42-FF3B-B314-8B46-DBCAAF1136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20" y="1511"/>
                <a:ext cx="47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39" name="Line 759">
                <a:extLst>
                  <a:ext uri="{FF2B5EF4-FFF2-40B4-BE49-F238E27FC236}">
                    <a16:creationId xmlns:a16="http://schemas.microsoft.com/office/drawing/2014/main" id="{69D21275-8F28-C198-B7AD-456F2380FC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44" y="1497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40" name="Line 760">
                <a:extLst>
                  <a:ext uri="{FF2B5EF4-FFF2-40B4-BE49-F238E27FC236}">
                    <a16:creationId xmlns:a16="http://schemas.microsoft.com/office/drawing/2014/main" id="{95B61643-A79D-A36A-4008-544FDFFFE4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20" y="1517"/>
                <a:ext cx="47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41" name="Line 761">
                <a:extLst>
                  <a:ext uri="{FF2B5EF4-FFF2-40B4-BE49-F238E27FC236}">
                    <a16:creationId xmlns:a16="http://schemas.microsoft.com/office/drawing/2014/main" id="{573643E3-B044-6DB9-CA25-0E4A381CE8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50" y="1497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42" name="Line 762">
                <a:extLst>
                  <a:ext uri="{FF2B5EF4-FFF2-40B4-BE49-F238E27FC236}">
                    <a16:creationId xmlns:a16="http://schemas.microsoft.com/office/drawing/2014/main" id="{9A351FB2-AA0B-82F3-9B2B-EF6973203A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27" y="1517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43" name="Line 763">
                <a:extLst>
                  <a:ext uri="{FF2B5EF4-FFF2-40B4-BE49-F238E27FC236}">
                    <a16:creationId xmlns:a16="http://schemas.microsoft.com/office/drawing/2014/main" id="{CB64DAE3-1A15-107C-0B09-273A0AC4BC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57" y="1497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44" name="Line 764">
                <a:extLst>
                  <a:ext uri="{FF2B5EF4-FFF2-40B4-BE49-F238E27FC236}">
                    <a16:creationId xmlns:a16="http://schemas.microsoft.com/office/drawing/2014/main" id="{1F44415B-33A5-F762-1CB7-A1C3EB8C14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34" y="1517"/>
                <a:ext cx="46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45" name="Line 765">
                <a:extLst>
                  <a:ext uri="{FF2B5EF4-FFF2-40B4-BE49-F238E27FC236}">
                    <a16:creationId xmlns:a16="http://schemas.microsoft.com/office/drawing/2014/main" id="{0F7BCDDE-9865-952A-A383-22886212B3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57" y="1501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46" name="Line 766">
                <a:extLst>
                  <a:ext uri="{FF2B5EF4-FFF2-40B4-BE49-F238E27FC236}">
                    <a16:creationId xmlns:a16="http://schemas.microsoft.com/office/drawing/2014/main" id="{78824A12-4749-06C4-4663-3DBE5D5E87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34" y="1524"/>
                <a:ext cx="46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47" name="Line 767">
                <a:extLst>
                  <a:ext uri="{FF2B5EF4-FFF2-40B4-BE49-F238E27FC236}">
                    <a16:creationId xmlns:a16="http://schemas.microsoft.com/office/drawing/2014/main" id="{BD4D8F81-701B-AEC1-28BA-4CD568EBA0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60" y="1501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48" name="Line 768">
                <a:extLst>
                  <a:ext uri="{FF2B5EF4-FFF2-40B4-BE49-F238E27FC236}">
                    <a16:creationId xmlns:a16="http://schemas.microsoft.com/office/drawing/2014/main" id="{0131FF7E-4928-4015-DC84-27F8CEB890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40" y="1524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49" name="Line 769">
                <a:extLst>
                  <a:ext uri="{FF2B5EF4-FFF2-40B4-BE49-F238E27FC236}">
                    <a16:creationId xmlns:a16="http://schemas.microsoft.com/office/drawing/2014/main" id="{984260B9-2E2E-BB1C-A53D-C4239A49BC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67" y="1501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50" name="Line 770">
                <a:extLst>
                  <a:ext uri="{FF2B5EF4-FFF2-40B4-BE49-F238E27FC236}">
                    <a16:creationId xmlns:a16="http://schemas.microsoft.com/office/drawing/2014/main" id="{7ABE1F6F-75B9-AFC8-8853-57DDFF8176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47" y="1524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51" name="Line 771">
                <a:extLst>
                  <a:ext uri="{FF2B5EF4-FFF2-40B4-BE49-F238E27FC236}">
                    <a16:creationId xmlns:a16="http://schemas.microsoft.com/office/drawing/2014/main" id="{4D1173BA-4D14-09FB-224F-10AB18D15A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73" y="1501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52" name="Line 772">
                <a:extLst>
                  <a:ext uri="{FF2B5EF4-FFF2-40B4-BE49-F238E27FC236}">
                    <a16:creationId xmlns:a16="http://schemas.microsoft.com/office/drawing/2014/main" id="{ED5744D8-072D-9499-1349-196009A788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50" y="1524"/>
                <a:ext cx="47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53" name="Line 773">
                <a:extLst>
                  <a:ext uri="{FF2B5EF4-FFF2-40B4-BE49-F238E27FC236}">
                    <a16:creationId xmlns:a16="http://schemas.microsoft.com/office/drawing/2014/main" id="{552E6A04-BE1E-67EC-49FC-37E06BA59F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77" y="1511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54" name="Line 774">
                <a:extLst>
                  <a:ext uri="{FF2B5EF4-FFF2-40B4-BE49-F238E27FC236}">
                    <a16:creationId xmlns:a16="http://schemas.microsoft.com/office/drawing/2014/main" id="{F031A097-C312-5504-E4E6-EA1F47D722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54" y="1530"/>
                <a:ext cx="46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55" name="Line 775">
                <a:extLst>
                  <a:ext uri="{FF2B5EF4-FFF2-40B4-BE49-F238E27FC236}">
                    <a16:creationId xmlns:a16="http://schemas.microsoft.com/office/drawing/2014/main" id="{0969E903-56BF-F961-BED7-A494AFAD33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80" y="1511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56" name="Line 776">
                <a:extLst>
                  <a:ext uri="{FF2B5EF4-FFF2-40B4-BE49-F238E27FC236}">
                    <a16:creationId xmlns:a16="http://schemas.microsoft.com/office/drawing/2014/main" id="{A046C537-159D-66F4-F4DD-CD192F6712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60" y="1530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57" name="Line 777">
                <a:extLst>
                  <a:ext uri="{FF2B5EF4-FFF2-40B4-BE49-F238E27FC236}">
                    <a16:creationId xmlns:a16="http://schemas.microsoft.com/office/drawing/2014/main" id="{F6A0BE45-A8FC-92BF-336C-363B50E452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87" y="1511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58" name="Line 778">
                <a:extLst>
                  <a:ext uri="{FF2B5EF4-FFF2-40B4-BE49-F238E27FC236}">
                    <a16:creationId xmlns:a16="http://schemas.microsoft.com/office/drawing/2014/main" id="{97A2E4F5-3B28-036A-9058-F55FD7E685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63" y="1530"/>
                <a:ext cx="44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59" name="Line 779">
                <a:extLst>
                  <a:ext uri="{FF2B5EF4-FFF2-40B4-BE49-F238E27FC236}">
                    <a16:creationId xmlns:a16="http://schemas.microsoft.com/office/drawing/2014/main" id="{A5193506-84FA-5742-AE96-FB9BFDA14D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90" y="1511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60" name="Line 780">
                <a:extLst>
                  <a:ext uri="{FF2B5EF4-FFF2-40B4-BE49-F238E27FC236}">
                    <a16:creationId xmlns:a16="http://schemas.microsoft.com/office/drawing/2014/main" id="{9FC6F13D-3548-4C2B-FF2B-007C14FD3FD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67" y="1530"/>
                <a:ext cx="46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61" name="Line 781">
                <a:extLst>
                  <a:ext uri="{FF2B5EF4-FFF2-40B4-BE49-F238E27FC236}">
                    <a16:creationId xmlns:a16="http://schemas.microsoft.com/office/drawing/2014/main" id="{19A0105E-62E6-F881-04B0-0F15C1F7B0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90" y="1514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62" name="Line 782">
                <a:extLst>
                  <a:ext uri="{FF2B5EF4-FFF2-40B4-BE49-F238E27FC236}">
                    <a16:creationId xmlns:a16="http://schemas.microsoft.com/office/drawing/2014/main" id="{342E86EC-B67B-D24E-7772-60D7326D94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67" y="1537"/>
                <a:ext cx="46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63" name="Line 783">
                <a:extLst>
                  <a:ext uri="{FF2B5EF4-FFF2-40B4-BE49-F238E27FC236}">
                    <a16:creationId xmlns:a16="http://schemas.microsoft.com/office/drawing/2014/main" id="{44255A33-8784-F9AE-C48A-13E4CC5FEB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80" y="1537"/>
                <a:ext cx="46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64" name="Line 784">
                <a:extLst>
                  <a:ext uri="{FF2B5EF4-FFF2-40B4-BE49-F238E27FC236}">
                    <a16:creationId xmlns:a16="http://schemas.microsoft.com/office/drawing/2014/main" id="{50C4A113-C5AB-8B40-370F-50E78E68E2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48" y="1444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65" name="Line 785">
                <a:extLst>
                  <a:ext uri="{FF2B5EF4-FFF2-40B4-BE49-F238E27FC236}">
                    <a16:creationId xmlns:a16="http://schemas.microsoft.com/office/drawing/2014/main" id="{8D1A416A-DCC4-79D1-EBD2-CF4B76CF9A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52" y="1444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66" name="Line 786">
                <a:extLst>
                  <a:ext uri="{FF2B5EF4-FFF2-40B4-BE49-F238E27FC236}">
                    <a16:creationId xmlns:a16="http://schemas.microsoft.com/office/drawing/2014/main" id="{82FD5227-A029-3138-5757-43DEDFC07F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55" y="1444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67" name="Line 787">
                <a:extLst>
                  <a:ext uri="{FF2B5EF4-FFF2-40B4-BE49-F238E27FC236}">
                    <a16:creationId xmlns:a16="http://schemas.microsoft.com/office/drawing/2014/main" id="{089096EB-BCC8-BE0D-5B89-8E849429A3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75" y="1451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68" name="Line 788">
                <a:extLst>
                  <a:ext uri="{FF2B5EF4-FFF2-40B4-BE49-F238E27FC236}">
                    <a16:creationId xmlns:a16="http://schemas.microsoft.com/office/drawing/2014/main" id="{FD9F5104-4A40-7518-1529-4960CA1B3C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08" y="1434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69" name="Line 789">
                <a:extLst>
                  <a:ext uri="{FF2B5EF4-FFF2-40B4-BE49-F238E27FC236}">
                    <a16:creationId xmlns:a16="http://schemas.microsoft.com/office/drawing/2014/main" id="{50DDF59F-19DF-747D-2BCE-047163F5A7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88" y="1458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70" name="Line 790">
                <a:extLst>
                  <a:ext uri="{FF2B5EF4-FFF2-40B4-BE49-F238E27FC236}">
                    <a16:creationId xmlns:a16="http://schemas.microsoft.com/office/drawing/2014/main" id="{9F819B4B-E4E5-795C-6398-A9609E0B6A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18" y="1438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71" name="Line 791">
                <a:extLst>
                  <a:ext uri="{FF2B5EF4-FFF2-40B4-BE49-F238E27FC236}">
                    <a16:creationId xmlns:a16="http://schemas.microsoft.com/office/drawing/2014/main" id="{ACCA6395-F76E-1AD9-4B2C-A6176E15A1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95" y="1458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72" name="Line 792">
                <a:extLst>
                  <a:ext uri="{FF2B5EF4-FFF2-40B4-BE49-F238E27FC236}">
                    <a16:creationId xmlns:a16="http://schemas.microsoft.com/office/drawing/2014/main" id="{06F31DF2-8027-B795-DA4B-176F7371F2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38" y="1448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73" name="Line 793">
                <a:extLst>
                  <a:ext uri="{FF2B5EF4-FFF2-40B4-BE49-F238E27FC236}">
                    <a16:creationId xmlns:a16="http://schemas.microsoft.com/office/drawing/2014/main" id="{793840DA-53CB-B56D-49B5-460E080242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14" y="1468"/>
                <a:ext cx="44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74" name="Line 794">
                <a:extLst>
                  <a:ext uri="{FF2B5EF4-FFF2-40B4-BE49-F238E27FC236}">
                    <a16:creationId xmlns:a16="http://schemas.microsoft.com/office/drawing/2014/main" id="{B419937F-6788-05E7-2B23-0052950AA4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51" y="1451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75" name="Line 795">
                <a:extLst>
                  <a:ext uri="{FF2B5EF4-FFF2-40B4-BE49-F238E27FC236}">
                    <a16:creationId xmlns:a16="http://schemas.microsoft.com/office/drawing/2014/main" id="{26CED753-A897-1F2B-0369-DFAD005E1D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28" y="1474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76" name="Line 796">
                <a:extLst>
                  <a:ext uri="{FF2B5EF4-FFF2-40B4-BE49-F238E27FC236}">
                    <a16:creationId xmlns:a16="http://schemas.microsoft.com/office/drawing/2014/main" id="{CF233637-9843-738F-4209-32204BCF5E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54" y="1454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77" name="Line 797">
                <a:extLst>
                  <a:ext uri="{FF2B5EF4-FFF2-40B4-BE49-F238E27FC236}">
                    <a16:creationId xmlns:a16="http://schemas.microsoft.com/office/drawing/2014/main" id="{1D1D4BA1-D80F-37A8-1BD7-98F03CA91B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34" y="1474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78" name="Line 798">
                <a:extLst>
                  <a:ext uri="{FF2B5EF4-FFF2-40B4-BE49-F238E27FC236}">
                    <a16:creationId xmlns:a16="http://schemas.microsoft.com/office/drawing/2014/main" id="{ECB9A401-516A-ED2B-983E-9ED8531417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61" y="1454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79" name="Line 799">
                <a:extLst>
                  <a:ext uri="{FF2B5EF4-FFF2-40B4-BE49-F238E27FC236}">
                    <a16:creationId xmlns:a16="http://schemas.microsoft.com/office/drawing/2014/main" id="{E5B1FE5F-91A8-0DC7-DAAC-5374D37DC6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38" y="1474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80" name="Line 800">
                <a:extLst>
                  <a:ext uri="{FF2B5EF4-FFF2-40B4-BE49-F238E27FC236}">
                    <a16:creationId xmlns:a16="http://schemas.microsoft.com/office/drawing/2014/main" id="{71C188FA-0513-B66E-AB08-E334821A39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64" y="1454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81" name="Line 801">
                <a:extLst>
                  <a:ext uri="{FF2B5EF4-FFF2-40B4-BE49-F238E27FC236}">
                    <a16:creationId xmlns:a16="http://schemas.microsoft.com/office/drawing/2014/main" id="{4638E038-CF57-2B95-6240-3E33A709AF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41" y="1474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82" name="Line 802">
                <a:extLst>
                  <a:ext uri="{FF2B5EF4-FFF2-40B4-BE49-F238E27FC236}">
                    <a16:creationId xmlns:a16="http://schemas.microsoft.com/office/drawing/2014/main" id="{C93B05E2-010F-8DEE-7090-E830B21C46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77" y="1454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83" name="Line 803">
                <a:extLst>
                  <a:ext uri="{FF2B5EF4-FFF2-40B4-BE49-F238E27FC236}">
                    <a16:creationId xmlns:a16="http://schemas.microsoft.com/office/drawing/2014/main" id="{3F3C654E-E233-572E-2A74-046AD0BC0F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54" y="1474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84" name="Line 804">
                <a:extLst>
                  <a:ext uri="{FF2B5EF4-FFF2-40B4-BE49-F238E27FC236}">
                    <a16:creationId xmlns:a16="http://schemas.microsoft.com/office/drawing/2014/main" id="{5F73D8CC-047B-98FF-30F3-249301A3EE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87" y="1468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85" name="Line 805">
                <a:extLst>
                  <a:ext uri="{FF2B5EF4-FFF2-40B4-BE49-F238E27FC236}">
                    <a16:creationId xmlns:a16="http://schemas.microsoft.com/office/drawing/2014/main" id="{10EC62DF-DB0D-3FF1-A434-0117F74BBE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67" y="1491"/>
                <a:ext cx="44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86" name="Line 806">
                <a:extLst>
                  <a:ext uri="{FF2B5EF4-FFF2-40B4-BE49-F238E27FC236}">
                    <a16:creationId xmlns:a16="http://schemas.microsoft.com/office/drawing/2014/main" id="{8D89D7D1-4794-58A4-B7F5-388D83EE9B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91" y="1468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87" name="Line 807">
                <a:extLst>
                  <a:ext uri="{FF2B5EF4-FFF2-40B4-BE49-F238E27FC236}">
                    <a16:creationId xmlns:a16="http://schemas.microsoft.com/office/drawing/2014/main" id="{60CD0E19-7927-5BE8-FD80-DE7E4C132C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71" y="1491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59" name="Group 1210">
              <a:extLst>
                <a:ext uri="{FF2B5EF4-FFF2-40B4-BE49-F238E27FC236}">
                  <a16:creationId xmlns:a16="http://schemas.microsoft.com/office/drawing/2014/main" id="{7B63BE9B-60EA-6537-7122-4D7D3082620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47900" y="3292313"/>
              <a:ext cx="1893713" cy="652310"/>
              <a:chOff x="974" y="1275"/>
              <a:chExt cx="1517" cy="553"/>
            </a:xfrm>
          </p:grpSpPr>
          <p:sp>
            <p:nvSpPr>
              <p:cNvPr id="588" name="Line 1010">
                <a:extLst>
                  <a:ext uri="{FF2B5EF4-FFF2-40B4-BE49-F238E27FC236}">
                    <a16:creationId xmlns:a16="http://schemas.microsoft.com/office/drawing/2014/main" id="{7B8F41C6-CF35-CB12-A7D8-262863B77E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61" y="1381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89" name="Line 1011">
                <a:extLst>
                  <a:ext uri="{FF2B5EF4-FFF2-40B4-BE49-F238E27FC236}">
                    <a16:creationId xmlns:a16="http://schemas.microsoft.com/office/drawing/2014/main" id="{C82EF175-4E03-EF51-99DD-62FD5BC365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01" y="1362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90" name="Line 1012">
                <a:extLst>
                  <a:ext uri="{FF2B5EF4-FFF2-40B4-BE49-F238E27FC236}">
                    <a16:creationId xmlns:a16="http://schemas.microsoft.com/office/drawing/2014/main" id="{FF23F4AA-549A-DA48-047E-684C8E5864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81" y="1385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91" name="Line 1013">
                <a:extLst>
                  <a:ext uri="{FF2B5EF4-FFF2-40B4-BE49-F238E27FC236}">
                    <a16:creationId xmlns:a16="http://schemas.microsoft.com/office/drawing/2014/main" id="{D6EBD530-01BB-43A7-04B9-C66A6F01BE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73" y="1405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92" name="Line 1014">
                <a:extLst>
                  <a:ext uri="{FF2B5EF4-FFF2-40B4-BE49-F238E27FC236}">
                    <a16:creationId xmlns:a16="http://schemas.microsoft.com/office/drawing/2014/main" id="{82F329C6-F162-08A4-FCD1-724B83A3C4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54" y="1424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93" name="Line 1015">
                <a:extLst>
                  <a:ext uri="{FF2B5EF4-FFF2-40B4-BE49-F238E27FC236}">
                    <a16:creationId xmlns:a16="http://schemas.microsoft.com/office/drawing/2014/main" id="{119DAB42-7D72-C4A1-03CD-B7F2224AEA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23" y="1428"/>
                <a:ext cx="1" cy="46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94" name="Line 1016">
                <a:extLst>
                  <a:ext uri="{FF2B5EF4-FFF2-40B4-BE49-F238E27FC236}">
                    <a16:creationId xmlns:a16="http://schemas.microsoft.com/office/drawing/2014/main" id="{79CFBFB8-BEC6-90A9-E6DE-FDDAE16345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00" y="1451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95" name="Line 1017">
                <a:extLst>
                  <a:ext uri="{FF2B5EF4-FFF2-40B4-BE49-F238E27FC236}">
                    <a16:creationId xmlns:a16="http://schemas.microsoft.com/office/drawing/2014/main" id="{9AD74155-F2E1-4885-6F26-9E5D127583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50" y="1428"/>
                <a:ext cx="1" cy="46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96" name="Line 1018">
                <a:extLst>
                  <a:ext uri="{FF2B5EF4-FFF2-40B4-BE49-F238E27FC236}">
                    <a16:creationId xmlns:a16="http://schemas.microsoft.com/office/drawing/2014/main" id="{F4E9D1CC-6561-630C-79AD-2211A85C6D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26" y="1451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97" name="Line 1019">
                <a:extLst>
                  <a:ext uri="{FF2B5EF4-FFF2-40B4-BE49-F238E27FC236}">
                    <a16:creationId xmlns:a16="http://schemas.microsoft.com/office/drawing/2014/main" id="{89C0D09E-81D3-1D5D-9A4F-4BCAD2D1EC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96" y="1454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98" name="Line 1020">
                <a:extLst>
                  <a:ext uri="{FF2B5EF4-FFF2-40B4-BE49-F238E27FC236}">
                    <a16:creationId xmlns:a16="http://schemas.microsoft.com/office/drawing/2014/main" id="{062B0882-1112-823E-68AB-BE67EEFB28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73" y="1474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99" name="Line 1021">
                <a:extLst>
                  <a:ext uri="{FF2B5EF4-FFF2-40B4-BE49-F238E27FC236}">
                    <a16:creationId xmlns:a16="http://schemas.microsoft.com/office/drawing/2014/main" id="{E816F764-524E-3905-C154-23E40BC6BD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36" y="1474"/>
                <a:ext cx="1" cy="46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00" name="Line 1022">
                <a:extLst>
                  <a:ext uri="{FF2B5EF4-FFF2-40B4-BE49-F238E27FC236}">
                    <a16:creationId xmlns:a16="http://schemas.microsoft.com/office/drawing/2014/main" id="{623F2991-2229-1E2F-92D4-B49C133112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13" y="1497"/>
                <a:ext cx="46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01" name="Line 1023">
                <a:extLst>
                  <a:ext uri="{FF2B5EF4-FFF2-40B4-BE49-F238E27FC236}">
                    <a16:creationId xmlns:a16="http://schemas.microsoft.com/office/drawing/2014/main" id="{A7A52D1E-4A19-7120-0E2B-EC14B662F4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56" y="1484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02" name="Line 1024">
                <a:extLst>
                  <a:ext uri="{FF2B5EF4-FFF2-40B4-BE49-F238E27FC236}">
                    <a16:creationId xmlns:a16="http://schemas.microsoft.com/office/drawing/2014/main" id="{96DB2C65-FF17-1A66-0695-4B5CCC6218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36" y="1504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03" name="Line 1025">
                <a:extLst>
                  <a:ext uri="{FF2B5EF4-FFF2-40B4-BE49-F238E27FC236}">
                    <a16:creationId xmlns:a16="http://schemas.microsoft.com/office/drawing/2014/main" id="{2777C972-9E2F-E2FE-0BD9-1751E040B6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59" y="1484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04" name="Line 1026">
                <a:extLst>
                  <a:ext uri="{FF2B5EF4-FFF2-40B4-BE49-F238E27FC236}">
                    <a16:creationId xmlns:a16="http://schemas.microsoft.com/office/drawing/2014/main" id="{D4112327-DD0C-AB1A-CEA2-B3E295F142D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36" y="1504"/>
                <a:ext cx="46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05" name="Line 1027">
                <a:extLst>
                  <a:ext uri="{FF2B5EF4-FFF2-40B4-BE49-F238E27FC236}">
                    <a16:creationId xmlns:a16="http://schemas.microsoft.com/office/drawing/2014/main" id="{ED4BD15F-E4C7-A6E9-D0E3-9D27F57BB5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62" y="1484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06" name="Line 1028">
                <a:extLst>
                  <a:ext uri="{FF2B5EF4-FFF2-40B4-BE49-F238E27FC236}">
                    <a16:creationId xmlns:a16="http://schemas.microsoft.com/office/drawing/2014/main" id="{F075EF1B-4EDA-386B-CF89-8A1CDBD3B0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39" y="1504"/>
                <a:ext cx="46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07" name="Line 1029">
                <a:extLst>
                  <a:ext uri="{FF2B5EF4-FFF2-40B4-BE49-F238E27FC236}">
                    <a16:creationId xmlns:a16="http://schemas.microsoft.com/office/drawing/2014/main" id="{78033ED1-F1B2-DD0A-B9E0-44DC431997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75" y="1494"/>
                <a:ext cx="1" cy="46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08" name="Line 1030">
                <a:extLst>
                  <a:ext uri="{FF2B5EF4-FFF2-40B4-BE49-F238E27FC236}">
                    <a16:creationId xmlns:a16="http://schemas.microsoft.com/office/drawing/2014/main" id="{AB355E9B-448F-BDEC-3298-77058594E2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56" y="1517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09" name="Line 1031">
                <a:extLst>
                  <a:ext uri="{FF2B5EF4-FFF2-40B4-BE49-F238E27FC236}">
                    <a16:creationId xmlns:a16="http://schemas.microsoft.com/office/drawing/2014/main" id="{BBF1E6EA-7D02-373E-64FE-33836473E7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09" y="1504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10" name="Line 1032">
                <a:extLst>
                  <a:ext uri="{FF2B5EF4-FFF2-40B4-BE49-F238E27FC236}">
                    <a16:creationId xmlns:a16="http://schemas.microsoft.com/office/drawing/2014/main" id="{58D7DA32-E160-2403-4D07-E46F31CA23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89" y="1524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11" name="Line 1033">
                <a:extLst>
                  <a:ext uri="{FF2B5EF4-FFF2-40B4-BE49-F238E27FC236}">
                    <a16:creationId xmlns:a16="http://schemas.microsoft.com/office/drawing/2014/main" id="{7F80A19F-721D-FA00-7A7D-31D938A16B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12" y="1504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12" name="Line 1034">
                <a:extLst>
                  <a:ext uri="{FF2B5EF4-FFF2-40B4-BE49-F238E27FC236}">
                    <a16:creationId xmlns:a16="http://schemas.microsoft.com/office/drawing/2014/main" id="{030A7BCD-1FCE-FF87-8F91-28152D98A3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92" y="1524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13" name="Line 1035">
                <a:extLst>
                  <a:ext uri="{FF2B5EF4-FFF2-40B4-BE49-F238E27FC236}">
                    <a16:creationId xmlns:a16="http://schemas.microsoft.com/office/drawing/2014/main" id="{84D4CFE8-11A6-2F15-1B02-928918E51C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15" y="1504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14" name="Line 1036">
                <a:extLst>
                  <a:ext uri="{FF2B5EF4-FFF2-40B4-BE49-F238E27FC236}">
                    <a16:creationId xmlns:a16="http://schemas.microsoft.com/office/drawing/2014/main" id="{D77466AA-A9DA-7C07-F6ED-26B927AA4B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92" y="1524"/>
                <a:ext cx="46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15" name="Line 1037">
                <a:extLst>
                  <a:ext uri="{FF2B5EF4-FFF2-40B4-BE49-F238E27FC236}">
                    <a16:creationId xmlns:a16="http://schemas.microsoft.com/office/drawing/2014/main" id="{51F4216F-EDE7-7DC6-C3DC-EF6F57D7CA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55" y="1514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16" name="Line 1038">
                <a:extLst>
                  <a:ext uri="{FF2B5EF4-FFF2-40B4-BE49-F238E27FC236}">
                    <a16:creationId xmlns:a16="http://schemas.microsoft.com/office/drawing/2014/main" id="{F8AA4462-A528-33EE-1FDF-D6F0574EB1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35" y="1537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17" name="Line 1039">
                <a:extLst>
                  <a:ext uri="{FF2B5EF4-FFF2-40B4-BE49-F238E27FC236}">
                    <a16:creationId xmlns:a16="http://schemas.microsoft.com/office/drawing/2014/main" id="{2A0DE0D9-43D3-1210-4117-76DC1FC913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88" y="1530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18" name="Line 1040">
                <a:extLst>
                  <a:ext uri="{FF2B5EF4-FFF2-40B4-BE49-F238E27FC236}">
                    <a16:creationId xmlns:a16="http://schemas.microsoft.com/office/drawing/2014/main" id="{4977B385-3381-2620-E86E-6FB0909884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65" y="1554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19" name="Line 1041">
                <a:extLst>
                  <a:ext uri="{FF2B5EF4-FFF2-40B4-BE49-F238E27FC236}">
                    <a16:creationId xmlns:a16="http://schemas.microsoft.com/office/drawing/2014/main" id="{D5A096DD-A13D-7EE3-BE29-10F6A0E943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91" y="1530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20" name="Line 1042">
                <a:extLst>
                  <a:ext uri="{FF2B5EF4-FFF2-40B4-BE49-F238E27FC236}">
                    <a16:creationId xmlns:a16="http://schemas.microsoft.com/office/drawing/2014/main" id="{78DF8936-F899-1463-5221-0417E461E7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71" y="1554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21" name="Line 1043">
                <a:extLst>
                  <a:ext uri="{FF2B5EF4-FFF2-40B4-BE49-F238E27FC236}">
                    <a16:creationId xmlns:a16="http://schemas.microsoft.com/office/drawing/2014/main" id="{637700AD-F957-640B-6473-AE4CCC923F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98" y="1537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22" name="Line 1044">
                <a:extLst>
                  <a:ext uri="{FF2B5EF4-FFF2-40B4-BE49-F238E27FC236}">
                    <a16:creationId xmlns:a16="http://schemas.microsoft.com/office/drawing/2014/main" id="{D321EBC0-5B40-5165-7DAE-FEB3B365DC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75" y="1557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23" name="Line 1045">
                <a:extLst>
                  <a:ext uri="{FF2B5EF4-FFF2-40B4-BE49-F238E27FC236}">
                    <a16:creationId xmlns:a16="http://schemas.microsoft.com/office/drawing/2014/main" id="{4EBAB345-368B-850B-0E85-292A7DD551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01" y="1544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24" name="Line 1046">
                <a:extLst>
                  <a:ext uri="{FF2B5EF4-FFF2-40B4-BE49-F238E27FC236}">
                    <a16:creationId xmlns:a16="http://schemas.microsoft.com/office/drawing/2014/main" id="{DCBF9338-702D-ACA1-64FA-BEA6B420B1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81" y="1564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25" name="Line 1047">
                <a:extLst>
                  <a:ext uri="{FF2B5EF4-FFF2-40B4-BE49-F238E27FC236}">
                    <a16:creationId xmlns:a16="http://schemas.microsoft.com/office/drawing/2014/main" id="{6D4867B4-C01D-634B-76B4-D9416C8891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08" y="1544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26" name="Line 1048">
                <a:extLst>
                  <a:ext uri="{FF2B5EF4-FFF2-40B4-BE49-F238E27FC236}">
                    <a16:creationId xmlns:a16="http://schemas.microsoft.com/office/drawing/2014/main" id="{B7635B4E-F5B0-3548-B498-01DA27865F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88" y="1564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27" name="Line 1049">
                <a:extLst>
                  <a:ext uri="{FF2B5EF4-FFF2-40B4-BE49-F238E27FC236}">
                    <a16:creationId xmlns:a16="http://schemas.microsoft.com/office/drawing/2014/main" id="{BFEE77D7-AA5E-8258-21A6-161CCB787B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08" y="1544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28" name="Line 1050">
                <a:extLst>
                  <a:ext uri="{FF2B5EF4-FFF2-40B4-BE49-F238E27FC236}">
                    <a16:creationId xmlns:a16="http://schemas.microsoft.com/office/drawing/2014/main" id="{0A76547E-C4E0-0C35-B74D-405BE5495F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85" y="1564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29" name="Line 1051">
                <a:extLst>
                  <a:ext uri="{FF2B5EF4-FFF2-40B4-BE49-F238E27FC236}">
                    <a16:creationId xmlns:a16="http://schemas.microsoft.com/office/drawing/2014/main" id="{FB0A2048-9FD6-938F-8B73-E3C8D2FD3E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18" y="1544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30" name="Line 1052">
                <a:extLst>
                  <a:ext uri="{FF2B5EF4-FFF2-40B4-BE49-F238E27FC236}">
                    <a16:creationId xmlns:a16="http://schemas.microsoft.com/office/drawing/2014/main" id="{40491BDA-82C0-0645-AB64-C4E6C2A487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95" y="1564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31" name="Line 1053">
                <a:extLst>
                  <a:ext uri="{FF2B5EF4-FFF2-40B4-BE49-F238E27FC236}">
                    <a16:creationId xmlns:a16="http://schemas.microsoft.com/office/drawing/2014/main" id="{F66D6C8A-A3FD-A9B9-1E9F-3CA2EC7347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14" y="1577"/>
                <a:ext cx="44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32" name="Line 1054">
                <a:extLst>
                  <a:ext uri="{FF2B5EF4-FFF2-40B4-BE49-F238E27FC236}">
                    <a16:creationId xmlns:a16="http://schemas.microsoft.com/office/drawing/2014/main" id="{46AC9BAF-E554-E3A6-9E7B-52955943B5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18" y="1587"/>
                <a:ext cx="46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33" name="Line 1055">
                <a:extLst>
                  <a:ext uri="{FF2B5EF4-FFF2-40B4-BE49-F238E27FC236}">
                    <a16:creationId xmlns:a16="http://schemas.microsoft.com/office/drawing/2014/main" id="{1D21C311-1C42-8040-D90E-2DD1F43379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24" y="1587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34" name="Line 1056">
                <a:extLst>
                  <a:ext uri="{FF2B5EF4-FFF2-40B4-BE49-F238E27FC236}">
                    <a16:creationId xmlns:a16="http://schemas.microsoft.com/office/drawing/2014/main" id="{55014BC4-F042-2094-A4E5-89189D5A94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28" y="1587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35" name="Line 1057">
                <a:extLst>
                  <a:ext uri="{FF2B5EF4-FFF2-40B4-BE49-F238E27FC236}">
                    <a16:creationId xmlns:a16="http://schemas.microsoft.com/office/drawing/2014/main" id="{C45056E8-1CF7-7573-623E-7DF80D3373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07" y="1663"/>
                <a:ext cx="1" cy="26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36" name="Line 1058">
                <a:extLst>
                  <a:ext uri="{FF2B5EF4-FFF2-40B4-BE49-F238E27FC236}">
                    <a16:creationId xmlns:a16="http://schemas.microsoft.com/office/drawing/2014/main" id="{44217276-475A-56DD-EDD5-2CE661F583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97" y="1623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37" name="Line 1059">
                <a:extLst>
                  <a:ext uri="{FF2B5EF4-FFF2-40B4-BE49-F238E27FC236}">
                    <a16:creationId xmlns:a16="http://schemas.microsoft.com/office/drawing/2014/main" id="{AE79F3CD-9A7B-BEC8-8F1D-DF371C6B69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97" y="1633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38" name="Line 1060">
                <a:extLst>
                  <a:ext uri="{FF2B5EF4-FFF2-40B4-BE49-F238E27FC236}">
                    <a16:creationId xmlns:a16="http://schemas.microsoft.com/office/drawing/2014/main" id="{FF8423C5-EB8B-4CD7-10A9-A69017301C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03" y="1633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39" name="Line 1061">
                <a:extLst>
                  <a:ext uri="{FF2B5EF4-FFF2-40B4-BE49-F238E27FC236}">
                    <a16:creationId xmlns:a16="http://schemas.microsoft.com/office/drawing/2014/main" id="{F031EFC0-EFFB-1628-9F77-AC9D9971F07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07" y="1636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40" name="Line 1062">
                <a:extLst>
                  <a:ext uri="{FF2B5EF4-FFF2-40B4-BE49-F238E27FC236}">
                    <a16:creationId xmlns:a16="http://schemas.microsoft.com/office/drawing/2014/main" id="{CE71D0A2-AF2E-D964-5E03-C380465706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13" y="1636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41" name="Line 1063">
                <a:extLst>
                  <a:ext uri="{FF2B5EF4-FFF2-40B4-BE49-F238E27FC236}">
                    <a16:creationId xmlns:a16="http://schemas.microsoft.com/office/drawing/2014/main" id="{C18C923B-9D9A-B501-9043-2938EDEC09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20" y="1636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42" name="Line 1064">
                <a:extLst>
                  <a:ext uri="{FF2B5EF4-FFF2-40B4-BE49-F238E27FC236}">
                    <a16:creationId xmlns:a16="http://schemas.microsoft.com/office/drawing/2014/main" id="{793ECBC9-59F4-A4CF-AE25-1A80E54CAD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10" y="1633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43" name="Line 1065">
                <a:extLst>
                  <a:ext uri="{FF2B5EF4-FFF2-40B4-BE49-F238E27FC236}">
                    <a16:creationId xmlns:a16="http://schemas.microsoft.com/office/drawing/2014/main" id="{BCFE95BC-262A-FA9D-1310-3F80E08A19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38" y="1557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44" name="Line 1066">
                <a:extLst>
                  <a:ext uri="{FF2B5EF4-FFF2-40B4-BE49-F238E27FC236}">
                    <a16:creationId xmlns:a16="http://schemas.microsoft.com/office/drawing/2014/main" id="{3B4AE615-40A2-F110-2255-165FCBCA51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41" y="1564"/>
                <a:ext cx="1" cy="46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45" name="Line 1067">
                <a:extLst>
                  <a:ext uri="{FF2B5EF4-FFF2-40B4-BE49-F238E27FC236}">
                    <a16:creationId xmlns:a16="http://schemas.microsoft.com/office/drawing/2014/main" id="{A40AA85D-FCF1-E4DA-7DC0-FE5F398CC1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48" y="1564"/>
                <a:ext cx="1" cy="46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46" name="Line 1068">
                <a:extLst>
                  <a:ext uri="{FF2B5EF4-FFF2-40B4-BE49-F238E27FC236}">
                    <a16:creationId xmlns:a16="http://schemas.microsoft.com/office/drawing/2014/main" id="{52CA4530-8B5A-8D4A-C63C-B43FA2113C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51" y="1564"/>
                <a:ext cx="1" cy="46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47" name="Line 1069">
                <a:extLst>
                  <a:ext uri="{FF2B5EF4-FFF2-40B4-BE49-F238E27FC236}">
                    <a16:creationId xmlns:a16="http://schemas.microsoft.com/office/drawing/2014/main" id="{9164216C-A726-73EF-7ED2-D6A2297918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58" y="1577"/>
                <a:ext cx="1" cy="46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48" name="Line 1070">
                <a:extLst>
                  <a:ext uri="{FF2B5EF4-FFF2-40B4-BE49-F238E27FC236}">
                    <a16:creationId xmlns:a16="http://schemas.microsoft.com/office/drawing/2014/main" id="{E2A8B1DD-4205-286F-AA0B-6204B070DB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34" y="1600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49" name="Line 1071">
                <a:extLst>
                  <a:ext uri="{FF2B5EF4-FFF2-40B4-BE49-F238E27FC236}">
                    <a16:creationId xmlns:a16="http://schemas.microsoft.com/office/drawing/2014/main" id="{7E061797-3BC4-EF97-8514-EAC10C767F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71" y="1577"/>
                <a:ext cx="1" cy="46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50" name="Line 1072">
                <a:extLst>
                  <a:ext uri="{FF2B5EF4-FFF2-40B4-BE49-F238E27FC236}">
                    <a16:creationId xmlns:a16="http://schemas.microsoft.com/office/drawing/2014/main" id="{388ED170-78DF-2370-DB84-AD1BD4B956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48" y="1600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51" name="Line 1073">
                <a:extLst>
                  <a:ext uri="{FF2B5EF4-FFF2-40B4-BE49-F238E27FC236}">
                    <a16:creationId xmlns:a16="http://schemas.microsoft.com/office/drawing/2014/main" id="{8D6D02F9-6912-72EE-1188-99C21D0D1D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74" y="1577"/>
                <a:ext cx="1" cy="46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52" name="Line 1074">
                <a:extLst>
                  <a:ext uri="{FF2B5EF4-FFF2-40B4-BE49-F238E27FC236}">
                    <a16:creationId xmlns:a16="http://schemas.microsoft.com/office/drawing/2014/main" id="{FE14FA8E-E763-6A6E-4C0D-8AD98BDA94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54" y="1600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53" name="Line 1075">
                <a:extLst>
                  <a:ext uri="{FF2B5EF4-FFF2-40B4-BE49-F238E27FC236}">
                    <a16:creationId xmlns:a16="http://schemas.microsoft.com/office/drawing/2014/main" id="{06E00156-30AF-54D0-16B5-B22D854167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77" y="1577"/>
                <a:ext cx="1" cy="46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54" name="Line 1076">
                <a:extLst>
                  <a:ext uri="{FF2B5EF4-FFF2-40B4-BE49-F238E27FC236}">
                    <a16:creationId xmlns:a16="http://schemas.microsoft.com/office/drawing/2014/main" id="{33CE3631-956E-B1B1-22E0-B4CE061D2B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58" y="1600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55" name="Line 1077">
                <a:extLst>
                  <a:ext uri="{FF2B5EF4-FFF2-40B4-BE49-F238E27FC236}">
                    <a16:creationId xmlns:a16="http://schemas.microsoft.com/office/drawing/2014/main" id="{F6488C99-C41A-35D6-ED68-45FFBA06B4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84" y="1577"/>
                <a:ext cx="1" cy="46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56" name="Line 1078">
                <a:extLst>
                  <a:ext uri="{FF2B5EF4-FFF2-40B4-BE49-F238E27FC236}">
                    <a16:creationId xmlns:a16="http://schemas.microsoft.com/office/drawing/2014/main" id="{BBFA7FB9-2CC7-3FBB-3E62-A95EAE5066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61" y="1600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57" name="Line 1079">
                <a:extLst>
                  <a:ext uri="{FF2B5EF4-FFF2-40B4-BE49-F238E27FC236}">
                    <a16:creationId xmlns:a16="http://schemas.microsoft.com/office/drawing/2014/main" id="{E6DF9D91-8D21-4D9F-5950-FE5FB235AE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91" y="1593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58" name="Line 1080">
                <a:extLst>
                  <a:ext uri="{FF2B5EF4-FFF2-40B4-BE49-F238E27FC236}">
                    <a16:creationId xmlns:a16="http://schemas.microsoft.com/office/drawing/2014/main" id="{1D71077D-AEEB-1409-BB3A-4D96FD40B2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67" y="1613"/>
                <a:ext cx="44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59" name="Line 1081">
                <a:extLst>
                  <a:ext uri="{FF2B5EF4-FFF2-40B4-BE49-F238E27FC236}">
                    <a16:creationId xmlns:a16="http://schemas.microsoft.com/office/drawing/2014/main" id="{A2AD5C9E-3A5E-C7C5-9636-D03EE4DCBE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94" y="1593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60" name="Line 1082">
                <a:extLst>
                  <a:ext uri="{FF2B5EF4-FFF2-40B4-BE49-F238E27FC236}">
                    <a16:creationId xmlns:a16="http://schemas.microsoft.com/office/drawing/2014/main" id="{E6E4F7EF-2F93-7682-2EB3-20CC07055E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74" y="1613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61" name="Line 1083">
                <a:extLst>
                  <a:ext uri="{FF2B5EF4-FFF2-40B4-BE49-F238E27FC236}">
                    <a16:creationId xmlns:a16="http://schemas.microsoft.com/office/drawing/2014/main" id="{F99A3E8E-BDF8-25AD-4D93-C8D6E9F848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01" y="1593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62" name="Line 1084">
                <a:extLst>
                  <a:ext uri="{FF2B5EF4-FFF2-40B4-BE49-F238E27FC236}">
                    <a16:creationId xmlns:a16="http://schemas.microsoft.com/office/drawing/2014/main" id="{CE5C23FB-8642-2F4F-8FEC-9545B5A944D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77" y="1613"/>
                <a:ext cx="47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63" name="Line 1085">
                <a:extLst>
                  <a:ext uri="{FF2B5EF4-FFF2-40B4-BE49-F238E27FC236}">
                    <a16:creationId xmlns:a16="http://schemas.microsoft.com/office/drawing/2014/main" id="{91FD98DE-943B-736C-423B-0132B8F638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04" y="1593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64" name="Line 1086">
                <a:extLst>
                  <a:ext uri="{FF2B5EF4-FFF2-40B4-BE49-F238E27FC236}">
                    <a16:creationId xmlns:a16="http://schemas.microsoft.com/office/drawing/2014/main" id="{3C6F84F1-4242-1F7F-6E93-CFCDB2B98C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84" y="1613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65" name="Line 1087">
                <a:extLst>
                  <a:ext uri="{FF2B5EF4-FFF2-40B4-BE49-F238E27FC236}">
                    <a16:creationId xmlns:a16="http://schemas.microsoft.com/office/drawing/2014/main" id="{7059E342-AE5D-A570-6928-58EE49A2D0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11" y="1593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66" name="Line 1088">
                <a:extLst>
                  <a:ext uri="{FF2B5EF4-FFF2-40B4-BE49-F238E27FC236}">
                    <a16:creationId xmlns:a16="http://schemas.microsoft.com/office/drawing/2014/main" id="{E97F9BE4-C13E-2D1F-B9E3-8AAD2CED6D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87" y="1613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67" name="Line 1089">
                <a:extLst>
                  <a:ext uri="{FF2B5EF4-FFF2-40B4-BE49-F238E27FC236}">
                    <a16:creationId xmlns:a16="http://schemas.microsoft.com/office/drawing/2014/main" id="{7F147F97-673A-36A7-2EBC-8BA38FEA93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14" y="1593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68" name="Line 1090">
                <a:extLst>
                  <a:ext uri="{FF2B5EF4-FFF2-40B4-BE49-F238E27FC236}">
                    <a16:creationId xmlns:a16="http://schemas.microsoft.com/office/drawing/2014/main" id="{4D0D4A6F-EE83-B97C-0DBB-85264CD70C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94" y="1613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69" name="Line 1091">
                <a:extLst>
                  <a:ext uri="{FF2B5EF4-FFF2-40B4-BE49-F238E27FC236}">
                    <a16:creationId xmlns:a16="http://schemas.microsoft.com/office/drawing/2014/main" id="{4D66200B-718C-3F35-B425-DB9D5D4BCD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20" y="1593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70" name="Line 1092">
                <a:extLst>
                  <a:ext uri="{FF2B5EF4-FFF2-40B4-BE49-F238E27FC236}">
                    <a16:creationId xmlns:a16="http://schemas.microsoft.com/office/drawing/2014/main" id="{CF425239-44B1-1FD5-984D-73D240C4669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97" y="1613"/>
                <a:ext cx="47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71" name="Line 1093">
                <a:extLst>
                  <a:ext uri="{FF2B5EF4-FFF2-40B4-BE49-F238E27FC236}">
                    <a16:creationId xmlns:a16="http://schemas.microsoft.com/office/drawing/2014/main" id="{957A00EB-05E0-A30C-496A-880BA97264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27" y="1593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72" name="Line 1094">
                <a:extLst>
                  <a:ext uri="{FF2B5EF4-FFF2-40B4-BE49-F238E27FC236}">
                    <a16:creationId xmlns:a16="http://schemas.microsoft.com/office/drawing/2014/main" id="{C840BC57-7B01-1D7F-D900-2467B222E4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04" y="1613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73" name="Line 1095">
                <a:extLst>
                  <a:ext uri="{FF2B5EF4-FFF2-40B4-BE49-F238E27FC236}">
                    <a16:creationId xmlns:a16="http://schemas.microsoft.com/office/drawing/2014/main" id="{DDE2D365-1BCD-F64F-4DE7-2D3CA12CD5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30" y="1593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74" name="Line 1096">
                <a:extLst>
                  <a:ext uri="{FF2B5EF4-FFF2-40B4-BE49-F238E27FC236}">
                    <a16:creationId xmlns:a16="http://schemas.microsoft.com/office/drawing/2014/main" id="{6688C0A0-C384-E089-9E6D-27ECFE9944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11" y="1613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75" name="Line 1097">
                <a:extLst>
                  <a:ext uri="{FF2B5EF4-FFF2-40B4-BE49-F238E27FC236}">
                    <a16:creationId xmlns:a16="http://schemas.microsoft.com/office/drawing/2014/main" id="{89BEBEFA-F564-2A9E-6453-AE86BA97F3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37" y="1593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76" name="Line 1098">
                <a:extLst>
                  <a:ext uri="{FF2B5EF4-FFF2-40B4-BE49-F238E27FC236}">
                    <a16:creationId xmlns:a16="http://schemas.microsoft.com/office/drawing/2014/main" id="{6566C6A6-FEC0-F0F6-4BB3-BCAE8D1491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14" y="1613"/>
                <a:ext cx="46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77" name="Line 1099">
                <a:extLst>
                  <a:ext uri="{FF2B5EF4-FFF2-40B4-BE49-F238E27FC236}">
                    <a16:creationId xmlns:a16="http://schemas.microsoft.com/office/drawing/2014/main" id="{2AEBE43E-1445-EE5A-D6E9-20833430A1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37" y="1600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78" name="Line 1100">
                <a:extLst>
                  <a:ext uri="{FF2B5EF4-FFF2-40B4-BE49-F238E27FC236}">
                    <a16:creationId xmlns:a16="http://schemas.microsoft.com/office/drawing/2014/main" id="{EB058F36-1043-9B38-3576-A8D6BC48AE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14" y="1623"/>
                <a:ext cx="46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79" name="Line 1101">
                <a:extLst>
                  <a:ext uri="{FF2B5EF4-FFF2-40B4-BE49-F238E27FC236}">
                    <a16:creationId xmlns:a16="http://schemas.microsoft.com/office/drawing/2014/main" id="{CACAE7A7-4AAC-8EB3-BC53-38679DB763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44" y="1600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80" name="Line 1102">
                <a:extLst>
                  <a:ext uri="{FF2B5EF4-FFF2-40B4-BE49-F238E27FC236}">
                    <a16:creationId xmlns:a16="http://schemas.microsoft.com/office/drawing/2014/main" id="{B4D4D9A6-585E-B0CC-3F68-27EC85C644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20" y="1623"/>
                <a:ext cx="47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81" name="Line 1103">
                <a:extLst>
                  <a:ext uri="{FF2B5EF4-FFF2-40B4-BE49-F238E27FC236}">
                    <a16:creationId xmlns:a16="http://schemas.microsoft.com/office/drawing/2014/main" id="{5A1BF48F-F717-8798-F5AC-F2FA7074F3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44" y="1607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82" name="Line 1104">
                <a:extLst>
                  <a:ext uri="{FF2B5EF4-FFF2-40B4-BE49-F238E27FC236}">
                    <a16:creationId xmlns:a16="http://schemas.microsoft.com/office/drawing/2014/main" id="{D3AAB0DE-A394-B21B-748D-90638F0C22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20" y="1630"/>
                <a:ext cx="47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83" name="Line 1105">
                <a:extLst>
                  <a:ext uri="{FF2B5EF4-FFF2-40B4-BE49-F238E27FC236}">
                    <a16:creationId xmlns:a16="http://schemas.microsoft.com/office/drawing/2014/main" id="{8EE6301F-B652-7323-CD40-301246052CE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50" y="1607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84" name="Line 1106">
                <a:extLst>
                  <a:ext uri="{FF2B5EF4-FFF2-40B4-BE49-F238E27FC236}">
                    <a16:creationId xmlns:a16="http://schemas.microsoft.com/office/drawing/2014/main" id="{7FF55684-5D14-B0B3-0F0E-42EED3A41D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27" y="1630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85" name="Line 1107">
                <a:extLst>
                  <a:ext uri="{FF2B5EF4-FFF2-40B4-BE49-F238E27FC236}">
                    <a16:creationId xmlns:a16="http://schemas.microsoft.com/office/drawing/2014/main" id="{A072AB54-5E5F-203A-4DCD-B8D7453C75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57" y="1607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86" name="Line 1108">
                <a:extLst>
                  <a:ext uri="{FF2B5EF4-FFF2-40B4-BE49-F238E27FC236}">
                    <a16:creationId xmlns:a16="http://schemas.microsoft.com/office/drawing/2014/main" id="{5602706E-3AE6-9312-C32F-336361E03A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34" y="1630"/>
                <a:ext cx="46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87" name="Line 1109">
                <a:extLst>
                  <a:ext uri="{FF2B5EF4-FFF2-40B4-BE49-F238E27FC236}">
                    <a16:creationId xmlns:a16="http://schemas.microsoft.com/office/drawing/2014/main" id="{AB318395-12F9-BBEF-015F-1278D93DFA4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63" y="1607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88" name="Line 1110">
                <a:extLst>
                  <a:ext uri="{FF2B5EF4-FFF2-40B4-BE49-F238E27FC236}">
                    <a16:creationId xmlns:a16="http://schemas.microsoft.com/office/drawing/2014/main" id="{0E06FDC5-6D8C-C842-553F-F91CBB843D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40" y="1630"/>
                <a:ext cx="47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89" name="Line 1111">
                <a:extLst>
                  <a:ext uri="{FF2B5EF4-FFF2-40B4-BE49-F238E27FC236}">
                    <a16:creationId xmlns:a16="http://schemas.microsoft.com/office/drawing/2014/main" id="{44591121-8159-F3C9-5129-F1A651C096B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83" y="1620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90" name="Line 1112">
                <a:extLst>
                  <a:ext uri="{FF2B5EF4-FFF2-40B4-BE49-F238E27FC236}">
                    <a16:creationId xmlns:a16="http://schemas.microsoft.com/office/drawing/2014/main" id="{D9F40577-A150-3391-D828-2518566A96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60" y="1640"/>
                <a:ext cx="47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91" name="Line 1113">
                <a:extLst>
                  <a:ext uri="{FF2B5EF4-FFF2-40B4-BE49-F238E27FC236}">
                    <a16:creationId xmlns:a16="http://schemas.microsoft.com/office/drawing/2014/main" id="{A657BAC2-36E1-11EF-477F-1E9F84D17A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90" y="1623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92" name="Line 1114">
                <a:extLst>
                  <a:ext uri="{FF2B5EF4-FFF2-40B4-BE49-F238E27FC236}">
                    <a16:creationId xmlns:a16="http://schemas.microsoft.com/office/drawing/2014/main" id="{FB4306FE-7731-0BC6-60CB-A614B1D0CB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67" y="1646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93" name="Line 1115">
                <a:extLst>
                  <a:ext uri="{FF2B5EF4-FFF2-40B4-BE49-F238E27FC236}">
                    <a16:creationId xmlns:a16="http://schemas.microsoft.com/office/drawing/2014/main" id="{C1D319D6-BA9F-9D08-563C-A0D187A3E1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93" y="1623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94" name="Line 1116">
                <a:extLst>
                  <a:ext uri="{FF2B5EF4-FFF2-40B4-BE49-F238E27FC236}">
                    <a16:creationId xmlns:a16="http://schemas.microsoft.com/office/drawing/2014/main" id="{AB333A24-C961-9A6A-5303-51074719EA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70" y="1646"/>
                <a:ext cx="46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95" name="Line 1117">
                <a:extLst>
                  <a:ext uri="{FF2B5EF4-FFF2-40B4-BE49-F238E27FC236}">
                    <a16:creationId xmlns:a16="http://schemas.microsoft.com/office/drawing/2014/main" id="{95F2AAE5-59BD-CB7C-3A9C-2D874B5292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73" y="1646"/>
                <a:ext cx="47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96" name="Line 1118">
                <a:extLst>
                  <a:ext uri="{FF2B5EF4-FFF2-40B4-BE49-F238E27FC236}">
                    <a16:creationId xmlns:a16="http://schemas.microsoft.com/office/drawing/2014/main" id="{7E1A7734-3E63-F9BA-3A29-32A1D1E25E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73" y="1653"/>
                <a:ext cx="47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97" name="Line 1119">
                <a:extLst>
                  <a:ext uri="{FF2B5EF4-FFF2-40B4-BE49-F238E27FC236}">
                    <a16:creationId xmlns:a16="http://schemas.microsoft.com/office/drawing/2014/main" id="{E209A135-CF50-EE4A-96B1-F412B9CBDC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13" y="1332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98" name="Line 1120">
                <a:extLst>
                  <a:ext uri="{FF2B5EF4-FFF2-40B4-BE49-F238E27FC236}">
                    <a16:creationId xmlns:a16="http://schemas.microsoft.com/office/drawing/2014/main" id="{0D7D993B-27EC-7839-23E9-CEAC168F6E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32" y="1338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99" name="Line 1121">
                <a:extLst>
                  <a:ext uri="{FF2B5EF4-FFF2-40B4-BE49-F238E27FC236}">
                    <a16:creationId xmlns:a16="http://schemas.microsoft.com/office/drawing/2014/main" id="{8E1C838E-3C5C-86A7-F5A4-14A1B705D8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25" y="1355"/>
                <a:ext cx="47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00" name="Line 1122">
                <a:extLst>
                  <a:ext uri="{FF2B5EF4-FFF2-40B4-BE49-F238E27FC236}">
                    <a16:creationId xmlns:a16="http://schemas.microsoft.com/office/drawing/2014/main" id="{407B8354-35F5-0D70-22D3-906B4FF074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32" y="1355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01" name="Line 1123">
                <a:extLst>
                  <a:ext uri="{FF2B5EF4-FFF2-40B4-BE49-F238E27FC236}">
                    <a16:creationId xmlns:a16="http://schemas.microsoft.com/office/drawing/2014/main" id="{DB8A3888-83D3-B036-F219-B06E414792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35" y="1355"/>
                <a:ext cx="46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02" name="Line 1124">
                <a:extLst>
                  <a:ext uri="{FF2B5EF4-FFF2-40B4-BE49-F238E27FC236}">
                    <a16:creationId xmlns:a16="http://schemas.microsoft.com/office/drawing/2014/main" id="{E3C8CDC3-7805-FB87-3CE5-D293293F0C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42" y="1355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03" name="Line 1125">
                <a:extLst>
                  <a:ext uri="{FF2B5EF4-FFF2-40B4-BE49-F238E27FC236}">
                    <a16:creationId xmlns:a16="http://schemas.microsoft.com/office/drawing/2014/main" id="{F63AF6B7-6AF6-2D52-75F7-555048B956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44" y="1305"/>
                <a:ext cx="46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04" name="Line 1126">
                <a:extLst>
                  <a:ext uri="{FF2B5EF4-FFF2-40B4-BE49-F238E27FC236}">
                    <a16:creationId xmlns:a16="http://schemas.microsoft.com/office/drawing/2014/main" id="{56D5C424-0CDE-CA71-1A2F-BF1539B853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77" y="1315"/>
                <a:ext cx="46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05" name="Line 1127">
                <a:extLst>
                  <a:ext uri="{FF2B5EF4-FFF2-40B4-BE49-F238E27FC236}">
                    <a16:creationId xmlns:a16="http://schemas.microsoft.com/office/drawing/2014/main" id="{DF9C441E-5396-5FD5-C93E-323DD8DF51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93" y="1315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06" name="Line 1128">
                <a:extLst>
                  <a:ext uri="{FF2B5EF4-FFF2-40B4-BE49-F238E27FC236}">
                    <a16:creationId xmlns:a16="http://schemas.microsoft.com/office/drawing/2014/main" id="{F9A13761-687D-59C0-CD90-AA56F1A2FE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97" y="1318"/>
                <a:ext cx="46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07" name="Line 1129">
                <a:extLst>
                  <a:ext uri="{FF2B5EF4-FFF2-40B4-BE49-F238E27FC236}">
                    <a16:creationId xmlns:a16="http://schemas.microsoft.com/office/drawing/2014/main" id="{D2106C9E-BCDF-57FC-BCAD-3D40557857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03" y="1318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08" name="Line 1130">
                <a:extLst>
                  <a:ext uri="{FF2B5EF4-FFF2-40B4-BE49-F238E27FC236}">
                    <a16:creationId xmlns:a16="http://schemas.microsoft.com/office/drawing/2014/main" id="{A38D9E7B-0640-B95A-F529-A9D0695B03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03" y="1318"/>
                <a:ext cx="47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09" name="Line 1131">
                <a:extLst>
                  <a:ext uri="{FF2B5EF4-FFF2-40B4-BE49-F238E27FC236}">
                    <a16:creationId xmlns:a16="http://schemas.microsoft.com/office/drawing/2014/main" id="{2A23B0A4-489C-4F22-3E1F-C84A2DBAB6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20" y="1318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10" name="Line 1132">
                <a:extLst>
                  <a:ext uri="{FF2B5EF4-FFF2-40B4-BE49-F238E27FC236}">
                    <a16:creationId xmlns:a16="http://schemas.microsoft.com/office/drawing/2014/main" id="{F9CACB46-6DC2-FCAE-F913-27927D7E94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40" y="1318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11" name="Line 1133">
                <a:extLst>
                  <a:ext uri="{FF2B5EF4-FFF2-40B4-BE49-F238E27FC236}">
                    <a16:creationId xmlns:a16="http://schemas.microsoft.com/office/drawing/2014/main" id="{8839DA89-8CA8-7FBB-EDC9-A2207D5950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74" y="1275"/>
                <a:ext cx="1" cy="47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12" name="Line 1134">
                <a:extLst>
                  <a:ext uri="{FF2B5EF4-FFF2-40B4-BE49-F238E27FC236}">
                    <a16:creationId xmlns:a16="http://schemas.microsoft.com/office/drawing/2014/main" id="{693D6831-4803-5D12-1EF3-613E25C6D8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78" y="1275"/>
                <a:ext cx="1" cy="47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13" name="Line 1135">
                <a:extLst>
                  <a:ext uri="{FF2B5EF4-FFF2-40B4-BE49-F238E27FC236}">
                    <a16:creationId xmlns:a16="http://schemas.microsoft.com/office/drawing/2014/main" id="{78C8BFFD-A2FE-1E9A-6102-C0906427F5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81" y="1275"/>
                <a:ext cx="1" cy="47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14" name="Line 1136">
                <a:extLst>
                  <a:ext uri="{FF2B5EF4-FFF2-40B4-BE49-F238E27FC236}">
                    <a16:creationId xmlns:a16="http://schemas.microsoft.com/office/drawing/2014/main" id="{B50F875E-3DB3-D232-EFBE-DF8344CCE9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87" y="1275"/>
                <a:ext cx="1" cy="47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15" name="Line 1137">
                <a:extLst>
                  <a:ext uri="{FF2B5EF4-FFF2-40B4-BE49-F238E27FC236}">
                    <a16:creationId xmlns:a16="http://schemas.microsoft.com/office/drawing/2014/main" id="{750DA311-348B-40D6-19E0-A05FE810EC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4" y="1275"/>
                <a:ext cx="1" cy="47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16" name="Line 1138">
                <a:extLst>
                  <a:ext uri="{FF2B5EF4-FFF2-40B4-BE49-F238E27FC236}">
                    <a16:creationId xmlns:a16="http://schemas.microsoft.com/office/drawing/2014/main" id="{65BF0FB7-C81A-79CE-7DBC-A4E8866B82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27" y="1275"/>
                <a:ext cx="1" cy="47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17" name="Line 1139">
                <a:extLst>
                  <a:ext uri="{FF2B5EF4-FFF2-40B4-BE49-F238E27FC236}">
                    <a16:creationId xmlns:a16="http://schemas.microsoft.com/office/drawing/2014/main" id="{B8C7339B-4795-93FF-A5B3-8BCC07B97C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30" y="1275"/>
                <a:ext cx="1" cy="47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18" name="Line 1140">
                <a:extLst>
                  <a:ext uri="{FF2B5EF4-FFF2-40B4-BE49-F238E27FC236}">
                    <a16:creationId xmlns:a16="http://schemas.microsoft.com/office/drawing/2014/main" id="{A2529269-05E8-D62B-237D-C7E3A6A5DB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34" y="1275"/>
                <a:ext cx="1" cy="47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19" name="Line 1141">
                <a:extLst>
                  <a:ext uri="{FF2B5EF4-FFF2-40B4-BE49-F238E27FC236}">
                    <a16:creationId xmlns:a16="http://schemas.microsoft.com/office/drawing/2014/main" id="{6379390F-C469-64F1-30B0-4F61CB005C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60" y="1275"/>
                <a:ext cx="1" cy="47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20" name="Line 1142">
                <a:extLst>
                  <a:ext uri="{FF2B5EF4-FFF2-40B4-BE49-F238E27FC236}">
                    <a16:creationId xmlns:a16="http://schemas.microsoft.com/office/drawing/2014/main" id="{3BE5C539-CEFC-671A-F5FD-4EED1E464D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67" y="1275"/>
                <a:ext cx="1" cy="47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21" name="Line 1143">
                <a:extLst>
                  <a:ext uri="{FF2B5EF4-FFF2-40B4-BE49-F238E27FC236}">
                    <a16:creationId xmlns:a16="http://schemas.microsoft.com/office/drawing/2014/main" id="{9B1097D8-BF65-EDA3-611F-802323319BE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74" y="1275"/>
                <a:ext cx="1" cy="47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22" name="Line 1144">
                <a:extLst>
                  <a:ext uri="{FF2B5EF4-FFF2-40B4-BE49-F238E27FC236}">
                    <a16:creationId xmlns:a16="http://schemas.microsoft.com/office/drawing/2014/main" id="{4251BA49-2CB5-475D-466C-4D0A886B73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67" y="1285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23" name="Line 1145">
                <a:extLst>
                  <a:ext uri="{FF2B5EF4-FFF2-40B4-BE49-F238E27FC236}">
                    <a16:creationId xmlns:a16="http://schemas.microsoft.com/office/drawing/2014/main" id="{C8EF5EA6-3EC3-7662-63CE-7D1ACF34ED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80" y="1285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24" name="Line 1146">
                <a:extLst>
                  <a:ext uri="{FF2B5EF4-FFF2-40B4-BE49-F238E27FC236}">
                    <a16:creationId xmlns:a16="http://schemas.microsoft.com/office/drawing/2014/main" id="{31EC0249-0840-4CCF-71B9-E98211E4C3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87" y="1285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25" name="Line 1147">
                <a:extLst>
                  <a:ext uri="{FF2B5EF4-FFF2-40B4-BE49-F238E27FC236}">
                    <a16:creationId xmlns:a16="http://schemas.microsoft.com/office/drawing/2014/main" id="{0E53D152-FAC0-C789-0A64-F09D5DB5C5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00" y="1292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26" name="Line 1148">
                <a:extLst>
                  <a:ext uri="{FF2B5EF4-FFF2-40B4-BE49-F238E27FC236}">
                    <a16:creationId xmlns:a16="http://schemas.microsoft.com/office/drawing/2014/main" id="{2C7CE0C8-8674-F773-99C5-CF3421FE7F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13" y="1292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27" name="Line 1149">
                <a:extLst>
                  <a:ext uri="{FF2B5EF4-FFF2-40B4-BE49-F238E27FC236}">
                    <a16:creationId xmlns:a16="http://schemas.microsoft.com/office/drawing/2014/main" id="{C555D99C-CEC3-237B-EBA9-3E06F1A3C5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20" y="1299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28" name="Line 1150">
                <a:extLst>
                  <a:ext uri="{FF2B5EF4-FFF2-40B4-BE49-F238E27FC236}">
                    <a16:creationId xmlns:a16="http://schemas.microsoft.com/office/drawing/2014/main" id="{60AE4EFD-A22E-1514-986D-63A6051CC4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23" y="1299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29" name="Line 1151">
                <a:extLst>
                  <a:ext uri="{FF2B5EF4-FFF2-40B4-BE49-F238E27FC236}">
                    <a16:creationId xmlns:a16="http://schemas.microsoft.com/office/drawing/2014/main" id="{595C4411-1C9C-2564-03C4-C43151D63C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27" y="1299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30" name="Line 1152">
                <a:extLst>
                  <a:ext uri="{FF2B5EF4-FFF2-40B4-BE49-F238E27FC236}">
                    <a16:creationId xmlns:a16="http://schemas.microsoft.com/office/drawing/2014/main" id="{9EA01939-5133-9B7C-85B7-8716632EFD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40" y="1299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31" name="Line 1153">
                <a:extLst>
                  <a:ext uri="{FF2B5EF4-FFF2-40B4-BE49-F238E27FC236}">
                    <a16:creationId xmlns:a16="http://schemas.microsoft.com/office/drawing/2014/main" id="{FAF003D3-3172-A380-565F-F3E3C43CBA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60" y="1299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32" name="Line 1154">
                <a:extLst>
                  <a:ext uri="{FF2B5EF4-FFF2-40B4-BE49-F238E27FC236}">
                    <a16:creationId xmlns:a16="http://schemas.microsoft.com/office/drawing/2014/main" id="{5800B0F6-CDC3-4D27-BDBD-4D7A0DE5F9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93" y="1275"/>
                <a:ext cx="1" cy="47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33" name="Line 1155">
                <a:extLst>
                  <a:ext uri="{FF2B5EF4-FFF2-40B4-BE49-F238E27FC236}">
                    <a16:creationId xmlns:a16="http://schemas.microsoft.com/office/drawing/2014/main" id="{849B510C-5F68-ECB7-F5FE-C4CB86B7C7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00" y="1275"/>
                <a:ext cx="1" cy="47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34" name="Line 1156">
                <a:extLst>
                  <a:ext uri="{FF2B5EF4-FFF2-40B4-BE49-F238E27FC236}">
                    <a16:creationId xmlns:a16="http://schemas.microsoft.com/office/drawing/2014/main" id="{85A9B66B-F078-E9DE-33E0-2688F36443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03" y="1275"/>
                <a:ext cx="1" cy="47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35" name="Line 1157">
                <a:extLst>
                  <a:ext uri="{FF2B5EF4-FFF2-40B4-BE49-F238E27FC236}">
                    <a16:creationId xmlns:a16="http://schemas.microsoft.com/office/drawing/2014/main" id="{7C1754F4-7BA8-BE03-8AA5-5A5FCAEA36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10" y="1275"/>
                <a:ext cx="1" cy="47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36" name="Line 1158">
                <a:extLst>
                  <a:ext uri="{FF2B5EF4-FFF2-40B4-BE49-F238E27FC236}">
                    <a16:creationId xmlns:a16="http://schemas.microsoft.com/office/drawing/2014/main" id="{0696D19C-FF2A-2808-DE32-803CF5466D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36" y="1309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37" name="Line 1159">
                <a:extLst>
                  <a:ext uri="{FF2B5EF4-FFF2-40B4-BE49-F238E27FC236}">
                    <a16:creationId xmlns:a16="http://schemas.microsoft.com/office/drawing/2014/main" id="{051C1CC7-F484-B18D-8C86-D6A941A530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56" y="1315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38" name="Line 1160">
                <a:extLst>
                  <a:ext uri="{FF2B5EF4-FFF2-40B4-BE49-F238E27FC236}">
                    <a16:creationId xmlns:a16="http://schemas.microsoft.com/office/drawing/2014/main" id="{24B5C3C6-078E-A7C1-00C3-E146AA4D5B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82" y="1322"/>
                <a:ext cx="1" cy="46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39" name="Line 1161">
                <a:extLst>
                  <a:ext uri="{FF2B5EF4-FFF2-40B4-BE49-F238E27FC236}">
                    <a16:creationId xmlns:a16="http://schemas.microsoft.com/office/drawing/2014/main" id="{8337DC8C-D322-0988-E541-5E9DFBABB7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59" y="1345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40" name="Line 1162">
                <a:extLst>
                  <a:ext uri="{FF2B5EF4-FFF2-40B4-BE49-F238E27FC236}">
                    <a16:creationId xmlns:a16="http://schemas.microsoft.com/office/drawing/2014/main" id="{7EA45ED7-779B-4EC4-827C-9CDB2D6945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28" y="1322"/>
                <a:ext cx="1" cy="46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41" name="Line 1163">
                <a:extLst>
                  <a:ext uri="{FF2B5EF4-FFF2-40B4-BE49-F238E27FC236}">
                    <a16:creationId xmlns:a16="http://schemas.microsoft.com/office/drawing/2014/main" id="{BFDC84C4-09FE-6055-8766-FAC75978B7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48" y="1335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42" name="Line 1164">
                <a:extLst>
                  <a:ext uri="{FF2B5EF4-FFF2-40B4-BE49-F238E27FC236}">
                    <a16:creationId xmlns:a16="http://schemas.microsoft.com/office/drawing/2014/main" id="{F17308D0-734F-7A90-9BD7-88501635E1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52" y="1335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43" name="Line 1165">
                <a:extLst>
                  <a:ext uri="{FF2B5EF4-FFF2-40B4-BE49-F238E27FC236}">
                    <a16:creationId xmlns:a16="http://schemas.microsoft.com/office/drawing/2014/main" id="{F02C7691-6DB1-65AA-2917-4DDE69C5BD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58" y="1335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44" name="Line 1166">
                <a:extLst>
                  <a:ext uri="{FF2B5EF4-FFF2-40B4-BE49-F238E27FC236}">
                    <a16:creationId xmlns:a16="http://schemas.microsoft.com/office/drawing/2014/main" id="{D64B519F-6466-9BAD-7DBE-01C38A24FC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62" y="1335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45" name="Line 1167">
                <a:extLst>
                  <a:ext uri="{FF2B5EF4-FFF2-40B4-BE49-F238E27FC236}">
                    <a16:creationId xmlns:a16="http://schemas.microsoft.com/office/drawing/2014/main" id="{A5CA5248-D365-E910-F8A8-AEB07F13DB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68" y="1335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46" name="Line 1168">
                <a:extLst>
                  <a:ext uri="{FF2B5EF4-FFF2-40B4-BE49-F238E27FC236}">
                    <a16:creationId xmlns:a16="http://schemas.microsoft.com/office/drawing/2014/main" id="{D05F99E4-A6AC-39EE-37BF-BE25441DA3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5" y="1335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47" name="Line 1169">
                <a:extLst>
                  <a:ext uri="{FF2B5EF4-FFF2-40B4-BE49-F238E27FC236}">
                    <a16:creationId xmlns:a16="http://schemas.microsoft.com/office/drawing/2014/main" id="{59EF06D0-10E9-60E5-B513-CC7FE13E86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89" y="1726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48" name="Line 1170">
                <a:extLst>
                  <a:ext uri="{FF2B5EF4-FFF2-40B4-BE49-F238E27FC236}">
                    <a16:creationId xmlns:a16="http://schemas.microsoft.com/office/drawing/2014/main" id="{1B82B26A-C18A-8DA6-C5C0-95EB51E9CF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96" y="1732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49" name="Line 1171">
                <a:extLst>
                  <a:ext uri="{FF2B5EF4-FFF2-40B4-BE49-F238E27FC236}">
                    <a16:creationId xmlns:a16="http://schemas.microsoft.com/office/drawing/2014/main" id="{10DB7E02-98E9-9DC8-DCEF-EB149012E8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99" y="1732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50" name="Line 1172">
                <a:extLst>
                  <a:ext uri="{FF2B5EF4-FFF2-40B4-BE49-F238E27FC236}">
                    <a16:creationId xmlns:a16="http://schemas.microsoft.com/office/drawing/2014/main" id="{63EBF497-7F7C-D421-000D-31C2AB7C2D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22" y="1713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51" name="Line 1173">
                <a:extLst>
                  <a:ext uri="{FF2B5EF4-FFF2-40B4-BE49-F238E27FC236}">
                    <a16:creationId xmlns:a16="http://schemas.microsoft.com/office/drawing/2014/main" id="{743D6220-E9D3-C624-5F55-55E48D3D85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3" y="1732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52" name="Line 1174">
                <a:extLst>
                  <a:ext uri="{FF2B5EF4-FFF2-40B4-BE49-F238E27FC236}">
                    <a16:creationId xmlns:a16="http://schemas.microsoft.com/office/drawing/2014/main" id="{A423E0C5-0AF2-7BF7-3810-76063EA02B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16" y="1749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53" name="Line 1175">
                <a:extLst>
                  <a:ext uri="{FF2B5EF4-FFF2-40B4-BE49-F238E27FC236}">
                    <a16:creationId xmlns:a16="http://schemas.microsoft.com/office/drawing/2014/main" id="{33657AD0-CC2D-3A36-8B0E-216BED040F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28" y="1789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54" name="Line 1176">
                <a:extLst>
                  <a:ext uri="{FF2B5EF4-FFF2-40B4-BE49-F238E27FC236}">
                    <a16:creationId xmlns:a16="http://schemas.microsoft.com/office/drawing/2014/main" id="{EE6D9532-7355-E4AA-3258-72C1FDBEA1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95" y="1775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55" name="Line 1177">
                <a:extLst>
                  <a:ext uri="{FF2B5EF4-FFF2-40B4-BE49-F238E27FC236}">
                    <a16:creationId xmlns:a16="http://schemas.microsoft.com/office/drawing/2014/main" id="{82E28FB4-D786-56EF-2350-0C2D268F5D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98" y="1775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56" name="Line 1178">
                <a:extLst>
                  <a:ext uri="{FF2B5EF4-FFF2-40B4-BE49-F238E27FC236}">
                    <a16:creationId xmlns:a16="http://schemas.microsoft.com/office/drawing/2014/main" id="{6EF31D46-FD01-3BC0-2D14-87D69A52E3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11" y="1775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57" name="Line 1179">
                <a:extLst>
                  <a:ext uri="{FF2B5EF4-FFF2-40B4-BE49-F238E27FC236}">
                    <a16:creationId xmlns:a16="http://schemas.microsoft.com/office/drawing/2014/main" id="{14688045-144D-BD86-F710-38C2CE7ADA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18" y="1779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58" name="Line 1180">
                <a:extLst>
                  <a:ext uri="{FF2B5EF4-FFF2-40B4-BE49-F238E27FC236}">
                    <a16:creationId xmlns:a16="http://schemas.microsoft.com/office/drawing/2014/main" id="{F2BC86FF-E867-CFD8-C6A0-6350889E0D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95" y="1802"/>
                <a:ext cx="46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59" name="Line 1181">
                <a:extLst>
                  <a:ext uri="{FF2B5EF4-FFF2-40B4-BE49-F238E27FC236}">
                    <a16:creationId xmlns:a16="http://schemas.microsoft.com/office/drawing/2014/main" id="{BBDC6619-3515-73A3-A519-12EFFFE95E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31" y="1785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60" name="Line 1182">
                <a:extLst>
                  <a:ext uri="{FF2B5EF4-FFF2-40B4-BE49-F238E27FC236}">
                    <a16:creationId xmlns:a16="http://schemas.microsoft.com/office/drawing/2014/main" id="{26624F4F-469F-6299-E853-F7DCB0BA44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08" y="1809"/>
                <a:ext cx="46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61" name="Line 1183">
                <a:extLst>
                  <a:ext uri="{FF2B5EF4-FFF2-40B4-BE49-F238E27FC236}">
                    <a16:creationId xmlns:a16="http://schemas.microsoft.com/office/drawing/2014/main" id="{617DCF47-BCA4-6AB3-9ABC-2F21F73EC2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38" y="1785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62" name="Line 1184">
                <a:extLst>
                  <a:ext uri="{FF2B5EF4-FFF2-40B4-BE49-F238E27FC236}">
                    <a16:creationId xmlns:a16="http://schemas.microsoft.com/office/drawing/2014/main" id="{8186E7A5-4EFA-75E2-D023-3CF90AC34E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14" y="1809"/>
                <a:ext cx="47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63" name="Line 1185">
                <a:extLst>
                  <a:ext uri="{FF2B5EF4-FFF2-40B4-BE49-F238E27FC236}">
                    <a16:creationId xmlns:a16="http://schemas.microsoft.com/office/drawing/2014/main" id="{AF44284A-A3BC-F6FF-9E8F-36AF61241D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28" y="1812"/>
                <a:ext cx="46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64" name="Line 1186">
                <a:extLst>
                  <a:ext uri="{FF2B5EF4-FFF2-40B4-BE49-F238E27FC236}">
                    <a16:creationId xmlns:a16="http://schemas.microsoft.com/office/drawing/2014/main" id="{533349C4-93FA-4D8A-88B5-CA2FB3B7B7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38" y="1818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65" name="Line 1187">
                <a:extLst>
                  <a:ext uri="{FF2B5EF4-FFF2-40B4-BE49-F238E27FC236}">
                    <a16:creationId xmlns:a16="http://schemas.microsoft.com/office/drawing/2014/main" id="{29C87ACD-1EE2-4092-F34D-3209E10860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41" y="1818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66" name="Line 1188">
                <a:extLst>
                  <a:ext uri="{FF2B5EF4-FFF2-40B4-BE49-F238E27FC236}">
                    <a16:creationId xmlns:a16="http://schemas.microsoft.com/office/drawing/2014/main" id="{E3DB0A10-2BFE-837D-A202-4BCE3858AF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48" y="1818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67" name="Line 1189">
                <a:extLst>
                  <a:ext uri="{FF2B5EF4-FFF2-40B4-BE49-F238E27FC236}">
                    <a16:creationId xmlns:a16="http://schemas.microsoft.com/office/drawing/2014/main" id="{CDD5CF9A-8F95-06E8-0577-93EA08A058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80" y="1653"/>
                <a:ext cx="46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68" name="Line 1190">
                <a:extLst>
                  <a:ext uri="{FF2B5EF4-FFF2-40B4-BE49-F238E27FC236}">
                    <a16:creationId xmlns:a16="http://schemas.microsoft.com/office/drawing/2014/main" id="{E57145F0-1E9A-2AD3-39A2-8DC92B6E0B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83" y="1660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69" name="Line 1191">
                <a:extLst>
                  <a:ext uri="{FF2B5EF4-FFF2-40B4-BE49-F238E27FC236}">
                    <a16:creationId xmlns:a16="http://schemas.microsoft.com/office/drawing/2014/main" id="{36DE7D31-1A04-4FF1-AC73-9F90590FFD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90" y="1660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70" name="Line 1192">
                <a:extLst>
                  <a:ext uri="{FF2B5EF4-FFF2-40B4-BE49-F238E27FC236}">
                    <a16:creationId xmlns:a16="http://schemas.microsoft.com/office/drawing/2014/main" id="{133818AC-1698-B27A-808B-8C546C9776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97" y="1660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71" name="Line 1193">
                <a:extLst>
                  <a:ext uri="{FF2B5EF4-FFF2-40B4-BE49-F238E27FC236}">
                    <a16:creationId xmlns:a16="http://schemas.microsoft.com/office/drawing/2014/main" id="{10CADCE9-B01B-4E90-9F33-16840B422D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23" y="1636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72" name="Line 1194">
                <a:extLst>
                  <a:ext uri="{FF2B5EF4-FFF2-40B4-BE49-F238E27FC236}">
                    <a16:creationId xmlns:a16="http://schemas.microsoft.com/office/drawing/2014/main" id="{53423BA8-29C0-9F79-47CE-5993492CB4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03" y="1660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73" name="Line 1195">
                <a:extLst>
                  <a:ext uri="{FF2B5EF4-FFF2-40B4-BE49-F238E27FC236}">
                    <a16:creationId xmlns:a16="http://schemas.microsoft.com/office/drawing/2014/main" id="{AEF101FD-DF3E-8D92-EEDE-DD9283E6C2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30" y="1636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74" name="Line 1196">
                <a:extLst>
                  <a:ext uri="{FF2B5EF4-FFF2-40B4-BE49-F238E27FC236}">
                    <a16:creationId xmlns:a16="http://schemas.microsoft.com/office/drawing/2014/main" id="{65194AE0-F297-1499-C730-47CC3CD873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10" y="1660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75" name="Line 1197">
                <a:extLst>
                  <a:ext uri="{FF2B5EF4-FFF2-40B4-BE49-F238E27FC236}">
                    <a16:creationId xmlns:a16="http://schemas.microsoft.com/office/drawing/2014/main" id="{6419FE3D-A49D-BD79-E763-0FF770CA30A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30" y="1643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76" name="Line 1198">
                <a:extLst>
                  <a:ext uri="{FF2B5EF4-FFF2-40B4-BE49-F238E27FC236}">
                    <a16:creationId xmlns:a16="http://schemas.microsoft.com/office/drawing/2014/main" id="{7FFEDAD6-9508-65D8-A3BA-E51C336922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10" y="1666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77" name="Line 1199">
                <a:extLst>
                  <a:ext uri="{FF2B5EF4-FFF2-40B4-BE49-F238E27FC236}">
                    <a16:creationId xmlns:a16="http://schemas.microsoft.com/office/drawing/2014/main" id="{F5F5F377-019D-39C2-F047-0E8230D27D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43" y="1656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78" name="Line 1200">
                <a:extLst>
                  <a:ext uri="{FF2B5EF4-FFF2-40B4-BE49-F238E27FC236}">
                    <a16:creationId xmlns:a16="http://schemas.microsoft.com/office/drawing/2014/main" id="{05FC058F-5EF6-6ADD-FB55-920300438D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23" y="1676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79" name="Line 1201">
                <a:extLst>
                  <a:ext uri="{FF2B5EF4-FFF2-40B4-BE49-F238E27FC236}">
                    <a16:creationId xmlns:a16="http://schemas.microsoft.com/office/drawing/2014/main" id="{8D55A08A-A29B-E923-65B0-BB6E025A77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50" y="1656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80" name="Line 1202">
                <a:extLst>
                  <a:ext uri="{FF2B5EF4-FFF2-40B4-BE49-F238E27FC236}">
                    <a16:creationId xmlns:a16="http://schemas.microsoft.com/office/drawing/2014/main" id="{3E168711-F879-EBD0-3404-35C4FCEEA8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26" y="1676"/>
                <a:ext cx="47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81" name="Line 1203">
                <a:extLst>
                  <a:ext uri="{FF2B5EF4-FFF2-40B4-BE49-F238E27FC236}">
                    <a16:creationId xmlns:a16="http://schemas.microsoft.com/office/drawing/2014/main" id="{5AE34306-2B03-C25F-65BE-57A224C6FC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3" y="1660"/>
                <a:ext cx="1" cy="46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82" name="Line 1204">
                <a:extLst>
                  <a:ext uri="{FF2B5EF4-FFF2-40B4-BE49-F238E27FC236}">
                    <a16:creationId xmlns:a16="http://schemas.microsoft.com/office/drawing/2014/main" id="{F1316AD7-1229-38E9-89C1-4E262EA317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43" y="1683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83" name="Line 1205">
                <a:extLst>
                  <a:ext uri="{FF2B5EF4-FFF2-40B4-BE49-F238E27FC236}">
                    <a16:creationId xmlns:a16="http://schemas.microsoft.com/office/drawing/2014/main" id="{EB5A7DB5-2CF4-46BA-A5A2-9C93CD91BC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9" y="1669"/>
                <a:ext cx="1" cy="44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84" name="Line 1206">
                <a:extLst>
                  <a:ext uri="{FF2B5EF4-FFF2-40B4-BE49-F238E27FC236}">
                    <a16:creationId xmlns:a16="http://schemas.microsoft.com/office/drawing/2014/main" id="{4D3189B4-5FC1-189F-D29F-1FBD55EB64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46" y="1689"/>
                <a:ext cx="47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85" name="Line 1207">
                <a:extLst>
                  <a:ext uri="{FF2B5EF4-FFF2-40B4-BE49-F238E27FC236}">
                    <a16:creationId xmlns:a16="http://schemas.microsoft.com/office/drawing/2014/main" id="{E958B167-1AF7-21FD-2032-2617590094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83" y="1676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86" name="Line 1208">
                <a:extLst>
                  <a:ext uri="{FF2B5EF4-FFF2-40B4-BE49-F238E27FC236}">
                    <a16:creationId xmlns:a16="http://schemas.microsoft.com/office/drawing/2014/main" id="{A90CB448-BCCC-71F1-C30E-C501E38AF8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3" y="1699"/>
                <a:ext cx="43" cy="1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87" name="Line 1209">
                <a:extLst>
                  <a:ext uri="{FF2B5EF4-FFF2-40B4-BE49-F238E27FC236}">
                    <a16:creationId xmlns:a16="http://schemas.microsoft.com/office/drawing/2014/main" id="{11BCEE5C-2637-3045-28D5-DD547A8D4E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3" y="1699"/>
                <a:ext cx="1" cy="43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60" name="Group 459">
              <a:extLst>
                <a:ext uri="{FF2B5EF4-FFF2-40B4-BE49-F238E27FC236}">
                  <a16:creationId xmlns:a16="http://schemas.microsoft.com/office/drawing/2014/main" id="{BDDDFCE3-1818-8309-7DFD-23F9952F03D8}"/>
                </a:ext>
              </a:extLst>
            </p:cNvPr>
            <p:cNvGrpSpPr/>
            <p:nvPr/>
          </p:nvGrpSpPr>
          <p:grpSpPr>
            <a:xfrm>
              <a:off x="3884234" y="4218287"/>
              <a:ext cx="1173429" cy="258329"/>
              <a:chOff x="6354903" y="-659124"/>
              <a:chExt cx="1492251" cy="347662"/>
            </a:xfrm>
          </p:grpSpPr>
          <p:sp>
            <p:nvSpPr>
              <p:cNvPr id="469" name="Line 1412">
                <a:extLst>
                  <a:ext uri="{FF2B5EF4-FFF2-40B4-BE49-F238E27FC236}">
                    <a16:creationId xmlns:a16="http://schemas.microsoft.com/office/drawing/2014/main" id="{C66E3DBA-641E-E248-6884-3F1F79C6F5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86654" y="-659124"/>
                <a:ext cx="1587" cy="68262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70" name="Line 1413">
                <a:extLst>
                  <a:ext uri="{FF2B5EF4-FFF2-40B4-BE49-F238E27FC236}">
                    <a16:creationId xmlns:a16="http://schemas.microsoft.com/office/drawing/2014/main" id="{AC24D832-4C32-85A0-966E-5A9F1F7C0F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54903" y="-627373"/>
                <a:ext cx="68262" cy="1587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71" name="Line 1414">
                <a:extLst>
                  <a:ext uri="{FF2B5EF4-FFF2-40B4-BE49-F238E27FC236}">
                    <a16:creationId xmlns:a16="http://schemas.microsoft.com/office/drawing/2014/main" id="{C59A4725-6F51-1A5C-41BC-A9598A757C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418405" y="-659124"/>
                <a:ext cx="1587" cy="68262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72" name="Line 1415">
                <a:extLst>
                  <a:ext uri="{FF2B5EF4-FFF2-40B4-BE49-F238E27FC236}">
                    <a16:creationId xmlns:a16="http://schemas.microsoft.com/office/drawing/2014/main" id="{ABE2A50F-67F4-EFC4-DA67-515AEA4837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86654" y="-627373"/>
                <a:ext cx="68262" cy="1587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73" name="Line 1416">
                <a:extLst>
                  <a:ext uri="{FF2B5EF4-FFF2-40B4-BE49-F238E27FC236}">
                    <a16:creationId xmlns:a16="http://schemas.microsoft.com/office/drawing/2014/main" id="{4C48762B-14A8-78C1-27CD-52F2865926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407290" y="-595623"/>
                <a:ext cx="68262" cy="1587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74" name="Line 1417">
                <a:extLst>
                  <a:ext uri="{FF2B5EF4-FFF2-40B4-BE49-F238E27FC236}">
                    <a16:creationId xmlns:a16="http://schemas.microsoft.com/office/drawing/2014/main" id="{F4B96CD9-F1C6-36BD-5715-F84625CA50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18417" y="-632136"/>
                <a:ext cx="1587" cy="68262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75" name="Line 1418">
                <a:extLst>
                  <a:ext uri="{FF2B5EF4-FFF2-40B4-BE49-F238E27FC236}">
                    <a16:creationId xmlns:a16="http://schemas.microsoft.com/office/drawing/2014/main" id="{5E401512-7AC4-5399-F0C3-1B624DC64E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23180" y="-632136"/>
                <a:ext cx="1587" cy="68262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76" name="Line 1419">
                <a:extLst>
                  <a:ext uri="{FF2B5EF4-FFF2-40B4-BE49-F238E27FC236}">
                    <a16:creationId xmlns:a16="http://schemas.microsoft.com/office/drawing/2014/main" id="{41C932B0-3809-196F-4204-1A1DA68D6D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27942" y="-632136"/>
                <a:ext cx="1587" cy="68262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77" name="Line 1420">
                <a:extLst>
                  <a:ext uri="{FF2B5EF4-FFF2-40B4-BE49-F238E27FC236}">
                    <a16:creationId xmlns:a16="http://schemas.microsoft.com/office/drawing/2014/main" id="{AC914CED-9D4E-D28D-D0B5-A711BD35E3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864492" y="-527361"/>
                <a:ext cx="1587" cy="68262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78" name="Line 1421">
                <a:extLst>
                  <a:ext uri="{FF2B5EF4-FFF2-40B4-BE49-F238E27FC236}">
                    <a16:creationId xmlns:a16="http://schemas.microsoft.com/office/drawing/2014/main" id="{070A11D6-AAB6-98F8-7E92-6969491FF0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869254" y="-527361"/>
                <a:ext cx="1587" cy="68262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79" name="Line 1422">
                <a:extLst>
                  <a:ext uri="{FF2B5EF4-FFF2-40B4-BE49-F238E27FC236}">
                    <a16:creationId xmlns:a16="http://schemas.microsoft.com/office/drawing/2014/main" id="{04177133-9BEC-1AD9-0365-E445C6DB34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875604" y="-527361"/>
                <a:ext cx="1587" cy="68262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80" name="Line 1423">
                <a:extLst>
                  <a:ext uri="{FF2B5EF4-FFF2-40B4-BE49-F238E27FC236}">
                    <a16:creationId xmlns:a16="http://schemas.microsoft.com/office/drawing/2014/main" id="{DEE01D05-FDC3-ABB5-6222-0AE4616E0C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907355" y="-527361"/>
                <a:ext cx="1587" cy="68262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81" name="Line 1424">
                <a:extLst>
                  <a:ext uri="{FF2B5EF4-FFF2-40B4-BE49-F238E27FC236}">
                    <a16:creationId xmlns:a16="http://schemas.microsoft.com/office/drawing/2014/main" id="{5284235D-5FAC-9E1A-1E5B-EF36A1F417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875604" y="-490848"/>
                <a:ext cx="68262" cy="1587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82" name="Line 1425">
                <a:extLst>
                  <a:ext uri="{FF2B5EF4-FFF2-40B4-BE49-F238E27FC236}">
                    <a16:creationId xmlns:a16="http://schemas.microsoft.com/office/drawing/2014/main" id="{F85EDEB3-872A-8C1F-D3C5-A0FB103274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948630" y="-495610"/>
                <a:ext cx="1587" cy="68262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83" name="Line 1426">
                <a:extLst>
                  <a:ext uri="{FF2B5EF4-FFF2-40B4-BE49-F238E27FC236}">
                    <a16:creationId xmlns:a16="http://schemas.microsoft.com/office/drawing/2014/main" id="{E75D46EE-6173-B1E7-8344-80926B4BE5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916879" y="-463859"/>
                <a:ext cx="68262" cy="1587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84" name="Line 1427">
                <a:extLst>
                  <a:ext uri="{FF2B5EF4-FFF2-40B4-BE49-F238E27FC236}">
                    <a16:creationId xmlns:a16="http://schemas.microsoft.com/office/drawing/2014/main" id="{52CF3FF6-141E-B277-BC98-09A60B1035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969267" y="-479735"/>
                <a:ext cx="1587" cy="73024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85" name="Line 1428">
                <a:extLst>
                  <a:ext uri="{FF2B5EF4-FFF2-40B4-BE49-F238E27FC236}">
                    <a16:creationId xmlns:a16="http://schemas.microsoft.com/office/drawing/2014/main" id="{B187D29F-475D-177A-B06D-C148DD1CCA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937515" y="-443222"/>
                <a:ext cx="69850" cy="1587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86" name="Line 1429">
                <a:extLst>
                  <a:ext uri="{FF2B5EF4-FFF2-40B4-BE49-F238E27FC236}">
                    <a16:creationId xmlns:a16="http://schemas.microsoft.com/office/drawing/2014/main" id="{FB41DE6A-A726-69EA-18BB-32011C39C8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021654" y="-479735"/>
                <a:ext cx="1587" cy="73024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87" name="Line 1430">
                <a:extLst>
                  <a:ext uri="{FF2B5EF4-FFF2-40B4-BE49-F238E27FC236}">
                    <a16:creationId xmlns:a16="http://schemas.microsoft.com/office/drawing/2014/main" id="{C50D4C84-75FE-155B-D12B-3CC635FE504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991491" y="-443222"/>
                <a:ext cx="68262" cy="1587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88" name="Line 1431">
                <a:extLst>
                  <a:ext uri="{FF2B5EF4-FFF2-40B4-BE49-F238E27FC236}">
                    <a16:creationId xmlns:a16="http://schemas.microsoft.com/office/drawing/2014/main" id="{DAD4A3EB-D869-5002-C9FD-D865E5FB8C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064517" y="-454337"/>
                <a:ext cx="1587" cy="68262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89" name="Line 1432">
                <a:extLst>
                  <a:ext uri="{FF2B5EF4-FFF2-40B4-BE49-F238E27FC236}">
                    <a16:creationId xmlns:a16="http://schemas.microsoft.com/office/drawing/2014/main" id="{72A57B59-F395-04DB-B700-E4CD34F04D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032766" y="-416235"/>
                <a:ext cx="68262" cy="1587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90" name="Line 1433">
                <a:extLst>
                  <a:ext uri="{FF2B5EF4-FFF2-40B4-BE49-F238E27FC236}">
                    <a16:creationId xmlns:a16="http://schemas.microsoft.com/office/drawing/2014/main" id="{B35F9DE3-BEF2-F8B6-B608-CC56E10527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080392" y="-432110"/>
                <a:ext cx="1587" cy="73024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91" name="Line 1434">
                <a:extLst>
                  <a:ext uri="{FF2B5EF4-FFF2-40B4-BE49-F238E27FC236}">
                    <a16:creationId xmlns:a16="http://schemas.microsoft.com/office/drawing/2014/main" id="{EC8949B2-FDBE-F30F-1B31-724713C3F4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043878" y="-395597"/>
                <a:ext cx="68262" cy="1587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92" name="Line 1438">
                <a:extLst>
                  <a:ext uri="{FF2B5EF4-FFF2-40B4-BE49-F238E27FC236}">
                    <a16:creationId xmlns:a16="http://schemas.microsoft.com/office/drawing/2014/main" id="{D79DAC73-19B0-4626-E829-2C5E56B7BF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096268" y="-406711"/>
                <a:ext cx="1587" cy="68262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93" name="Line 1439">
                <a:extLst>
                  <a:ext uri="{FF2B5EF4-FFF2-40B4-BE49-F238E27FC236}">
                    <a16:creationId xmlns:a16="http://schemas.microsoft.com/office/drawing/2014/main" id="{CF18E6C6-ADAF-C92C-ABAC-7C715CB1D4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064517" y="-374960"/>
                <a:ext cx="68262" cy="1587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94" name="Line 1440">
                <a:extLst>
                  <a:ext uri="{FF2B5EF4-FFF2-40B4-BE49-F238E27FC236}">
                    <a16:creationId xmlns:a16="http://schemas.microsoft.com/office/drawing/2014/main" id="{40F1E12F-1FFE-4E74-58EE-D63ADCA9D1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105792" y="-406711"/>
                <a:ext cx="1587" cy="68262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95" name="Line 1441">
                <a:extLst>
                  <a:ext uri="{FF2B5EF4-FFF2-40B4-BE49-F238E27FC236}">
                    <a16:creationId xmlns:a16="http://schemas.microsoft.com/office/drawing/2014/main" id="{2E2AFBE8-0052-7C8D-CAC8-C4CF3AFFC8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069278" y="-374960"/>
                <a:ext cx="68262" cy="1587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96" name="Line 1442">
                <a:extLst>
                  <a:ext uri="{FF2B5EF4-FFF2-40B4-BE49-F238E27FC236}">
                    <a16:creationId xmlns:a16="http://schemas.microsoft.com/office/drawing/2014/main" id="{51B75AAC-3653-8013-E732-9A2A0DAD96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112142" y="-406711"/>
                <a:ext cx="1587" cy="68262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97" name="Line 1443">
                <a:extLst>
                  <a:ext uri="{FF2B5EF4-FFF2-40B4-BE49-F238E27FC236}">
                    <a16:creationId xmlns:a16="http://schemas.microsoft.com/office/drawing/2014/main" id="{1EA98CFB-A88A-48FC-64A6-1DD6F8AC16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075628" y="-374960"/>
                <a:ext cx="68262" cy="1587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98" name="Line 1444">
                <a:extLst>
                  <a:ext uri="{FF2B5EF4-FFF2-40B4-BE49-F238E27FC236}">
                    <a16:creationId xmlns:a16="http://schemas.microsoft.com/office/drawing/2014/main" id="{5C828D9D-DADE-4EF2-92B7-1D06086E61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148654" y="-401949"/>
                <a:ext cx="1587" cy="69850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99" name="Line 1445">
                <a:extLst>
                  <a:ext uri="{FF2B5EF4-FFF2-40B4-BE49-F238E27FC236}">
                    <a16:creationId xmlns:a16="http://schemas.microsoft.com/office/drawing/2014/main" id="{4D5F496F-C6E3-119E-B593-F4FB0E3EF5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116903" y="-370198"/>
                <a:ext cx="68262" cy="1587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00" name="Line 1446">
                <a:extLst>
                  <a:ext uri="{FF2B5EF4-FFF2-40B4-BE49-F238E27FC236}">
                    <a16:creationId xmlns:a16="http://schemas.microsoft.com/office/drawing/2014/main" id="{60C744FC-B4AB-1BE4-18DB-F82F9D0376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159767" y="-401949"/>
                <a:ext cx="1587" cy="69850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01" name="Line 1447">
                <a:extLst>
                  <a:ext uri="{FF2B5EF4-FFF2-40B4-BE49-F238E27FC236}">
                    <a16:creationId xmlns:a16="http://schemas.microsoft.com/office/drawing/2014/main" id="{3D3D2F37-E0C9-37BA-6428-9F37E7ADB1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121666" y="-370198"/>
                <a:ext cx="68262" cy="1587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02" name="Line 1448">
                <a:extLst>
                  <a:ext uri="{FF2B5EF4-FFF2-40B4-BE49-F238E27FC236}">
                    <a16:creationId xmlns:a16="http://schemas.microsoft.com/office/drawing/2014/main" id="{E5A3ED04-239D-0A1A-DFD6-ECE0803DB9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164530" y="-401949"/>
                <a:ext cx="1587" cy="69850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03" name="Line 1449">
                <a:extLst>
                  <a:ext uri="{FF2B5EF4-FFF2-40B4-BE49-F238E27FC236}">
                    <a16:creationId xmlns:a16="http://schemas.microsoft.com/office/drawing/2014/main" id="{10A47ECB-4BBE-78FF-6822-D5A5308666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128016" y="-370198"/>
                <a:ext cx="68262" cy="1587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04" name="Line 1450">
                <a:extLst>
                  <a:ext uri="{FF2B5EF4-FFF2-40B4-BE49-F238E27FC236}">
                    <a16:creationId xmlns:a16="http://schemas.microsoft.com/office/drawing/2014/main" id="{4B0F42A2-169F-C8A2-828C-A258B5610F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216917" y="-379724"/>
                <a:ext cx="1587" cy="68262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05" name="Line 1451">
                <a:extLst>
                  <a:ext uri="{FF2B5EF4-FFF2-40B4-BE49-F238E27FC236}">
                    <a16:creationId xmlns:a16="http://schemas.microsoft.com/office/drawing/2014/main" id="{4095C820-C177-833F-36A0-A8EE65754D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180403" y="-347973"/>
                <a:ext cx="68262" cy="1587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06" name="Line 1452">
                <a:extLst>
                  <a:ext uri="{FF2B5EF4-FFF2-40B4-BE49-F238E27FC236}">
                    <a16:creationId xmlns:a16="http://schemas.microsoft.com/office/drawing/2014/main" id="{CD406DD2-0A03-79C5-62DA-D88380F3BC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237554" y="-379724"/>
                <a:ext cx="1587" cy="68262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07" name="Line 1453">
                <a:extLst>
                  <a:ext uri="{FF2B5EF4-FFF2-40B4-BE49-F238E27FC236}">
                    <a16:creationId xmlns:a16="http://schemas.microsoft.com/office/drawing/2014/main" id="{FEB78CB7-A236-AB7C-E9EB-53208F3841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201043" y="-347973"/>
                <a:ext cx="73024" cy="1587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08" name="Line 1454">
                <a:extLst>
                  <a:ext uri="{FF2B5EF4-FFF2-40B4-BE49-F238E27FC236}">
                    <a16:creationId xmlns:a16="http://schemas.microsoft.com/office/drawing/2014/main" id="{FB397854-89FA-0310-18B7-1C2F3AD998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243904" y="-379724"/>
                <a:ext cx="1587" cy="68262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09" name="Line 1455">
                <a:extLst>
                  <a:ext uri="{FF2B5EF4-FFF2-40B4-BE49-F238E27FC236}">
                    <a16:creationId xmlns:a16="http://schemas.microsoft.com/office/drawing/2014/main" id="{90508B21-F19D-F6B2-5B17-1E283BF294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205803" y="-347973"/>
                <a:ext cx="68262" cy="1587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10" name="Line 1456">
                <a:extLst>
                  <a:ext uri="{FF2B5EF4-FFF2-40B4-BE49-F238E27FC236}">
                    <a16:creationId xmlns:a16="http://schemas.microsoft.com/office/drawing/2014/main" id="{1CC67C34-E4A5-B331-ACDD-0FAD20784A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248668" y="-379724"/>
                <a:ext cx="1587" cy="68262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11" name="Line 1457">
                <a:extLst>
                  <a:ext uri="{FF2B5EF4-FFF2-40B4-BE49-F238E27FC236}">
                    <a16:creationId xmlns:a16="http://schemas.microsoft.com/office/drawing/2014/main" id="{AAE1CE66-ED8E-C953-DFC9-7F40D7FB8B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212154" y="-347973"/>
                <a:ext cx="73024" cy="1587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12" name="Line 1458">
                <a:extLst>
                  <a:ext uri="{FF2B5EF4-FFF2-40B4-BE49-F238E27FC236}">
                    <a16:creationId xmlns:a16="http://schemas.microsoft.com/office/drawing/2014/main" id="{3C5431FB-C87B-100D-2B20-27D5EFAB9F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269305" y="-379724"/>
                <a:ext cx="1587" cy="68262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13" name="Line 1459">
                <a:extLst>
                  <a:ext uri="{FF2B5EF4-FFF2-40B4-BE49-F238E27FC236}">
                    <a16:creationId xmlns:a16="http://schemas.microsoft.com/office/drawing/2014/main" id="{C1E07280-5DE0-F1D3-2CB6-6FCE763228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232792" y="-347973"/>
                <a:ext cx="73024" cy="1587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14" name="Line 1460">
                <a:extLst>
                  <a:ext uri="{FF2B5EF4-FFF2-40B4-BE49-F238E27FC236}">
                    <a16:creationId xmlns:a16="http://schemas.microsoft.com/office/drawing/2014/main" id="{153F1C8D-9CA3-D9BC-6772-BD62778819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274067" y="-379724"/>
                <a:ext cx="1587" cy="68262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15" name="Line 1461">
                <a:extLst>
                  <a:ext uri="{FF2B5EF4-FFF2-40B4-BE49-F238E27FC236}">
                    <a16:creationId xmlns:a16="http://schemas.microsoft.com/office/drawing/2014/main" id="{74745A44-9C4C-66CF-B827-32A90F6105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237553" y="-347973"/>
                <a:ext cx="74612" cy="1587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16" name="Line 1462">
                <a:extLst>
                  <a:ext uri="{FF2B5EF4-FFF2-40B4-BE49-F238E27FC236}">
                    <a16:creationId xmlns:a16="http://schemas.microsoft.com/office/drawing/2014/main" id="{3C08847B-D947-7A27-6AFD-C967E6BEEF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280417" y="-379724"/>
                <a:ext cx="1587" cy="68262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17" name="Line 1463">
                <a:extLst>
                  <a:ext uri="{FF2B5EF4-FFF2-40B4-BE49-F238E27FC236}">
                    <a16:creationId xmlns:a16="http://schemas.microsoft.com/office/drawing/2014/main" id="{74CC75D6-62D9-E8E3-1F5B-62911F2410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243905" y="-347973"/>
                <a:ext cx="73024" cy="1587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18" name="Line 1464">
                <a:extLst>
                  <a:ext uri="{FF2B5EF4-FFF2-40B4-BE49-F238E27FC236}">
                    <a16:creationId xmlns:a16="http://schemas.microsoft.com/office/drawing/2014/main" id="{E9F6E851-7C62-8A91-442A-9FC6F5E193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321692" y="-379724"/>
                <a:ext cx="1587" cy="68262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19" name="Line 1465">
                <a:extLst>
                  <a:ext uri="{FF2B5EF4-FFF2-40B4-BE49-F238E27FC236}">
                    <a16:creationId xmlns:a16="http://schemas.microsoft.com/office/drawing/2014/main" id="{6BA83594-B87E-E09C-F7F7-BAD4F2073C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285180" y="-347973"/>
                <a:ext cx="73024" cy="1587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20" name="Line 1466">
                <a:extLst>
                  <a:ext uri="{FF2B5EF4-FFF2-40B4-BE49-F238E27FC236}">
                    <a16:creationId xmlns:a16="http://schemas.microsoft.com/office/drawing/2014/main" id="{BC3A5C52-2CBF-DA31-272A-A9B6B1CD37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326454" y="-379724"/>
                <a:ext cx="1587" cy="68262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21" name="Line 1467">
                <a:extLst>
                  <a:ext uri="{FF2B5EF4-FFF2-40B4-BE49-F238E27FC236}">
                    <a16:creationId xmlns:a16="http://schemas.microsoft.com/office/drawing/2014/main" id="{ED514B9E-DF69-965A-592E-DCCBE0B22F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289942" y="-347973"/>
                <a:ext cx="74612" cy="1587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22" name="Line 1468">
                <a:extLst>
                  <a:ext uri="{FF2B5EF4-FFF2-40B4-BE49-F238E27FC236}">
                    <a16:creationId xmlns:a16="http://schemas.microsoft.com/office/drawing/2014/main" id="{0337183D-561C-92C4-2283-629B7949C2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332805" y="-379724"/>
                <a:ext cx="1587" cy="68262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23" name="Line 1469">
                <a:extLst>
                  <a:ext uri="{FF2B5EF4-FFF2-40B4-BE49-F238E27FC236}">
                    <a16:creationId xmlns:a16="http://schemas.microsoft.com/office/drawing/2014/main" id="{3B4DAF1F-0E25-20DA-0A8E-7DC659A070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296292" y="-347973"/>
                <a:ext cx="73024" cy="1587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24" name="Line 1470">
                <a:extLst>
                  <a:ext uri="{FF2B5EF4-FFF2-40B4-BE49-F238E27FC236}">
                    <a16:creationId xmlns:a16="http://schemas.microsoft.com/office/drawing/2014/main" id="{DCC1B57F-4FF6-B407-A965-657674DCBC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416943" y="-379724"/>
                <a:ext cx="1587" cy="68262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25" name="Line 1471">
                <a:extLst>
                  <a:ext uri="{FF2B5EF4-FFF2-40B4-BE49-F238E27FC236}">
                    <a16:creationId xmlns:a16="http://schemas.microsoft.com/office/drawing/2014/main" id="{278A3DA9-4BB8-046A-18D9-CBCD5F157A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380430" y="-347973"/>
                <a:ext cx="73024" cy="1587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26" name="Line 1472">
                <a:extLst>
                  <a:ext uri="{FF2B5EF4-FFF2-40B4-BE49-F238E27FC236}">
                    <a16:creationId xmlns:a16="http://schemas.microsoft.com/office/drawing/2014/main" id="{9C2C7DE7-3170-D8FD-FBAC-8A7670BD34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448692" y="-379724"/>
                <a:ext cx="1587" cy="68262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27" name="Line 1473">
                <a:extLst>
                  <a:ext uri="{FF2B5EF4-FFF2-40B4-BE49-F238E27FC236}">
                    <a16:creationId xmlns:a16="http://schemas.microsoft.com/office/drawing/2014/main" id="{194FA3C1-01AB-5C2A-1C2E-18E60F0317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416941" y="-347973"/>
                <a:ext cx="68262" cy="1587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28" name="Line 1474">
                <a:extLst>
                  <a:ext uri="{FF2B5EF4-FFF2-40B4-BE49-F238E27FC236}">
                    <a16:creationId xmlns:a16="http://schemas.microsoft.com/office/drawing/2014/main" id="{F87423F4-31C1-46BC-12C0-2711BACB6F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510604" y="-379724"/>
                <a:ext cx="1587" cy="68262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29" name="Line 1475">
                <a:extLst>
                  <a:ext uri="{FF2B5EF4-FFF2-40B4-BE49-F238E27FC236}">
                    <a16:creationId xmlns:a16="http://schemas.microsoft.com/office/drawing/2014/main" id="{3F275D1E-9A95-1A1B-87E3-23F6AE700A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480441" y="-347973"/>
                <a:ext cx="68262" cy="1587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30" name="Line 1476">
                <a:extLst>
                  <a:ext uri="{FF2B5EF4-FFF2-40B4-BE49-F238E27FC236}">
                    <a16:creationId xmlns:a16="http://schemas.microsoft.com/office/drawing/2014/main" id="{46D14456-AE3A-0CBA-2E30-3990C3866F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301054" y="-379724"/>
                <a:ext cx="1587" cy="68262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31" name="Line 1477">
                <a:extLst>
                  <a:ext uri="{FF2B5EF4-FFF2-40B4-BE49-F238E27FC236}">
                    <a16:creationId xmlns:a16="http://schemas.microsoft.com/office/drawing/2014/main" id="{F856611B-6404-2D2C-9FB2-D6ADFB8C25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264543" y="-347973"/>
                <a:ext cx="73024" cy="1587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32" name="Line 1478">
                <a:extLst>
                  <a:ext uri="{FF2B5EF4-FFF2-40B4-BE49-F238E27FC236}">
                    <a16:creationId xmlns:a16="http://schemas.microsoft.com/office/drawing/2014/main" id="{00D7073A-C619-F131-44B2-FE64CB63FB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585218" y="-379724"/>
                <a:ext cx="1587" cy="68262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33" name="Line 1479">
                <a:extLst>
                  <a:ext uri="{FF2B5EF4-FFF2-40B4-BE49-F238E27FC236}">
                    <a16:creationId xmlns:a16="http://schemas.microsoft.com/office/drawing/2014/main" id="{B58DA0D3-ECA4-0568-0CB0-EA5721780F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553467" y="-347973"/>
                <a:ext cx="68262" cy="1587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34" name="Line 1480">
                <a:extLst>
                  <a:ext uri="{FF2B5EF4-FFF2-40B4-BE49-F238E27FC236}">
                    <a16:creationId xmlns:a16="http://schemas.microsoft.com/office/drawing/2014/main" id="{19A47696-2D17-AB15-1EC8-1C214D6BF3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594742" y="-379724"/>
                <a:ext cx="1587" cy="68262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35" name="Line 1481">
                <a:extLst>
                  <a:ext uri="{FF2B5EF4-FFF2-40B4-BE49-F238E27FC236}">
                    <a16:creationId xmlns:a16="http://schemas.microsoft.com/office/drawing/2014/main" id="{27BEC643-69A9-B384-6874-AD473EAF94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558227" y="-347973"/>
                <a:ext cx="68262" cy="1587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36" name="Line 1482">
                <a:extLst>
                  <a:ext uri="{FF2B5EF4-FFF2-40B4-BE49-F238E27FC236}">
                    <a16:creationId xmlns:a16="http://schemas.microsoft.com/office/drawing/2014/main" id="{6E4A82B1-5DBB-6E4C-F373-48A591A5BB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601092" y="-379724"/>
                <a:ext cx="1587" cy="68262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37" name="Line 1483">
                <a:extLst>
                  <a:ext uri="{FF2B5EF4-FFF2-40B4-BE49-F238E27FC236}">
                    <a16:creationId xmlns:a16="http://schemas.microsoft.com/office/drawing/2014/main" id="{86A554FC-E491-A772-187E-EEF7F22E8B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562991" y="-347973"/>
                <a:ext cx="69850" cy="1587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38" name="Line 1484">
                <a:extLst>
                  <a:ext uri="{FF2B5EF4-FFF2-40B4-BE49-F238E27FC236}">
                    <a16:creationId xmlns:a16="http://schemas.microsoft.com/office/drawing/2014/main" id="{86A0EA22-A2F4-1A0D-8C96-0FED04775C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621729" y="-379724"/>
                <a:ext cx="1587" cy="68262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39" name="Line 1485">
                <a:extLst>
                  <a:ext uri="{FF2B5EF4-FFF2-40B4-BE49-F238E27FC236}">
                    <a16:creationId xmlns:a16="http://schemas.microsoft.com/office/drawing/2014/main" id="{6667FD38-568A-7626-99EB-964BA51509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585216" y="-347973"/>
                <a:ext cx="68262" cy="1587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40" name="Line 1486">
                <a:extLst>
                  <a:ext uri="{FF2B5EF4-FFF2-40B4-BE49-F238E27FC236}">
                    <a16:creationId xmlns:a16="http://schemas.microsoft.com/office/drawing/2014/main" id="{1AE2345E-D5B0-C933-F64F-31EDD1A816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621729" y="-379724"/>
                <a:ext cx="1587" cy="68262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41" name="Line 1487">
                <a:extLst>
                  <a:ext uri="{FF2B5EF4-FFF2-40B4-BE49-F238E27FC236}">
                    <a16:creationId xmlns:a16="http://schemas.microsoft.com/office/drawing/2014/main" id="{CB49AFBF-3C16-8EE0-7C68-F84F112DC8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589978" y="-347973"/>
                <a:ext cx="68262" cy="1587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42" name="Line 1488">
                <a:extLst>
                  <a:ext uri="{FF2B5EF4-FFF2-40B4-BE49-F238E27FC236}">
                    <a16:creationId xmlns:a16="http://schemas.microsoft.com/office/drawing/2014/main" id="{4536A6CC-4571-4ED5-FCEA-44C52739057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632843" y="-379724"/>
                <a:ext cx="1587" cy="68262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43" name="Line 1489">
                <a:extLst>
                  <a:ext uri="{FF2B5EF4-FFF2-40B4-BE49-F238E27FC236}">
                    <a16:creationId xmlns:a16="http://schemas.microsoft.com/office/drawing/2014/main" id="{DA379F8E-9190-CEAE-969A-B1B33C6986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594740" y="-347973"/>
                <a:ext cx="68262" cy="1587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44" name="Line 1490">
                <a:extLst>
                  <a:ext uri="{FF2B5EF4-FFF2-40B4-BE49-F238E27FC236}">
                    <a16:creationId xmlns:a16="http://schemas.microsoft.com/office/drawing/2014/main" id="{5C4F1385-5238-BC6F-D757-F4DB4DBA95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769367" y="-379724"/>
                <a:ext cx="1587" cy="68262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45" name="Line 1491">
                <a:extLst>
                  <a:ext uri="{FF2B5EF4-FFF2-40B4-BE49-F238E27FC236}">
                    <a16:creationId xmlns:a16="http://schemas.microsoft.com/office/drawing/2014/main" id="{4AD27B72-FB5B-EF63-58E8-DCFDF437F0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731267" y="-347973"/>
                <a:ext cx="74612" cy="1587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46" name="Line 1492">
                <a:extLst>
                  <a:ext uri="{FF2B5EF4-FFF2-40B4-BE49-F238E27FC236}">
                    <a16:creationId xmlns:a16="http://schemas.microsoft.com/office/drawing/2014/main" id="{468847F2-EC6C-B656-ADC3-DD79CCBEB2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774129" y="-379724"/>
                <a:ext cx="1587" cy="68262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47" name="Line 1493">
                <a:extLst>
                  <a:ext uri="{FF2B5EF4-FFF2-40B4-BE49-F238E27FC236}">
                    <a16:creationId xmlns:a16="http://schemas.microsoft.com/office/drawing/2014/main" id="{F8C50102-3980-226C-523A-11088A92B3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737616" y="-347973"/>
                <a:ext cx="68262" cy="1587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48" name="Line 1494">
                <a:extLst>
                  <a:ext uri="{FF2B5EF4-FFF2-40B4-BE49-F238E27FC236}">
                    <a16:creationId xmlns:a16="http://schemas.microsoft.com/office/drawing/2014/main" id="{30B73162-3FA7-8A42-8C6C-4C1080A160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778892" y="-379724"/>
                <a:ext cx="1587" cy="68262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49" name="Line 1495">
                <a:extLst>
                  <a:ext uri="{FF2B5EF4-FFF2-40B4-BE49-F238E27FC236}">
                    <a16:creationId xmlns:a16="http://schemas.microsoft.com/office/drawing/2014/main" id="{EDABFECE-3AFF-0957-8720-4A8F992387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742378" y="-347973"/>
                <a:ext cx="68262" cy="1587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50" name="Line 1496">
                <a:extLst>
                  <a:ext uri="{FF2B5EF4-FFF2-40B4-BE49-F238E27FC236}">
                    <a16:creationId xmlns:a16="http://schemas.microsoft.com/office/drawing/2014/main" id="{A25BE02F-96EC-1CEE-A99B-4A914E694F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799530" y="-379724"/>
                <a:ext cx="1587" cy="68262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51" name="Line 1497">
                <a:extLst>
                  <a:ext uri="{FF2B5EF4-FFF2-40B4-BE49-F238E27FC236}">
                    <a16:creationId xmlns:a16="http://schemas.microsoft.com/office/drawing/2014/main" id="{68E0FEDD-2050-EF12-05B3-D810A42D17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763017" y="-347973"/>
                <a:ext cx="74612" cy="1587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52" name="Line 1499">
                <a:extLst>
                  <a:ext uri="{FF2B5EF4-FFF2-40B4-BE49-F238E27FC236}">
                    <a16:creationId xmlns:a16="http://schemas.microsoft.com/office/drawing/2014/main" id="{2C3EE225-4CFC-F791-B076-2F626B3216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769367" y="-347973"/>
                <a:ext cx="68262" cy="1587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53" name="Line 1501">
                <a:extLst>
                  <a:ext uri="{FF2B5EF4-FFF2-40B4-BE49-F238E27FC236}">
                    <a16:creationId xmlns:a16="http://schemas.microsoft.com/office/drawing/2014/main" id="{03B4FE76-2528-E50F-AFFE-7494BA7A2D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774130" y="-347973"/>
                <a:ext cx="73024" cy="1587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54" name="Line 1506">
                <a:extLst>
                  <a:ext uri="{FF2B5EF4-FFF2-40B4-BE49-F238E27FC236}">
                    <a16:creationId xmlns:a16="http://schemas.microsoft.com/office/drawing/2014/main" id="{65A3BBC9-1AB8-4388-7BC0-E57D13D5DD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653480" y="-379724"/>
                <a:ext cx="1587" cy="68262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55" name="Line 1507">
                <a:extLst>
                  <a:ext uri="{FF2B5EF4-FFF2-40B4-BE49-F238E27FC236}">
                    <a16:creationId xmlns:a16="http://schemas.microsoft.com/office/drawing/2014/main" id="{245AA6A8-93C5-FAC5-C486-F2F31F3FFC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616966" y="-347973"/>
                <a:ext cx="68262" cy="1587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56" name="Line 1508">
                <a:extLst>
                  <a:ext uri="{FF2B5EF4-FFF2-40B4-BE49-F238E27FC236}">
                    <a16:creationId xmlns:a16="http://schemas.microsoft.com/office/drawing/2014/main" id="{E25F3E2E-942B-B80B-CCA2-7AD86F2D73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480316" y="-595623"/>
                <a:ext cx="68262" cy="1587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57" name="Line 1509">
                <a:extLst>
                  <a:ext uri="{FF2B5EF4-FFF2-40B4-BE49-F238E27FC236}">
                    <a16:creationId xmlns:a16="http://schemas.microsoft.com/office/drawing/2014/main" id="{21657341-5D88-20A8-7099-95AA22B254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486667" y="-595623"/>
                <a:ext cx="73024" cy="1587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58" name="Line 1510">
                <a:extLst>
                  <a:ext uri="{FF2B5EF4-FFF2-40B4-BE49-F238E27FC236}">
                    <a16:creationId xmlns:a16="http://schemas.microsoft.com/office/drawing/2014/main" id="{29A29D79-2F16-E8DE-CD4A-F22FB5D100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496191" y="-595623"/>
                <a:ext cx="68262" cy="1587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59" name="Line 1511">
                <a:extLst>
                  <a:ext uri="{FF2B5EF4-FFF2-40B4-BE49-F238E27FC236}">
                    <a16:creationId xmlns:a16="http://schemas.microsoft.com/office/drawing/2014/main" id="{FB0FE383-C0D0-136B-EE1D-60AE0AD5FAB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39054" y="-632136"/>
                <a:ext cx="1587" cy="68262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60" name="Line 1512">
                <a:extLst>
                  <a:ext uri="{FF2B5EF4-FFF2-40B4-BE49-F238E27FC236}">
                    <a16:creationId xmlns:a16="http://schemas.microsoft.com/office/drawing/2014/main" id="{2CC0B51D-C55C-6F88-F7DC-C288AC6C11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02543" y="-595623"/>
                <a:ext cx="73024" cy="1587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61" name="Line 1513">
                <a:extLst>
                  <a:ext uri="{FF2B5EF4-FFF2-40B4-BE49-F238E27FC236}">
                    <a16:creationId xmlns:a16="http://schemas.microsoft.com/office/drawing/2014/main" id="{FB816975-D577-6B05-2C93-101656CB8A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43818" y="-632136"/>
                <a:ext cx="1587" cy="68262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62" name="Line 1514">
                <a:extLst>
                  <a:ext uri="{FF2B5EF4-FFF2-40B4-BE49-F238E27FC236}">
                    <a16:creationId xmlns:a16="http://schemas.microsoft.com/office/drawing/2014/main" id="{0B4E3EFF-8FA0-B165-0DD7-7FE7EA082FE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12065" y="-595623"/>
                <a:ext cx="68262" cy="1587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63" name="Line 1515">
                <a:extLst>
                  <a:ext uri="{FF2B5EF4-FFF2-40B4-BE49-F238E27FC236}">
                    <a16:creationId xmlns:a16="http://schemas.microsoft.com/office/drawing/2014/main" id="{A76884C7-F8BF-C3EF-EDED-F26A21E2E4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91442" y="-616261"/>
                <a:ext cx="1587" cy="68262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64" name="Line 1516">
                <a:extLst>
                  <a:ext uri="{FF2B5EF4-FFF2-40B4-BE49-F238E27FC236}">
                    <a16:creationId xmlns:a16="http://schemas.microsoft.com/office/drawing/2014/main" id="{75A99108-8DF0-FE71-55A2-F59FEDB363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54928" y="-579748"/>
                <a:ext cx="68262" cy="1587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65" name="Line 1517">
                <a:extLst>
                  <a:ext uri="{FF2B5EF4-FFF2-40B4-BE49-F238E27FC236}">
                    <a16:creationId xmlns:a16="http://schemas.microsoft.com/office/drawing/2014/main" id="{B52C04A9-F408-966F-9C88-7DB4669B60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602554" y="-616261"/>
                <a:ext cx="1587" cy="68262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66" name="Line 1518">
                <a:extLst>
                  <a:ext uri="{FF2B5EF4-FFF2-40B4-BE49-F238E27FC236}">
                    <a16:creationId xmlns:a16="http://schemas.microsoft.com/office/drawing/2014/main" id="{CBE8CB59-9139-500C-4451-EC9A6B25C0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64453" y="-579748"/>
                <a:ext cx="68262" cy="1587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67" name="Line 1519">
                <a:extLst>
                  <a:ext uri="{FF2B5EF4-FFF2-40B4-BE49-F238E27FC236}">
                    <a16:creationId xmlns:a16="http://schemas.microsoft.com/office/drawing/2014/main" id="{B7DF025B-C91C-85C0-6E4C-63517669F7B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612079" y="-600387"/>
                <a:ext cx="1587" cy="68262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68" name="Line 1520">
                <a:extLst>
                  <a:ext uri="{FF2B5EF4-FFF2-40B4-BE49-F238E27FC236}">
                    <a16:creationId xmlns:a16="http://schemas.microsoft.com/office/drawing/2014/main" id="{A23BA06F-C065-C823-48A5-B7A6F36AEB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75565" y="-563873"/>
                <a:ext cx="68262" cy="1587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69" name="Line 1521">
                <a:extLst>
                  <a:ext uri="{FF2B5EF4-FFF2-40B4-BE49-F238E27FC236}">
                    <a16:creationId xmlns:a16="http://schemas.microsoft.com/office/drawing/2014/main" id="{A76F6B8D-F5A6-FEF0-D6CE-FD1F9FF78B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654942" y="-579748"/>
                <a:ext cx="1587" cy="68262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70" name="Line 1522">
                <a:extLst>
                  <a:ext uri="{FF2B5EF4-FFF2-40B4-BE49-F238E27FC236}">
                    <a16:creationId xmlns:a16="http://schemas.microsoft.com/office/drawing/2014/main" id="{632D50D5-34AC-BB31-AD0E-11CF66A914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618428" y="-547997"/>
                <a:ext cx="68262" cy="1587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71" name="Line 1523">
                <a:extLst>
                  <a:ext uri="{FF2B5EF4-FFF2-40B4-BE49-F238E27FC236}">
                    <a16:creationId xmlns:a16="http://schemas.microsoft.com/office/drawing/2014/main" id="{CDFF0D67-BBA6-12BB-E5EC-8DB94C0B14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675580" y="-563874"/>
                <a:ext cx="1587" cy="68262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72" name="Line 1524">
                <a:extLst>
                  <a:ext uri="{FF2B5EF4-FFF2-40B4-BE49-F238E27FC236}">
                    <a16:creationId xmlns:a16="http://schemas.microsoft.com/office/drawing/2014/main" id="{642AF6CB-A60D-D218-413E-9CDC06E240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639067" y="-532123"/>
                <a:ext cx="73024" cy="1587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73" name="Line 1525">
                <a:extLst>
                  <a:ext uri="{FF2B5EF4-FFF2-40B4-BE49-F238E27FC236}">
                    <a16:creationId xmlns:a16="http://schemas.microsoft.com/office/drawing/2014/main" id="{2F3A0743-7C69-418B-3298-0C7D3AD52E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686692" y="-543236"/>
                <a:ext cx="1587" cy="68262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74" name="Line 1526">
                <a:extLst>
                  <a:ext uri="{FF2B5EF4-FFF2-40B4-BE49-F238E27FC236}">
                    <a16:creationId xmlns:a16="http://schemas.microsoft.com/office/drawing/2014/main" id="{5429DE86-80F8-2755-CCFD-6D8D288D65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648591" y="-506722"/>
                <a:ext cx="68262" cy="1587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75" name="Line 1527">
                <a:extLst>
                  <a:ext uri="{FF2B5EF4-FFF2-40B4-BE49-F238E27FC236}">
                    <a16:creationId xmlns:a16="http://schemas.microsoft.com/office/drawing/2014/main" id="{BF065A06-2BFA-D48A-46B8-9C803DE67A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691454" y="-543236"/>
                <a:ext cx="1587" cy="68262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76" name="Line 1528">
                <a:extLst>
                  <a:ext uri="{FF2B5EF4-FFF2-40B4-BE49-F238E27FC236}">
                    <a16:creationId xmlns:a16="http://schemas.microsoft.com/office/drawing/2014/main" id="{6825CB02-1858-6276-82DE-D18D218504B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654943" y="-506722"/>
                <a:ext cx="73024" cy="1587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77" name="Line 1529">
                <a:extLst>
                  <a:ext uri="{FF2B5EF4-FFF2-40B4-BE49-F238E27FC236}">
                    <a16:creationId xmlns:a16="http://schemas.microsoft.com/office/drawing/2014/main" id="{1786F9D9-E7B3-7BCA-BAE7-2A5F47EC70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696217" y="-543236"/>
                <a:ext cx="1587" cy="68262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78" name="Line 1530">
                <a:extLst>
                  <a:ext uri="{FF2B5EF4-FFF2-40B4-BE49-F238E27FC236}">
                    <a16:creationId xmlns:a16="http://schemas.microsoft.com/office/drawing/2014/main" id="{F034E27B-AAED-46E8-6BB8-98094B7874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659703" y="-506722"/>
                <a:ext cx="68262" cy="1587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79" name="Line 1531">
                <a:extLst>
                  <a:ext uri="{FF2B5EF4-FFF2-40B4-BE49-F238E27FC236}">
                    <a16:creationId xmlns:a16="http://schemas.microsoft.com/office/drawing/2014/main" id="{2E83A5C0-9F71-53B2-1603-8038026171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716854" y="-543236"/>
                <a:ext cx="1587" cy="68262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80" name="Line 1532">
                <a:extLst>
                  <a:ext uri="{FF2B5EF4-FFF2-40B4-BE49-F238E27FC236}">
                    <a16:creationId xmlns:a16="http://schemas.microsoft.com/office/drawing/2014/main" id="{CE9E4667-0DA8-C884-E1F8-ADD3769517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680341" y="-506722"/>
                <a:ext cx="74612" cy="1587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81" name="Line 1533">
                <a:extLst>
                  <a:ext uri="{FF2B5EF4-FFF2-40B4-BE49-F238E27FC236}">
                    <a16:creationId xmlns:a16="http://schemas.microsoft.com/office/drawing/2014/main" id="{DD6E8CD7-1EAE-3EEF-B3CE-0ADCD169BA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791467" y="-527361"/>
                <a:ext cx="1587" cy="68262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82" name="Line 1534">
                <a:extLst>
                  <a:ext uri="{FF2B5EF4-FFF2-40B4-BE49-F238E27FC236}">
                    <a16:creationId xmlns:a16="http://schemas.microsoft.com/office/drawing/2014/main" id="{FC2339D3-5EFC-ADE5-6BB4-C034E79541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754955" y="-490848"/>
                <a:ext cx="73024" cy="1587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83" name="Line 1535">
                <a:extLst>
                  <a:ext uri="{FF2B5EF4-FFF2-40B4-BE49-F238E27FC236}">
                    <a16:creationId xmlns:a16="http://schemas.microsoft.com/office/drawing/2014/main" id="{A088C0EC-C90F-3F69-9907-7A681EC6BA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843855" y="-527361"/>
                <a:ext cx="1587" cy="68262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84" name="Line 1536">
                <a:extLst>
                  <a:ext uri="{FF2B5EF4-FFF2-40B4-BE49-F238E27FC236}">
                    <a16:creationId xmlns:a16="http://schemas.microsoft.com/office/drawing/2014/main" id="{7523AF4E-808E-1C65-E19E-B66C1A1B4D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812102" y="-490848"/>
                <a:ext cx="68262" cy="1587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85" name="Line 1537">
                <a:extLst>
                  <a:ext uri="{FF2B5EF4-FFF2-40B4-BE49-F238E27FC236}">
                    <a16:creationId xmlns:a16="http://schemas.microsoft.com/office/drawing/2014/main" id="{D5BB186E-B33E-C00A-D744-A05AC89A13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832741" y="-490848"/>
                <a:ext cx="68262" cy="1587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86" name="Line 1538">
                <a:extLst>
                  <a:ext uri="{FF2B5EF4-FFF2-40B4-BE49-F238E27FC236}">
                    <a16:creationId xmlns:a16="http://schemas.microsoft.com/office/drawing/2014/main" id="{7E209F30-6776-E8E3-E20D-A6B343B416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832741" y="-490848"/>
                <a:ext cx="74612" cy="1587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87" name="Line 1539">
                <a:extLst>
                  <a:ext uri="{FF2B5EF4-FFF2-40B4-BE49-F238E27FC236}">
                    <a16:creationId xmlns:a16="http://schemas.microsoft.com/office/drawing/2014/main" id="{09FFA86E-5511-886D-0958-06E29ED9F5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843853" y="-490848"/>
                <a:ext cx="68262" cy="1587"/>
              </a:xfrm>
              <a:prstGeom prst="line">
                <a:avLst/>
              </a:prstGeom>
              <a:noFill/>
              <a:ln w="28575">
                <a:solidFill>
                  <a:schemeClr val="accent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1" tIns="45720" rIns="91441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61" name="TextBox 460">
              <a:extLst>
                <a:ext uri="{FF2B5EF4-FFF2-40B4-BE49-F238E27FC236}">
                  <a16:creationId xmlns:a16="http://schemas.microsoft.com/office/drawing/2014/main" id="{125F02B8-ED58-D823-3E07-762F9EA49A86}"/>
                </a:ext>
              </a:extLst>
            </p:cNvPr>
            <p:cNvSpPr txBox="1"/>
            <p:nvPr/>
          </p:nvSpPr>
          <p:spPr bwMode="auto">
            <a:xfrm>
              <a:off x="2555382" y="3348025"/>
              <a:ext cx="57419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85.2%</a:t>
              </a:r>
            </a:p>
          </p:txBody>
        </p:sp>
        <p:sp>
          <p:nvSpPr>
            <p:cNvPr id="462" name="TextBox 461">
              <a:extLst>
                <a:ext uri="{FF2B5EF4-FFF2-40B4-BE49-F238E27FC236}">
                  <a16:creationId xmlns:a16="http://schemas.microsoft.com/office/drawing/2014/main" id="{B13507CB-86F6-CD69-8DA4-BC15FF61B074}"/>
                </a:ext>
              </a:extLst>
            </p:cNvPr>
            <p:cNvSpPr txBox="1"/>
            <p:nvPr/>
          </p:nvSpPr>
          <p:spPr bwMode="auto">
            <a:xfrm>
              <a:off x="4003030" y="3769708"/>
              <a:ext cx="57419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64.7%</a:t>
              </a:r>
            </a:p>
          </p:txBody>
        </p:sp>
        <p:sp>
          <p:nvSpPr>
            <p:cNvPr id="463" name="TextBox 462">
              <a:extLst>
                <a:ext uri="{FF2B5EF4-FFF2-40B4-BE49-F238E27FC236}">
                  <a16:creationId xmlns:a16="http://schemas.microsoft.com/office/drawing/2014/main" id="{BFE86486-7ED1-8286-1995-A609E42B5DC8}"/>
                </a:ext>
              </a:extLst>
            </p:cNvPr>
            <p:cNvSpPr txBox="1"/>
            <p:nvPr/>
          </p:nvSpPr>
          <p:spPr bwMode="auto">
            <a:xfrm>
              <a:off x="1970574" y="3716932"/>
              <a:ext cx="57419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78.4%</a:t>
              </a:r>
            </a:p>
          </p:txBody>
        </p:sp>
        <p:sp>
          <p:nvSpPr>
            <p:cNvPr id="464" name="TextBox 463">
              <a:extLst>
                <a:ext uri="{FF2B5EF4-FFF2-40B4-BE49-F238E27FC236}">
                  <a16:creationId xmlns:a16="http://schemas.microsoft.com/office/drawing/2014/main" id="{B2E2EA18-2588-6138-F4A4-CE6F445A80C7}"/>
                </a:ext>
              </a:extLst>
            </p:cNvPr>
            <p:cNvSpPr txBox="1"/>
            <p:nvPr/>
          </p:nvSpPr>
          <p:spPr bwMode="auto">
            <a:xfrm>
              <a:off x="3398583" y="4228105"/>
              <a:ext cx="57419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51.8%</a:t>
              </a:r>
            </a:p>
          </p:txBody>
        </p:sp>
        <p:sp>
          <p:nvSpPr>
            <p:cNvPr id="465" name="TextBox 464">
              <a:extLst>
                <a:ext uri="{FF2B5EF4-FFF2-40B4-BE49-F238E27FC236}">
                  <a16:creationId xmlns:a16="http://schemas.microsoft.com/office/drawing/2014/main" id="{DDABE68E-904D-DB4A-C35D-EF91166599A2}"/>
                </a:ext>
              </a:extLst>
            </p:cNvPr>
            <p:cNvSpPr txBox="1"/>
            <p:nvPr/>
          </p:nvSpPr>
          <p:spPr>
            <a:xfrm>
              <a:off x="6751029" y="4962352"/>
              <a:ext cx="26308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 charset="0"/>
                  <a:cs typeface="Calibri" panose="020F0502020204030204" pitchFamily="34" charset="0"/>
                </a:rPr>
                <a:t>HR: 0.68 (95% CI: 0.54-0.85; </a:t>
              </a:r>
              <a: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 charset="0"/>
                  <a:cs typeface="Calibri" panose="020F0502020204030204" pitchFamily="34" charset="0"/>
                </a:rPr>
                <a:t>P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 charset="0"/>
                  <a:cs typeface="Calibri" panose="020F0502020204030204" pitchFamily="34" charset="0"/>
                </a:rPr>
                <a:t> = .0007) </a:t>
              </a:r>
            </a:p>
          </p:txBody>
        </p:sp>
        <p:sp>
          <p:nvSpPr>
            <p:cNvPr id="466" name="TextBox 465">
              <a:extLst>
                <a:ext uri="{FF2B5EF4-FFF2-40B4-BE49-F238E27FC236}">
                  <a16:creationId xmlns:a16="http://schemas.microsoft.com/office/drawing/2014/main" id="{8624B294-9812-5859-43A4-120F99704B60}"/>
                </a:ext>
              </a:extLst>
            </p:cNvPr>
            <p:cNvSpPr txBox="1"/>
            <p:nvPr/>
          </p:nvSpPr>
          <p:spPr>
            <a:xfrm>
              <a:off x="1163631" y="4972480"/>
              <a:ext cx="251703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 charset="0"/>
                  <a:cs typeface="Calibri" panose="020F0502020204030204" pitchFamily="34" charset="0"/>
                </a:rPr>
                <a:t>HR: 0.68 (95% CI: 0.55-0.85; </a:t>
              </a:r>
              <a: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 charset="0"/>
                  <a:cs typeface="Calibri" panose="020F0502020204030204" pitchFamily="34" charset="0"/>
                </a:rPr>
                <a:t>P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 charset="0"/>
                  <a:cs typeface="Calibri" panose="020F0502020204030204" pitchFamily="34" charset="0"/>
                </a:rPr>
                <a:t> &lt;.001) </a:t>
              </a:r>
            </a:p>
          </p:txBody>
        </p:sp>
        <p:sp>
          <p:nvSpPr>
            <p:cNvPr id="467" name="TextBox 466">
              <a:extLst>
                <a:ext uri="{FF2B5EF4-FFF2-40B4-BE49-F238E27FC236}">
                  <a16:creationId xmlns:a16="http://schemas.microsoft.com/office/drawing/2014/main" id="{1BBE2BF7-849B-67ED-B433-C9E1EC8A493B}"/>
                </a:ext>
              </a:extLst>
            </p:cNvPr>
            <p:cNvSpPr txBox="1"/>
            <p:nvPr/>
          </p:nvSpPr>
          <p:spPr bwMode="auto">
            <a:xfrm>
              <a:off x="2834549" y="2745531"/>
              <a:ext cx="42191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algn="l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600" dirty="0">
                  <a:solidFill>
                    <a:srgbClr val="333F70"/>
                  </a:solidFill>
                  <a:latin typeface="Calibri" panose="020F0502020204030204" pitchFamily="34" charset="0"/>
                </a:rPr>
                <a:t>OS</a:t>
              </a:r>
            </a:p>
          </p:txBody>
        </p:sp>
        <p:sp>
          <p:nvSpPr>
            <p:cNvPr id="468" name="TextBox 467">
              <a:extLst>
                <a:ext uri="{FF2B5EF4-FFF2-40B4-BE49-F238E27FC236}">
                  <a16:creationId xmlns:a16="http://schemas.microsoft.com/office/drawing/2014/main" id="{B46ADF7F-FB44-2C1C-C98D-07A185E86BEA}"/>
                </a:ext>
              </a:extLst>
            </p:cNvPr>
            <p:cNvSpPr txBox="1"/>
            <p:nvPr/>
          </p:nvSpPr>
          <p:spPr bwMode="auto">
            <a:xfrm>
              <a:off x="8555521" y="2747882"/>
              <a:ext cx="42191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algn="l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600" dirty="0">
                  <a:solidFill>
                    <a:srgbClr val="333F70"/>
                  </a:solidFill>
                  <a:latin typeface="Calibri" panose="020F0502020204030204" pitchFamily="34" charset="0"/>
                </a:rPr>
                <a:t>OS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E00E2B2-8BBF-DF25-C114-76E40418ECBD}"/>
              </a:ext>
            </a:extLst>
          </p:cNvPr>
          <p:cNvSpPr/>
          <p:nvPr/>
        </p:nvSpPr>
        <p:spPr>
          <a:xfrm>
            <a:off x="81278" y="6318552"/>
            <a:ext cx="7904482" cy="319506"/>
          </a:xfrm>
          <a:prstGeom prst="roundRect">
            <a:avLst/>
          </a:prstGeom>
          <a:solidFill>
            <a:srgbClr val="B7265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CAA34276-852A-968A-FAB8-BE0C0C20E987}"/>
              </a:ext>
            </a:extLst>
          </p:cNvPr>
          <p:cNvSpPr/>
          <p:nvPr/>
        </p:nvSpPr>
        <p:spPr>
          <a:xfrm>
            <a:off x="7649164" y="6234043"/>
            <a:ext cx="523030" cy="523030"/>
          </a:xfrm>
          <a:custGeom>
            <a:avLst/>
            <a:gdLst>
              <a:gd name="connsiteX0" fmla="*/ 697589 w 936379"/>
              <a:gd name="connsiteY0" fmla="*/ 0 h 936379"/>
              <a:gd name="connsiteX1" fmla="*/ 936379 w 936379"/>
              <a:gd name="connsiteY1" fmla="*/ 238790 h 936379"/>
              <a:gd name="connsiteX2" fmla="*/ 936379 w 936379"/>
              <a:gd name="connsiteY2" fmla="*/ 697590 h 936379"/>
              <a:gd name="connsiteX3" fmla="*/ 697589 w 936379"/>
              <a:gd name="connsiteY3" fmla="*/ 936380 h 936379"/>
              <a:gd name="connsiteX4" fmla="*/ 238790 w 936379"/>
              <a:gd name="connsiteY4" fmla="*/ 936380 h 936379"/>
              <a:gd name="connsiteX5" fmla="*/ 0 w 936379"/>
              <a:gd name="connsiteY5" fmla="*/ 697590 h 936379"/>
              <a:gd name="connsiteX6" fmla="*/ 0 w 936379"/>
              <a:gd name="connsiteY6" fmla="*/ 238790 h 936379"/>
              <a:gd name="connsiteX7" fmla="*/ 238790 w 936379"/>
              <a:gd name="connsiteY7" fmla="*/ 0 h 936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36379" h="936379">
                <a:moveTo>
                  <a:pt x="697589" y="0"/>
                </a:moveTo>
                <a:cubicBezTo>
                  <a:pt x="829470" y="0"/>
                  <a:pt x="936379" y="106910"/>
                  <a:pt x="936379" y="238790"/>
                </a:cubicBezTo>
                <a:lnTo>
                  <a:pt x="936379" y="697590"/>
                </a:lnTo>
                <a:cubicBezTo>
                  <a:pt x="936379" y="829470"/>
                  <a:pt x="829469" y="936380"/>
                  <a:pt x="697589" y="936380"/>
                </a:cubicBezTo>
                <a:lnTo>
                  <a:pt x="238790" y="936380"/>
                </a:lnTo>
                <a:cubicBezTo>
                  <a:pt x="106910" y="936380"/>
                  <a:pt x="0" y="829470"/>
                  <a:pt x="0" y="697590"/>
                </a:cubicBezTo>
                <a:lnTo>
                  <a:pt x="0" y="238790"/>
                </a:lnTo>
                <a:cubicBezTo>
                  <a:pt x="0" y="106910"/>
                  <a:pt x="106910" y="0"/>
                  <a:pt x="238790" y="0"/>
                </a:cubicBezTo>
                <a:close/>
              </a:path>
            </a:pathLst>
          </a:custGeom>
          <a:solidFill>
            <a:srgbClr val="FFFFFF"/>
          </a:solidFill>
          <a:ln w="89433" cap="rnd">
            <a:solidFill>
              <a:srgbClr val="999999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6734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48328DA-B34E-37A3-6300-6B015CB6A985}"/>
              </a:ext>
            </a:extLst>
          </p:cNvPr>
          <p:cNvSpPr/>
          <p:nvPr/>
        </p:nvSpPr>
        <p:spPr>
          <a:xfrm>
            <a:off x="0" y="6234043"/>
            <a:ext cx="12192000" cy="523030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78545D-6738-2F98-ECC6-7E262F7F1C94}"/>
              </a:ext>
            </a:extLst>
          </p:cNvPr>
          <p:cNvSpPr txBox="1"/>
          <p:nvPr/>
        </p:nvSpPr>
        <p:spPr>
          <a:xfrm>
            <a:off x="548640" y="190836"/>
            <a:ext cx="10911840" cy="1015663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en-US"/>
            </a:defPPr>
            <a:lvl1pPr indent="0" algn="ctr">
              <a:buNone/>
              <a:defRPr sz="2800" b="1">
                <a:solidFill>
                  <a:srgbClr val="333F70"/>
                </a:solidFill>
                <a:ea typeface="Unbounded Bold" pitchFamily="34" charset="-122"/>
                <a:cs typeface="Unbounded Bold" pitchFamily="34" charset="-120"/>
              </a:defRPr>
            </a:lvl1pPr>
          </a:lstStyle>
          <a:p>
            <a:pPr algn="l"/>
            <a:r>
              <a:rPr lang="en-US" sz="3600" dirty="0"/>
              <a:t>DESTINY-Breast03: </a:t>
            </a:r>
          </a:p>
          <a:p>
            <a:pPr algn="l"/>
            <a:r>
              <a:rPr lang="en-US" sz="2400" dirty="0"/>
              <a:t>Trastuzumab </a:t>
            </a:r>
            <a:r>
              <a:rPr lang="en-US" sz="2400" dirty="0" err="1"/>
              <a:t>Deruxtecan</a:t>
            </a:r>
            <a:r>
              <a:rPr lang="en-US" sz="2400" dirty="0"/>
              <a:t> vs T-DM1 as Second-line Therapy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419DFA3-45D7-1989-B293-58C6BD5432C5}"/>
              </a:ext>
            </a:extLst>
          </p:cNvPr>
          <p:cNvCxnSpPr/>
          <p:nvPr/>
        </p:nvCxnSpPr>
        <p:spPr>
          <a:xfrm>
            <a:off x="548640" y="1214834"/>
            <a:ext cx="7437120" cy="0"/>
          </a:xfrm>
          <a:prstGeom prst="line">
            <a:avLst/>
          </a:prstGeom>
          <a:ln w="19050">
            <a:solidFill>
              <a:srgbClr val="333F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8" name="Text Box 15">
            <a:extLst>
              <a:ext uri="{FF2B5EF4-FFF2-40B4-BE49-F238E27FC236}">
                <a16:creationId xmlns:a16="http://schemas.microsoft.com/office/drawing/2014/main" id="{00221434-0803-78BD-7E5A-EFEA73B95C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68892" y="5900073"/>
            <a:ext cx="3845030" cy="246221"/>
          </a:xfrm>
          <a:prstGeom prst="rect">
            <a:avLst/>
          </a:prstGeom>
          <a:noFill/>
          <a:ln>
            <a:noFill/>
          </a:ln>
        </p:spPr>
        <p:txBody>
          <a:bodyPr wrap="square" anchor="b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Cortes. ESMO 2021. Abstr LBA1. Cortes. N Engl J Med. 2022;386:1143.</a:t>
            </a:r>
          </a:p>
        </p:txBody>
      </p:sp>
      <p:cxnSp>
        <p:nvCxnSpPr>
          <p:cNvPr id="430" name="Straight Connector 429">
            <a:extLst>
              <a:ext uri="{FF2B5EF4-FFF2-40B4-BE49-F238E27FC236}">
                <a16:creationId xmlns:a16="http://schemas.microsoft.com/office/drawing/2014/main" id="{A6105EDA-DC03-532F-8202-ECE1F43201F9}"/>
              </a:ext>
            </a:extLst>
          </p:cNvPr>
          <p:cNvCxnSpPr>
            <a:cxnSpLocks/>
          </p:cNvCxnSpPr>
          <p:nvPr/>
        </p:nvCxnSpPr>
        <p:spPr>
          <a:xfrm>
            <a:off x="8168892" y="5833509"/>
            <a:ext cx="3713485" cy="0"/>
          </a:xfrm>
          <a:prstGeom prst="line">
            <a:avLst/>
          </a:prstGeom>
          <a:ln w="952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E6DEBFD7-6207-3E35-3C02-5C3E61639421}"/>
              </a:ext>
            </a:extLst>
          </p:cNvPr>
          <p:cNvSpPr/>
          <p:nvPr/>
        </p:nvSpPr>
        <p:spPr bwMode="auto">
          <a:xfrm>
            <a:off x="1974273" y="1727986"/>
            <a:ext cx="7585363" cy="1439141"/>
          </a:xfrm>
          <a:custGeom>
            <a:avLst/>
            <a:gdLst>
              <a:gd name="connsiteX0" fmla="*/ 0 w 7585363"/>
              <a:gd name="connsiteY0" fmla="*/ 0 h 1439141"/>
              <a:gd name="connsiteX1" fmla="*/ 171450 w 7585363"/>
              <a:gd name="connsiteY1" fmla="*/ 0 h 1439141"/>
              <a:gd name="connsiteX2" fmla="*/ 171450 w 7585363"/>
              <a:gd name="connsiteY2" fmla="*/ 25977 h 1439141"/>
              <a:gd name="connsiteX3" fmla="*/ 327313 w 7585363"/>
              <a:gd name="connsiteY3" fmla="*/ 25977 h 1439141"/>
              <a:gd name="connsiteX4" fmla="*/ 358486 w 7585363"/>
              <a:gd name="connsiteY4" fmla="*/ 57150 h 1439141"/>
              <a:gd name="connsiteX5" fmla="*/ 639041 w 7585363"/>
              <a:gd name="connsiteY5" fmla="*/ 57150 h 1439141"/>
              <a:gd name="connsiteX6" fmla="*/ 639041 w 7585363"/>
              <a:gd name="connsiteY6" fmla="*/ 77932 h 1439141"/>
              <a:gd name="connsiteX7" fmla="*/ 727363 w 7585363"/>
              <a:gd name="connsiteY7" fmla="*/ 77932 h 1439141"/>
              <a:gd name="connsiteX8" fmla="*/ 727363 w 7585363"/>
              <a:gd name="connsiteY8" fmla="*/ 109105 h 1439141"/>
              <a:gd name="connsiteX9" fmla="*/ 805295 w 7585363"/>
              <a:gd name="connsiteY9" fmla="*/ 109105 h 1439141"/>
              <a:gd name="connsiteX10" fmla="*/ 805295 w 7585363"/>
              <a:gd name="connsiteY10" fmla="*/ 129887 h 1439141"/>
              <a:gd name="connsiteX11" fmla="*/ 981941 w 7585363"/>
              <a:gd name="connsiteY11" fmla="*/ 129887 h 1439141"/>
              <a:gd name="connsiteX12" fmla="*/ 981941 w 7585363"/>
              <a:gd name="connsiteY12" fmla="*/ 145473 h 1439141"/>
              <a:gd name="connsiteX13" fmla="*/ 1075459 w 7585363"/>
              <a:gd name="connsiteY13" fmla="*/ 145473 h 1439141"/>
              <a:gd name="connsiteX14" fmla="*/ 1075459 w 7585363"/>
              <a:gd name="connsiteY14" fmla="*/ 187037 h 1439141"/>
              <a:gd name="connsiteX15" fmla="*/ 1158586 w 7585363"/>
              <a:gd name="connsiteY15" fmla="*/ 187037 h 1439141"/>
              <a:gd name="connsiteX16" fmla="*/ 1158586 w 7585363"/>
              <a:gd name="connsiteY16" fmla="*/ 238991 h 1439141"/>
              <a:gd name="connsiteX17" fmla="*/ 1381991 w 7585363"/>
              <a:gd name="connsiteY17" fmla="*/ 238991 h 1439141"/>
              <a:gd name="connsiteX18" fmla="*/ 1381991 w 7585363"/>
              <a:gd name="connsiteY18" fmla="*/ 301337 h 1439141"/>
              <a:gd name="connsiteX19" fmla="*/ 1449532 w 7585363"/>
              <a:gd name="connsiteY19" fmla="*/ 301337 h 1439141"/>
              <a:gd name="connsiteX20" fmla="*/ 1449532 w 7585363"/>
              <a:gd name="connsiteY20" fmla="*/ 342900 h 1439141"/>
              <a:gd name="connsiteX21" fmla="*/ 1558636 w 7585363"/>
              <a:gd name="connsiteY21" fmla="*/ 342900 h 1439141"/>
              <a:gd name="connsiteX22" fmla="*/ 1558636 w 7585363"/>
              <a:gd name="connsiteY22" fmla="*/ 358487 h 1439141"/>
              <a:gd name="connsiteX23" fmla="*/ 1745672 w 7585363"/>
              <a:gd name="connsiteY23" fmla="*/ 358487 h 1439141"/>
              <a:gd name="connsiteX24" fmla="*/ 1745672 w 7585363"/>
              <a:gd name="connsiteY24" fmla="*/ 426027 h 1439141"/>
              <a:gd name="connsiteX25" fmla="*/ 1922318 w 7585363"/>
              <a:gd name="connsiteY25" fmla="*/ 426027 h 1439141"/>
              <a:gd name="connsiteX26" fmla="*/ 1922318 w 7585363"/>
              <a:gd name="connsiteY26" fmla="*/ 467591 h 1439141"/>
              <a:gd name="connsiteX27" fmla="*/ 2176895 w 7585363"/>
              <a:gd name="connsiteY27" fmla="*/ 467591 h 1439141"/>
              <a:gd name="connsiteX28" fmla="*/ 2176895 w 7585363"/>
              <a:gd name="connsiteY28" fmla="*/ 566305 h 1439141"/>
              <a:gd name="connsiteX29" fmla="*/ 2228850 w 7585363"/>
              <a:gd name="connsiteY29" fmla="*/ 566305 h 1439141"/>
              <a:gd name="connsiteX30" fmla="*/ 2228850 w 7585363"/>
              <a:gd name="connsiteY30" fmla="*/ 597477 h 1439141"/>
              <a:gd name="connsiteX31" fmla="*/ 2462645 w 7585363"/>
              <a:gd name="connsiteY31" fmla="*/ 597477 h 1439141"/>
              <a:gd name="connsiteX32" fmla="*/ 2462645 w 7585363"/>
              <a:gd name="connsiteY32" fmla="*/ 597477 h 1439141"/>
              <a:gd name="connsiteX33" fmla="*/ 2545772 w 7585363"/>
              <a:gd name="connsiteY33" fmla="*/ 597477 h 1439141"/>
              <a:gd name="connsiteX34" fmla="*/ 2545772 w 7585363"/>
              <a:gd name="connsiteY34" fmla="*/ 665018 h 1439141"/>
              <a:gd name="connsiteX35" fmla="*/ 2847109 w 7585363"/>
              <a:gd name="connsiteY35" fmla="*/ 665018 h 1439141"/>
              <a:gd name="connsiteX36" fmla="*/ 2847109 w 7585363"/>
              <a:gd name="connsiteY36" fmla="*/ 696191 h 1439141"/>
              <a:gd name="connsiteX37" fmla="*/ 2925041 w 7585363"/>
              <a:gd name="connsiteY37" fmla="*/ 696191 h 1439141"/>
              <a:gd name="connsiteX38" fmla="*/ 2925041 w 7585363"/>
              <a:gd name="connsiteY38" fmla="*/ 711777 h 1439141"/>
              <a:gd name="connsiteX39" fmla="*/ 3205595 w 7585363"/>
              <a:gd name="connsiteY39" fmla="*/ 711777 h 1439141"/>
              <a:gd name="connsiteX40" fmla="*/ 3205595 w 7585363"/>
              <a:gd name="connsiteY40" fmla="*/ 768927 h 1439141"/>
              <a:gd name="connsiteX41" fmla="*/ 3252354 w 7585363"/>
              <a:gd name="connsiteY41" fmla="*/ 768927 h 1439141"/>
              <a:gd name="connsiteX42" fmla="*/ 3252354 w 7585363"/>
              <a:gd name="connsiteY42" fmla="*/ 820882 h 1439141"/>
              <a:gd name="connsiteX43" fmla="*/ 3475759 w 7585363"/>
              <a:gd name="connsiteY43" fmla="*/ 820882 h 1439141"/>
              <a:gd name="connsiteX44" fmla="*/ 3475759 w 7585363"/>
              <a:gd name="connsiteY44" fmla="*/ 846859 h 1439141"/>
              <a:gd name="connsiteX45" fmla="*/ 3595254 w 7585363"/>
              <a:gd name="connsiteY45" fmla="*/ 846859 h 1439141"/>
              <a:gd name="connsiteX46" fmla="*/ 3595254 w 7585363"/>
              <a:gd name="connsiteY46" fmla="*/ 883227 h 1439141"/>
              <a:gd name="connsiteX47" fmla="*/ 3657600 w 7585363"/>
              <a:gd name="connsiteY47" fmla="*/ 883227 h 1439141"/>
              <a:gd name="connsiteX48" fmla="*/ 3657600 w 7585363"/>
              <a:gd name="connsiteY48" fmla="*/ 945573 h 1439141"/>
              <a:gd name="connsiteX49" fmla="*/ 3938154 w 7585363"/>
              <a:gd name="connsiteY49" fmla="*/ 945573 h 1439141"/>
              <a:gd name="connsiteX50" fmla="*/ 3938154 w 7585363"/>
              <a:gd name="connsiteY50" fmla="*/ 992332 h 1439141"/>
              <a:gd name="connsiteX51" fmla="*/ 4021282 w 7585363"/>
              <a:gd name="connsiteY51" fmla="*/ 992332 h 1439141"/>
              <a:gd name="connsiteX52" fmla="*/ 4021282 w 7585363"/>
              <a:gd name="connsiteY52" fmla="*/ 1044287 h 1439141"/>
              <a:gd name="connsiteX53" fmla="*/ 4078432 w 7585363"/>
              <a:gd name="connsiteY53" fmla="*/ 1044287 h 1439141"/>
              <a:gd name="connsiteX54" fmla="*/ 4078432 w 7585363"/>
              <a:gd name="connsiteY54" fmla="*/ 1049482 h 1439141"/>
              <a:gd name="connsiteX55" fmla="*/ 4301836 w 7585363"/>
              <a:gd name="connsiteY55" fmla="*/ 1049482 h 1439141"/>
              <a:gd name="connsiteX56" fmla="*/ 4301836 w 7585363"/>
              <a:gd name="connsiteY56" fmla="*/ 1096241 h 1439141"/>
              <a:gd name="connsiteX57" fmla="*/ 4655127 w 7585363"/>
              <a:gd name="connsiteY57" fmla="*/ 1096241 h 1439141"/>
              <a:gd name="connsiteX58" fmla="*/ 4655127 w 7585363"/>
              <a:gd name="connsiteY58" fmla="*/ 1143000 h 1439141"/>
              <a:gd name="connsiteX59" fmla="*/ 4707082 w 7585363"/>
              <a:gd name="connsiteY59" fmla="*/ 1143000 h 1439141"/>
              <a:gd name="connsiteX60" fmla="*/ 4707082 w 7585363"/>
              <a:gd name="connsiteY60" fmla="*/ 1210541 h 1439141"/>
              <a:gd name="connsiteX61" fmla="*/ 4857750 w 7585363"/>
              <a:gd name="connsiteY61" fmla="*/ 1210541 h 1439141"/>
              <a:gd name="connsiteX62" fmla="*/ 4857750 w 7585363"/>
              <a:gd name="connsiteY62" fmla="*/ 1241714 h 1439141"/>
              <a:gd name="connsiteX63" fmla="*/ 5652654 w 7585363"/>
              <a:gd name="connsiteY63" fmla="*/ 1241714 h 1439141"/>
              <a:gd name="connsiteX64" fmla="*/ 5652654 w 7585363"/>
              <a:gd name="connsiteY64" fmla="*/ 1293668 h 1439141"/>
              <a:gd name="connsiteX65" fmla="*/ 5818909 w 7585363"/>
              <a:gd name="connsiteY65" fmla="*/ 1293668 h 1439141"/>
              <a:gd name="connsiteX66" fmla="*/ 5818909 w 7585363"/>
              <a:gd name="connsiteY66" fmla="*/ 1387187 h 1439141"/>
              <a:gd name="connsiteX67" fmla="*/ 5865668 w 7585363"/>
              <a:gd name="connsiteY67" fmla="*/ 1387187 h 1439141"/>
              <a:gd name="connsiteX68" fmla="*/ 5865668 w 7585363"/>
              <a:gd name="connsiteY68" fmla="*/ 1439141 h 1439141"/>
              <a:gd name="connsiteX69" fmla="*/ 7585363 w 7585363"/>
              <a:gd name="connsiteY69" fmla="*/ 1439141 h 1439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7585363" h="1439141">
                <a:moveTo>
                  <a:pt x="0" y="0"/>
                </a:moveTo>
                <a:lnTo>
                  <a:pt x="171450" y="0"/>
                </a:lnTo>
                <a:lnTo>
                  <a:pt x="171450" y="25977"/>
                </a:lnTo>
                <a:lnTo>
                  <a:pt x="327313" y="25977"/>
                </a:lnTo>
                <a:lnTo>
                  <a:pt x="358486" y="57150"/>
                </a:lnTo>
                <a:lnTo>
                  <a:pt x="639041" y="57150"/>
                </a:lnTo>
                <a:lnTo>
                  <a:pt x="639041" y="77932"/>
                </a:lnTo>
                <a:lnTo>
                  <a:pt x="727363" y="77932"/>
                </a:lnTo>
                <a:lnTo>
                  <a:pt x="727363" y="109105"/>
                </a:lnTo>
                <a:lnTo>
                  <a:pt x="805295" y="109105"/>
                </a:lnTo>
                <a:lnTo>
                  <a:pt x="805295" y="129887"/>
                </a:lnTo>
                <a:lnTo>
                  <a:pt x="981941" y="129887"/>
                </a:lnTo>
                <a:lnTo>
                  <a:pt x="981941" y="145473"/>
                </a:lnTo>
                <a:lnTo>
                  <a:pt x="1075459" y="145473"/>
                </a:lnTo>
                <a:lnTo>
                  <a:pt x="1075459" y="187037"/>
                </a:lnTo>
                <a:lnTo>
                  <a:pt x="1158586" y="187037"/>
                </a:lnTo>
                <a:lnTo>
                  <a:pt x="1158586" y="238991"/>
                </a:lnTo>
                <a:lnTo>
                  <a:pt x="1381991" y="238991"/>
                </a:lnTo>
                <a:lnTo>
                  <a:pt x="1381991" y="301337"/>
                </a:lnTo>
                <a:lnTo>
                  <a:pt x="1449532" y="301337"/>
                </a:lnTo>
                <a:lnTo>
                  <a:pt x="1449532" y="342900"/>
                </a:lnTo>
                <a:lnTo>
                  <a:pt x="1558636" y="342900"/>
                </a:lnTo>
                <a:lnTo>
                  <a:pt x="1558636" y="358487"/>
                </a:lnTo>
                <a:lnTo>
                  <a:pt x="1745672" y="358487"/>
                </a:lnTo>
                <a:lnTo>
                  <a:pt x="1745672" y="426027"/>
                </a:lnTo>
                <a:lnTo>
                  <a:pt x="1922318" y="426027"/>
                </a:lnTo>
                <a:lnTo>
                  <a:pt x="1922318" y="467591"/>
                </a:lnTo>
                <a:lnTo>
                  <a:pt x="2176895" y="467591"/>
                </a:lnTo>
                <a:lnTo>
                  <a:pt x="2176895" y="566305"/>
                </a:lnTo>
                <a:lnTo>
                  <a:pt x="2228850" y="566305"/>
                </a:lnTo>
                <a:lnTo>
                  <a:pt x="2228850" y="597477"/>
                </a:lnTo>
                <a:lnTo>
                  <a:pt x="2462645" y="597477"/>
                </a:lnTo>
                <a:lnTo>
                  <a:pt x="2462645" y="597477"/>
                </a:lnTo>
                <a:lnTo>
                  <a:pt x="2545772" y="597477"/>
                </a:lnTo>
                <a:lnTo>
                  <a:pt x="2545772" y="665018"/>
                </a:lnTo>
                <a:lnTo>
                  <a:pt x="2847109" y="665018"/>
                </a:lnTo>
                <a:lnTo>
                  <a:pt x="2847109" y="696191"/>
                </a:lnTo>
                <a:lnTo>
                  <a:pt x="2925041" y="696191"/>
                </a:lnTo>
                <a:lnTo>
                  <a:pt x="2925041" y="711777"/>
                </a:lnTo>
                <a:lnTo>
                  <a:pt x="3205595" y="711777"/>
                </a:lnTo>
                <a:lnTo>
                  <a:pt x="3205595" y="768927"/>
                </a:lnTo>
                <a:lnTo>
                  <a:pt x="3252354" y="768927"/>
                </a:lnTo>
                <a:lnTo>
                  <a:pt x="3252354" y="820882"/>
                </a:lnTo>
                <a:lnTo>
                  <a:pt x="3475759" y="820882"/>
                </a:lnTo>
                <a:lnTo>
                  <a:pt x="3475759" y="846859"/>
                </a:lnTo>
                <a:lnTo>
                  <a:pt x="3595254" y="846859"/>
                </a:lnTo>
                <a:lnTo>
                  <a:pt x="3595254" y="883227"/>
                </a:lnTo>
                <a:lnTo>
                  <a:pt x="3657600" y="883227"/>
                </a:lnTo>
                <a:lnTo>
                  <a:pt x="3657600" y="945573"/>
                </a:lnTo>
                <a:lnTo>
                  <a:pt x="3938154" y="945573"/>
                </a:lnTo>
                <a:lnTo>
                  <a:pt x="3938154" y="992332"/>
                </a:lnTo>
                <a:lnTo>
                  <a:pt x="4021282" y="992332"/>
                </a:lnTo>
                <a:lnTo>
                  <a:pt x="4021282" y="1044287"/>
                </a:lnTo>
                <a:lnTo>
                  <a:pt x="4078432" y="1044287"/>
                </a:lnTo>
                <a:lnTo>
                  <a:pt x="4078432" y="1049482"/>
                </a:lnTo>
                <a:lnTo>
                  <a:pt x="4301836" y="1049482"/>
                </a:lnTo>
                <a:lnTo>
                  <a:pt x="4301836" y="1096241"/>
                </a:lnTo>
                <a:lnTo>
                  <a:pt x="4655127" y="1096241"/>
                </a:lnTo>
                <a:lnTo>
                  <a:pt x="4655127" y="1143000"/>
                </a:lnTo>
                <a:lnTo>
                  <a:pt x="4707082" y="1143000"/>
                </a:lnTo>
                <a:lnTo>
                  <a:pt x="4707082" y="1210541"/>
                </a:lnTo>
                <a:lnTo>
                  <a:pt x="4857750" y="1210541"/>
                </a:lnTo>
                <a:lnTo>
                  <a:pt x="4857750" y="1241714"/>
                </a:lnTo>
                <a:lnTo>
                  <a:pt x="5652654" y="1241714"/>
                </a:lnTo>
                <a:lnTo>
                  <a:pt x="5652654" y="1293668"/>
                </a:lnTo>
                <a:lnTo>
                  <a:pt x="5818909" y="1293668"/>
                </a:lnTo>
                <a:lnTo>
                  <a:pt x="5818909" y="1387187"/>
                </a:lnTo>
                <a:lnTo>
                  <a:pt x="5865668" y="1387187"/>
                </a:lnTo>
                <a:lnTo>
                  <a:pt x="5865668" y="1439141"/>
                </a:lnTo>
                <a:lnTo>
                  <a:pt x="7585363" y="1439141"/>
                </a:lnTo>
              </a:path>
            </a:pathLst>
          </a:cu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6DC9EF3C-6D28-EC2D-0851-3F14BD1EF1D1}"/>
              </a:ext>
            </a:extLst>
          </p:cNvPr>
          <p:cNvSpPr/>
          <p:nvPr/>
        </p:nvSpPr>
        <p:spPr bwMode="auto">
          <a:xfrm>
            <a:off x="1979468" y="1733182"/>
            <a:ext cx="8208818" cy="2171700"/>
          </a:xfrm>
          <a:custGeom>
            <a:avLst/>
            <a:gdLst>
              <a:gd name="connsiteX0" fmla="*/ 0 w 8208818"/>
              <a:gd name="connsiteY0" fmla="*/ 0 h 2171700"/>
              <a:gd name="connsiteX1" fmla="*/ 166255 w 8208818"/>
              <a:gd name="connsiteY1" fmla="*/ 0 h 2171700"/>
              <a:gd name="connsiteX2" fmla="*/ 192232 w 8208818"/>
              <a:gd name="connsiteY2" fmla="*/ 25977 h 2171700"/>
              <a:gd name="connsiteX3" fmla="*/ 306532 w 8208818"/>
              <a:gd name="connsiteY3" fmla="*/ 25977 h 2171700"/>
              <a:gd name="connsiteX4" fmla="*/ 306532 w 8208818"/>
              <a:gd name="connsiteY4" fmla="*/ 103909 h 2171700"/>
              <a:gd name="connsiteX5" fmla="*/ 342900 w 8208818"/>
              <a:gd name="connsiteY5" fmla="*/ 103909 h 2171700"/>
              <a:gd name="connsiteX6" fmla="*/ 342900 w 8208818"/>
              <a:gd name="connsiteY6" fmla="*/ 264968 h 2171700"/>
              <a:gd name="connsiteX7" fmla="*/ 368877 w 8208818"/>
              <a:gd name="connsiteY7" fmla="*/ 264968 h 2171700"/>
              <a:gd name="connsiteX8" fmla="*/ 368877 w 8208818"/>
              <a:gd name="connsiteY8" fmla="*/ 400050 h 2171700"/>
              <a:gd name="connsiteX9" fmla="*/ 394855 w 8208818"/>
              <a:gd name="connsiteY9" fmla="*/ 400050 h 2171700"/>
              <a:gd name="connsiteX10" fmla="*/ 394855 w 8208818"/>
              <a:gd name="connsiteY10" fmla="*/ 462395 h 2171700"/>
              <a:gd name="connsiteX11" fmla="*/ 426027 w 8208818"/>
              <a:gd name="connsiteY11" fmla="*/ 462395 h 2171700"/>
              <a:gd name="connsiteX12" fmla="*/ 426027 w 8208818"/>
              <a:gd name="connsiteY12" fmla="*/ 498763 h 2171700"/>
              <a:gd name="connsiteX13" fmla="*/ 457200 w 8208818"/>
              <a:gd name="connsiteY13" fmla="*/ 498763 h 2171700"/>
              <a:gd name="connsiteX14" fmla="*/ 503959 w 8208818"/>
              <a:gd name="connsiteY14" fmla="*/ 498763 h 2171700"/>
              <a:gd name="connsiteX15" fmla="*/ 503959 w 8208818"/>
              <a:gd name="connsiteY15" fmla="*/ 535131 h 2171700"/>
              <a:gd name="connsiteX16" fmla="*/ 670214 w 8208818"/>
              <a:gd name="connsiteY16" fmla="*/ 535131 h 2171700"/>
              <a:gd name="connsiteX17" fmla="*/ 670214 w 8208818"/>
              <a:gd name="connsiteY17" fmla="*/ 618259 h 2171700"/>
              <a:gd name="connsiteX18" fmla="*/ 696191 w 8208818"/>
              <a:gd name="connsiteY18" fmla="*/ 618259 h 2171700"/>
              <a:gd name="connsiteX19" fmla="*/ 696191 w 8208818"/>
              <a:gd name="connsiteY19" fmla="*/ 685800 h 2171700"/>
              <a:gd name="connsiteX20" fmla="*/ 711777 w 8208818"/>
              <a:gd name="connsiteY20" fmla="*/ 701386 h 2171700"/>
              <a:gd name="connsiteX21" fmla="*/ 711777 w 8208818"/>
              <a:gd name="connsiteY21" fmla="*/ 758536 h 2171700"/>
              <a:gd name="connsiteX22" fmla="*/ 748146 w 8208818"/>
              <a:gd name="connsiteY22" fmla="*/ 758536 h 2171700"/>
              <a:gd name="connsiteX23" fmla="*/ 748146 w 8208818"/>
              <a:gd name="connsiteY23" fmla="*/ 862445 h 2171700"/>
              <a:gd name="connsiteX24" fmla="*/ 794905 w 8208818"/>
              <a:gd name="connsiteY24" fmla="*/ 862445 h 2171700"/>
              <a:gd name="connsiteX25" fmla="*/ 794905 w 8208818"/>
              <a:gd name="connsiteY25" fmla="*/ 914400 h 2171700"/>
              <a:gd name="connsiteX26" fmla="*/ 862446 w 8208818"/>
              <a:gd name="connsiteY26" fmla="*/ 914400 h 2171700"/>
              <a:gd name="connsiteX27" fmla="*/ 862446 w 8208818"/>
              <a:gd name="connsiteY27" fmla="*/ 950768 h 2171700"/>
              <a:gd name="connsiteX28" fmla="*/ 1044287 w 8208818"/>
              <a:gd name="connsiteY28" fmla="*/ 950768 h 2171700"/>
              <a:gd name="connsiteX29" fmla="*/ 1044287 w 8208818"/>
              <a:gd name="connsiteY29" fmla="*/ 1023504 h 2171700"/>
              <a:gd name="connsiteX30" fmla="*/ 1106632 w 8208818"/>
              <a:gd name="connsiteY30" fmla="*/ 1023504 h 2171700"/>
              <a:gd name="connsiteX31" fmla="*/ 1106632 w 8208818"/>
              <a:gd name="connsiteY31" fmla="*/ 1194954 h 2171700"/>
              <a:gd name="connsiteX32" fmla="*/ 1413164 w 8208818"/>
              <a:gd name="connsiteY32" fmla="*/ 1194954 h 2171700"/>
              <a:gd name="connsiteX33" fmla="*/ 1413164 w 8208818"/>
              <a:gd name="connsiteY33" fmla="*/ 1293668 h 2171700"/>
              <a:gd name="connsiteX34" fmla="*/ 1475509 w 8208818"/>
              <a:gd name="connsiteY34" fmla="*/ 1293668 h 2171700"/>
              <a:gd name="connsiteX35" fmla="*/ 1475509 w 8208818"/>
              <a:gd name="connsiteY35" fmla="*/ 1376795 h 2171700"/>
              <a:gd name="connsiteX36" fmla="*/ 1496291 w 8208818"/>
              <a:gd name="connsiteY36" fmla="*/ 1376795 h 2171700"/>
              <a:gd name="connsiteX37" fmla="*/ 1496291 w 8208818"/>
              <a:gd name="connsiteY37" fmla="*/ 1402772 h 2171700"/>
              <a:gd name="connsiteX38" fmla="*/ 1756064 w 8208818"/>
              <a:gd name="connsiteY38" fmla="*/ 1402772 h 2171700"/>
              <a:gd name="connsiteX39" fmla="*/ 1756064 w 8208818"/>
              <a:gd name="connsiteY39" fmla="*/ 1465118 h 2171700"/>
              <a:gd name="connsiteX40" fmla="*/ 1802823 w 8208818"/>
              <a:gd name="connsiteY40" fmla="*/ 1465118 h 2171700"/>
              <a:gd name="connsiteX41" fmla="*/ 1802823 w 8208818"/>
              <a:gd name="connsiteY41" fmla="*/ 1532659 h 2171700"/>
              <a:gd name="connsiteX42" fmla="*/ 1839191 w 8208818"/>
              <a:gd name="connsiteY42" fmla="*/ 1532659 h 2171700"/>
              <a:gd name="connsiteX43" fmla="*/ 1839191 w 8208818"/>
              <a:gd name="connsiteY43" fmla="*/ 1595004 h 2171700"/>
              <a:gd name="connsiteX44" fmla="*/ 2098964 w 8208818"/>
              <a:gd name="connsiteY44" fmla="*/ 1595004 h 2171700"/>
              <a:gd name="connsiteX45" fmla="*/ 2098964 w 8208818"/>
              <a:gd name="connsiteY45" fmla="*/ 1595004 h 2171700"/>
              <a:gd name="connsiteX46" fmla="*/ 2098964 w 8208818"/>
              <a:gd name="connsiteY46" fmla="*/ 1652154 h 2171700"/>
              <a:gd name="connsiteX47" fmla="*/ 2161309 w 8208818"/>
              <a:gd name="connsiteY47" fmla="*/ 1652154 h 2171700"/>
              <a:gd name="connsiteX48" fmla="*/ 2161309 w 8208818"/>
              <a:gd name="connsiteY48" fmla="*/ 1704109 h 2171700"/>
              <a:gd name="connsiteX49" fmla="*/ 2545773 w 8208818"/>
              <a:gd name="connsiteY49" fmla="*/ 1704109 h 2171700"/>
              <a:gd name="connsiteX50" fmla="*/ 2545773 w 8208818"/>
              <a:gd name="connsiteY50" fmla="*/ 1797627 h 2171700"/>
              <a:gd name="connsiteX51" fmla="*/ 2592532 w 8208818"/>
              <a:gd name="connsiteY51" fmla="*/ 1797627 h 2171700"/>
              <a:gd name="connsiteX52" fmla="*/ 2639291 w 8208818"/>
              <a:gd name="connsiteY52" fmla="*/ 1797627 h 2171700"/>
              <a:gd name="connsiteX53" fmla="*/ 2639291 w 8208818"/>
              <a:gd name="connsiteY53" fmla="*/ 1839191 h 2171700"/>
              <a:gd name="connsiteX54" fmla="*/ 2873087 w 8208818"/>
              <a:gd name="connsiteY54" fmla="*/ 1839191 h 2171700"/>
              <a:gd name="connsiteX55" fmla="*/ 2873087 w 8208818"/>
              <a:gd name="connsiteY55" fmla="*/ 1911927 h 2171700"/>
              <a:gd name="connsiteX56" fmla="*/ 3132859 w 8208818"/>
              <a:gd name="connsiteY56" fmla="*/ 1911927 h 2171700"/>
              <a:gd name="connsiteX57" fmla="*/ 3132859 w 8208818"/>
              <a:gd name="connsiteY57" fmla="*/ 1948295 h 2171700"/>
              <a:gd name="connsiteX58" fmla="*/ 3252355 w 8208818"/>
              <a:gd name="connsiteY58" fmla="*/ 1948295 h 2171700"/>
              <a:gd name="connsiteX59" fmla="*/ 3252355 w 8208818"/>
              <a:gd name="connsiteY59" fmla="*/ 2015836 h 2171700"/>
              <a:gd name="connsiteX60" fmla="*/ 3995305 w 8208818"/>
              <a:gd name="connsiteY60" fmla="*/ 2015836 h 2171700"/>
              <a:gd name="connsiteX61" fmla="*/ 3995305 w 8208818"/>
              <a:gd name="connsiteY61" fmla="*/ 2062595 h 2171700"/>
              <a:gd name="connsiteX62" fmla="*/ 4686300 w 8208818"/>
              <a:gd name="connsiteY62" fmla="*/ 2062595 h 2171700"/>
              <a:gd name="connsiteX63" fmla="*/ 4686300 w 8208818"/>
              <a:gd name="connsiteY63" fmla="*/ 2135331 h 2171700"/>
              <a:gd name="connsiteX64" fmla="*/ 5107132 w 8208818"/>
              <a:gd name="connsiteY64" fmla="*/ 2135331 h 2171700"/>
              <a:gd name="connsiteX65" fmla="*/ 5107132 w 8208818"/>
              <a:gd name="connsiteY65" fmla="*/ 2171700 h 2171700"/>
              <a:gd name="connsiteX66" fmla="*/ 8208818 w 8208818"/>
              <a:gd name="connsiteY66" fmla="*/ 2171700 h 217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8208818" h="2171700">
                <a:moveTo>
                  <a:pt x="0" y="0"/>
                </a:moveTo>
                <a:lnTo>
                  <a:pt x="166255" y="0"/>
                </a:lnTo>
                <a:lnTo>
                  <a:pt x="192232" y="25977"/>
                </a:lnTo>
                <a:lnTo>
                  <a:pt x="306532" y="25977"/>
                </a:lnTo>
                <a:lnTo>
                  <a:pt x="306532" y="103909"/>
                </a:lnTo>
                <a:lnTo>
                  <a:pt x="342900" y="103909"/>
                </a:lnTo>
                <a:lnTo>
                  <a:pt x="342900" y="264968"/>
                </a:lnTo>
                <a:lnTo>
                  <a:pt x="368877" y="264968"/>
                </a:lnTo>
                <a:lnTo>
                  <a:pt x="368877" y="400050"/>
                </a:lnTo>
                <a:lnTo>
                  <a:pt x="394855" y="400050"/>
                </a:lnTo>
                <a:lnTo>
                  <a:pt x="394855" y="462395"/>
                </a:lnTo>
                <a:lnTo>
                  <a:pt x="426027" y="462395"/>
                </a:lnTo>
                <a:lnTo>
                  <a:pt x="426027" y="498763"/>
                </a:lnTo>
                <a:lnTo>
                  <a:pt x="457200" y="498763"/>
                </a:lnTo>
                <a:lnTo>
                  <a:pt x="503959" y="498763"/>
                </a:lnTo>
                <a:lnTo>
                  <a:pt x="503959" y="535131"/>
                </a:lnTo>
                <a:lnTo>
                  <a:pt x="670214" y="535131"/>
                </a:lnTo>
                <a:lnTo>
                  <a:pt x="670214" y="618259"/>
                </a:lnTo>
                <a:lnTo>
                  <a:pt x="696191" y="618259"/>
                </a:lnTo>
                <a:lnTo>
                  <a:pt x="696191" y="685800"/>
                </a:lnTo>
                <a:lnTo>
                  <a:pt x="711777" y="701386"/>
                </a:lnTo>
                <a:lnTo>
                  <a:pt x="711777" y="758536"/>
                </a:lnTo>
                <a:lnTo>
                  <a:pt x="748146" y="758536"/>
                </a:lnTo>
                <a:lnTo>
                  <a:pt x="748146" y="862445"/>
                </a:lnTo>
                <a:lnTo>
                  <a:pt x="794905" y="862445"/>
                </a:lnTo>
                <a:lnTo>
                  <a:pt x="794905" y="914400"/>
                </a:lnTo>
                <a:lnTo>
                  <a:pt x="862446" y="914400"/>
                </a:lnTo>
                <a:lnTo>
                  <a:pt x="862446" y="950768"/>
                </a:lnTo>
                <a:lnTo>
                  <a:pt x="1044287" y="950768"/>
                </a:lnTo>
                <a:lnTo>
                  <a:pt x="1044287" y="1023504"/>
                </a:lnTo>
                <a:lnTo>
                  <a:pt x="1106632" y="1023504"/>
                </a:lnTo>
                <a:lnTo>
                  <a:pt x="1106632" y="1194954"/>
                </a:lnTo>
                <a:lnTo>
                  <a:pt x="1413164" y="1194954"/>
                </a:lnTo>
                <a:lnTo>
                  <a:pt x="1413164" y="1293668"/>
                </a:lnTo>
                <a:lnTo>
                  <a:pt x="1475509" y="1293668"/>
                </a:lnTo>
                <a:lnTo>
                  <a:pt x="1475509" y="1376795"/>
                </a:lnTo>
                <a:lnTo>
                  <a:pt x="1496291" y="1376795"/>
                </a:lnTo>
                <a:lnTo>
                  <a:pt x="1496291" y="1402772"/>
                </a:lnTo>
                <a:lnTo>
                  <a:pt x="1756064" y="1402772"/>
                </a:lnTo>
                <a:lnTo>
                  <a:pt x="1756064" y="1465118"/>
                </a:lnTo>
                <a:lnTo>
                  <a:pt x="1802823" y="1465118"/>
                </a:lnTo>
                <a:lnTo>
                  <a:pt x="1802823" y="1532659"/>
                </a:lnTo>
                <a:lnTo>
                  <a:pt x="1839191" y="1532659"/>
                </a:lnTo>
                <a:lnTo>
                  <a:pt x="1839191" y="1595004"/>
                </a:lnTo>
                <a:lnTo>
                  <a:pt x="2098964" y="1595004"/>
                </a:lnTo>
                <a:lnTo>
                  <a:pt x="2098964" y="1595004"/>
                </a:lnTo>
                <a:lnTo>
                  <a:pt x="2098964" y="1652154"/>
                </a:lnTo>
                <a:lnTo>
                  <a:pt x="2161309" y="1652154"/>
                </a:lnTo>
                <a:lnTo>
                  <a:pt x="2161309" y="1704109"/>
                </a:lnTo>
                <a:lnTo>
                  <a:pt x="2545773" y="1704109"/>
                </a:lnTo>
                <a:lnTo>
                  <a:pt x="2545773" y="1797627"/>
                </a:lnTo>
                <a:lnTo>
                  <a:pt x="2592532" y="1797627"/>
                </a:lnTo>
                <a:lnTo>
                  <a:pt x="2639291" y="1797627"/>
                </a:lnTo>
                <a:lnTo>
                  <a:pt x="2639291" y="1839191"/>
                </a:lnTo>
                <a:lnTo>
                  <a:pt x="2873087" y="1839191"/>
                </a:lnTo>
                <a:lnTo>
                  <a:pt x="2873087" y="1911927"/>
                </a:lnTo>
                <a:lnTo>
                  <a:pt x="3132859" y="1911927"/>
                </a:lnTo>
                <a:lnTo>
                  <a:pt x="3132859" y="1948295"/>
                </a:lnTo>
                <a:lnTo>
                  <a:pt x="3252355" y="1948295"/>
                </a:lnTo>
                <a:lnTo>
                  <a:pt x="3252355" y="2015836"/>
                </a:lnTo>
                <a:lnTo>
                  <a:pt x="3995305" y="2015836"/>
                </a:lnTo>
                <a:lnTo>
                  <a:pt x="3995305" y="2062595"/>
                </a:lnTo>
                <a:lnTo>
                  <a:pt x="4686300" y="2062595"/>
                </a:lnTo>
                <a:lnTo>
                  <a:pt x="4686300" y="2135331"/>
                </a:lnTo>
                <a:lnTo>
                  <a:pt x="5107132" y="2135331"/>
                </a:lnTo>
                <a:lnTo>
                  <a:pt x="5107132" y="2171700"/>
                </a:lnTo>
                <a:lnTo>
                  <a:pt x="8208818" y="2171700"/>
                </a:lnTo>
              </a:path>
            </a:pathLst>
          </a:custGeom>
          <a:noFill/>
          <a:ln w="28575">
            <a:solidFill>
              <a:schemeClr val="accent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50D5B7A0-25EB-22CD-5EF5-1570932E433D}"/>
              </a:ext>
            </a:extLst>
          </p:cNvPr>
          <p:cNvSpPr/>
          <p:nvPr/>
        </p:nvSpPr>
        <p:spPr bwMode="auto">
          <a:xfrm>
            <a:off x="1991032" y="1741394"/>
            <a:ext cx="8568813" cy="2898058"/>
          </a:xfrm>
          <a:custGeom>
            <a:avLst/>
            <a:gdLst>
              <a:gd name="connsiteX0" fmla="*/ 0 w 8568813"/>
              <a:gd name="connsiteY0" fmla="*/ 0 h 2898058"/>
              <a:gd name="connsiteX1" fmla="*/ 0 w 8568813"/>
              <a:gd name="connsiteY1" fmla="*/ 2898058 h 2898058"/>
              <a:gd name="connsiteX2" fmla="*/ 8568813 w 8568813"/>
              <a:gd name="connsiteY2" fmla="*/ 2898058 h 2898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568813" h="2898058">
                <a:moveTo>
                  <a:pt x="0" y="0"/>
                </a:moveTo>
                <a:lnTo>
                  <a:pt x="0" y="2898058"/>
                </a:lnTo>
                <a:lnTo>
                  <a:pt x="8568813" y="2898058"/>
                </a:lnTo>
              </a:path>
            </a:pathLst>
          </a:custGeom>
          <a:noFill/>
          <a:ln w="28575">
            <a:solidFill>
              <a:schemeClr val="bg2">
                <a:lumMod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C7F7765-B6E5-0A67-FA71-93698D4204F7}"/>
              </a:ext>
            </a:extLst>
          </p:cNvPr>
          <p:cNvGrpSpPr/>
          <p:nvPr/>
        </p:nvGrpSpPr>
        <p:grpSpPr>
          <a:xfrm>
            <a:off x="1906384" y="1734020"/>
            <a:ext cx="74766" cy="2898058"/>
            <a:chOff x="1906383" y="2064774"/>
            <a:chExt cx="92023" cy="2875936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5F7ECCF6-0F84-F489-5FDD-84A2C139E42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906383" y="2064774"/>
              <a:ext cx="92023" cy="0"/>
            </a:xfrm>
            <a:prstGeom prst="line">
              <a:avLst/>
            </a:prstGeom>
            <a:noFill/>
            <a:ln w="2857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92EF19-592E-9A66-45A4-E2B56C62511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906383" y="2639961"/>
              <a:ext cx="92023" cy="0"/>
            </a:xfrm>
            <a:prstGeom prst="line">
              <a:avLst/>
            </a:prstGeom>
            <a:noFill/>
            <a:ln w="2857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8474314-BAA1-B4C7-3DED-2521655344A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906383" y="3215148"/>
              <a:ext cx="92023" cy="0"/>
            </a:xfrm>
            <a:prstGeom prst="line">
              <a:avLst/>
            </a:prstGeom>
            <a:noFill/>
            <a:ln w="2857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1066585-50D5-548F-B338-E1854CF73BD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906383" y="3790335"/>
              <a:ext cx="92023" cy="0"/>
            </a:xfrm>
            <a:prstGeom prst="line">
              <a:avLst/>
            </a:prstGeom>
            <a:noFill/>
            <a:ln w="2857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EBD37FE7-D712-8DDF-7DEC-6D64CAE9D0F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906383" y="4365522"/>
              <a:ext cx="92023" cy="0"/>
            </a:xfrm>
            <a:prstGeom prst="line">
              <a:avLst/>
            </a:prstGeom>
            <a:noFill/>
            <a:ln w="2857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88E9F8E-7818-9954-FBAB-203A5D0435D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906383" y="4940710"/>
              <a:ext cx="92023" cy="0"/>
            </a:xfrm>
            <a:prstGeom prst="line">
              <a:avLst/>
            </a:prstGeom>
            <a:noFill/>
            <a:ln w="2857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BF0F716-54CE-9779-80F9-780C71CB4E00}"/>
              </a:ext>
            </a:extLst>
          </p:cNvPr>
          <p:cNvGrpSpPr/>
          <p:nvPr/>
        </p:nvGrpSpPr>
        <p:grpSpPr>
          <a:xfrm>
            <a:off x="1990846" y="4622644"/>
            <a:ext cx="8348503" cy="108318"/>
            <a:chOff x="2208034" y="4931276"/>
            <a:chExt cx="8348503" cy="108318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1BA66265-0ACF-AD4B-EC8F-6391205CE55E}"/>
                </a:ext>
              </a:extLst>
            </p:cNvPr>
            <p:cNvGrpSpPr/>
            <p:nvPr/>
          </p:nvGrpSpPr>
          <p:grpSpPr>
            <a:xfrm>
              <a:off x="2208034" y="4941352"/>
              <a:ext cx="2859542" cy="98242"/>
              <a:chOff x="2208034" y="4941352"/>
              <a:chExt cx="2859542" cy="98242"/>
            </a:xfrm>
          </p:grpSpPr>
          <p:grpSp>
            <p:nvGrpSpPr>
              <p:cNvPr id="385" name="Group 384">
                <a:extLst>
                  <a:ext uri="{FF2B5EF4-FFF2-40B4-BE49-F238E27FC236}">
                    <a16:creationId xmlns:a16="http://schemas.microsoft.com/office/drawing/2014/main" id="{D8764F4E-972B-F978-0E07-B6348B524A15}"/>
                  </a:ext>
                </a:extLst>
              </p:cNvPr>
              <p:cNvGrpSpPr/>
              <p:nvPr/>
            </p:nvGrpSpPr>
            <p:grpSpPr>
              <a:xfrm rot="5400000">
                <a:off x="2805947" y="4350174"/>
                <a:ext cx="91507" cy="1287334"/>
                <a:chOff x="1906383" y="2064774"/>
                <a:chExt cx="92023" cy="2875936"/>
              </a:xfrm>
            </p:grpSpPr>
            <p:cxnSp>
              <p:nvCxnSpPr>
                <p:cNvPr id="393" name="Straight Connector 392">
                  <a:extLst>
                    <a:ext uri="{FF2B5EF4-FFF2-40B4-BE49-F238E27FC236}">
                      <a16:creationId xmlns:a16="http://schemas.microsoft.com/office/drawing/2014/main" id="{511510DD-AB74-60E7-08E7-2BADA0712CA6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1906383" y="2064774"/>
                  <a:ext cx="92023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bg2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94" name="Straight Connector 393">
                  <a:extLst>
                    <a:ext uri="{FF2B5EF4-FFF2-40B4-BE49-F238E27FC236}">
                      <a16:creationId xmlns:a16="http://schemas.microsoft.com/office/drawing/2014/main" id="{82B7E208-F33B-5515-DAD0-1E2B33C728CA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1906383" y="2639961"/>
                  <a:ext cx="92023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bg2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95" name="Straight Connector 394">
                  <a:extLst>
                    <a:ext uri="{FF2B5EF4-FFF2-40B4-BE49-F238E27FC236}">
                      <a16:creationId xmlns:a16="http://schemas.microsoft.com/office/drawing/2014/main" id="{41151ECB-0603-D6E4-7C2D-CD1AD4D96C20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1906383" y="3215148"/>
                  <a:ext cx="92023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bg2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96" name="Straight Connector 395">
                  <a:extLst>
                    <a:ext uri="{FF2B5EF4-FFF2-40B4-BE49-F238E27FC236}">
                      <a16:creationId xmlns:a16="http://schemas.microsoft.com/office/drawing/2014/main" id="{BE7ECC60-0BB3-2F4A-5116-B6B66E8BCF33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1906383" y="3790335"/>
                  <a:ext cx="92023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bg2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97" name="Straight Connector 396">
                  <a:extLst>
                    <a:ext uri="{FF2B5EF4-FFF2-40B4-BE49-F238E27FC236}">
                      <a16:creationId xmlns:a16="http://schemas.microsoft.com/office/drawing/2014/main" id="{BCA80615-F76C-D059-8F47-7ED0BBC90D4E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1906383" y="4365522"/>
                  <a:ext cx="92023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bg2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98" name="Straight Connector 397">
                  <a:extLst>
                    <a:ext uri="{FF2B5EF4-FFF2-40B4-BE49-F238E27FC236}">
                      <a16:creationId xmlns:a16="http://schemas.microsoft.com/office/drawing/2014/main" id="{CE8908E4-54D7-7446-CF0B-A6BA2961D4B6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1906383" y="4940710"/>
                  <a:ext cx="92023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bg2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386" name="Group 385">
                <a:extLst>
                  <a:ext uri="{FF2B5EF4-FFF2-40B4-BE49-F238E27FC236}">
                    <a16:creationId xmlns:a16="http://schemas.microsoft.com/office/drawing/2014/main" id="{3E9112F8-8955-E293-7EAD-08752EE050B4}"/>
                  </a:ext>
                </a:extLst>
              </p:cNvPr>
              <p:cNvGrpSpPr/>
              <p:nvPr/>
            </p:nvGrpSpPr>
            <p:grpSpPr>
              <a:xfrm rot="5400000">
                <a:off x="4378155" y="4343439"/>
                <a:ext cx="91507" cy="1287334"/>
                <a:chOff x="1906383" y="2064774"/>
                <a:chExt cx="92023" cy="2875936"/>
              </a:xfrm>
            </p:grpSpPr>
            <p:cxnSp>
              <p:nvCxnSpPr>
                <p:cNvPr id="387" name="Straight Connector 386">
                  <a:extLst>
                    <a:ext uri="{FF2B5EF4-FFF2-40B4-BE49-F238E27FC236}">
                      <a16:creationId xmlns:a16="http://schemas.microsoft.com/office/drawing/2014/main" id="{F4BD0E5B-E865-EEB0-8936-09C7D98AFAC8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1906383" y="2064774"/>
                  <a:ext cx="92023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bg2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88" name="Straight Connector 387">
                  <a:extLst>
                    <a:ext uri="{FF2B5EF4-FFF2-40B4-BE49-F238E27FC236}">
                      <a16:creationId xmlns:a16="http://schemas.microsoft.com/office/drawing/2014/main" id="{CF25DACE-AEA5-A114-AAA7-A7DE34E55DC7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1906383" y="2639961"/>
                  <a:ext cx="92023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bg2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89" name="Straight Connector 388">
                  <a:extLst>
                    <a:ext uri="{FF2B5EF4-FFF2-40B4-BE49-F238E27FC236}">
                      <a16:creationId xmlns:a16="http://schemas.microsoft.com/office/drawing/2014/main" id="{2C78D08D-2D60-0BF4-BDF1-5318A3A2EFA9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1906383" y="3215148"/>
                  <a:ext cx="92023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bg2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90" name="Straight Connector 389">
                  <a:extLst>
                    <a:ext uri="{FF2B5EF4-FFF2-40B4-BE49-F238E27FC236}">
                      <a16:creationId xmlns:a16="http://schemas.microsoft.com/office/drawing/2014/main" id="{2A1934CB-D701-EDBE-FD73-335547F5E6B7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1906383" y="3790335"/>
                  <a:ext cx="92023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bg2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91" name="Straight Connector 390">
                  <a:extLst>
                    <a:ext uri="{FF2B5EF4-FFF2-40B4-BE49-F238E27FC236}">
                      <a16:creationId xmlns:a16="http://schemas.microsoft.com/office/drawing/2014/main" id="{7C8505D3-02CE-D3E4-CFF5-CEAB3FEDA290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1906383" y="4365522"/>
                  <a:ext cx="92023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bg2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92" name="Straight Connector 391">
                  <a:extLst>
                    <a:ext uri="{FF2B5EF4-FFF2-40B4-BE49-F238E27FC236}">
                      <a16:creationId xmlns:a16="http://schemas.microsoft.com/office/drawing/2014/main" id="{125FAE81-D81E-3D77-5A3B-0C4FD6063D3B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1906383" y="4940710"/>
                  <a:ext cx="92023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bg2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C89AFB65-D6FF-EC03-CFAB-BAFD4A37AAF7}"/>
                </a:ext>
              </a:extLst>
            </p:cNvPr>
            <p:cNvGrpSpPr/>
            <p:nvPr/>
          </p:nvGrpSpPr>
          <p:grpSpPr>
            <a:xfrm>
              <a:off x="5345822" y="4934618"/>
              <a:ext cx="2859542" cy="98242"/>
              <a:chOff x="2208034" y="4941352"/>
              <a:chExt cx="2859542" cy="98242"/>
            </a:xfrm>
          </p:grpSpPr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4DB67435-8080-89ED-8698-C87AD60B0848}"/>
                  </a:ext>
                </a:extLst>
              </p:cNvPr>
              <p:cNvGrpSpPr/>
              <p:nvPr/>
            </p:nvGrpSpPr>
            <p:grpSpPr>
              <a:xfrm rot="5400000">
                <a:off x="2805947" y="4350174"/>
                <a:ext cx="91507" cy="1287334"/>
                <a:chOff x="1906383" y="2064774"/>
                <a:chExt cx="92023" cy="2875936"/>
              </a:xfrm>
            </p:grpSpPr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7899DF7A-2C37-7892-F008-939C2CA75E06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1906383" y="2064774"/>
                  <a:ext cx="92023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bg2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60" name="Straight Connector 59">
                  <a:extLst>
                    <a:ext uri="{FF2B5EF4-FFF2-40B4-BE49-F238E27FC236}">
                      <a16:creationId xmlns:a16="http://schemas.microsoft.com/office/drawing/2014/main" id="{FAEF8425-6EE6-3775-C724-CAB387496172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1906383" y="2639961"/>
                  <a:ext cx="92023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bg2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721F4D3E-31BA-7908-56C4-F742E1524E49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1906383" y="3215148"/>
                  <a:ext cx="92023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bg2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62" name="Straight Connector 61">
                  <a:extLst>
                    <a:ext uri="{FF2B5EF4-FFF2-40B4-BE49-F238E27FC236}">
                      <a16:creationId xmlns:a16="http://schemas.microsoft.com/office/drawing/2014/main" id="{ACE0330F-0984-29BF-10C7-2E3FD535EE0C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1906383" y="3790335"/>
                  <a:ext cx="92023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bg2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63" name="Straight Connector 62">
                  <a:extLst>
                    <a:ext uri="{FF2B5EF4-FFF2-40B4-BE49-F238E27FC236}">
                      <a16:creationId xmlns:a16="http://schemas.microsoft.com/office/drawing/2014/main" id="{A56EBDC6-A70D-32EE-6855-5FFC99CA0C3E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1906383" y="4365522"/>
                  <a:ext cx="92023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bg2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84" name="Straight Connector 383">
                  <a:extLst>
                    <a:ext uri="{FF2B5EF4-FFF2-40B4-BE49-F238E27FC236}">
                      <a16:creationId xmlns:a16="http://schemas.microsoft.com/office/drawing/2014/main" id="{2AD14F71-0DDE-D003-87F6-715353FEDCA1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1906383" y="4940710"/>
                  <a:ext cx="92023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bg2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5B3AFB42-59B5-C6B8-D5F9-2630DDB0E2A8}"/>
                  </a:ext>
                </a:extLst>
              </p:cNvPr>
              <p:cNvGrpSpPr/>
              <p:nvPr/>
            </p:nvGrpSpPr>
            <p:grpSpPr>
              <a:xfrm rot="5400000">
                <a:off x="4378155" y="4343439"/>
                <a:ext cx="91507" cy="1287334"/>
                <a:chOff x="1906383" y="2064774"/>
                <a:chExt cx="92023" cy="2875936"/>
              </a:xfrm>
            </p:grpSpPr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B4068CE2-2077-96F6-17D5-778C77CA3F5C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1906383" y="2064774"/>
                  <a:ext cx="92023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bg2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4" name="Straight Connector 53">
                  <a:extLst>
                    <a:ext uri="{FF2B5EF4-FFF2-40B4-BE49-F238E27FC236}">
                      <a16:creationId xmlns:a16="http://schemas.microsoft.com/office/drawing/2014/main" id="{91E726B6-561E-93D7-C922-51EE57B71936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1906383" y="2639961"/>
                  <a:ext cx="92023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bg2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65038289-9903-F566-85A9-EE9001C83393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1906383" y="3215148"/>
                  <a:ext cx="92023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bg2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1DD79CFF-3751-32C3-81AA-D6F1C554B21C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1906383" y="3790335"/>
                  <a:ext cx="92023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bg2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7" name="Straight Connector 56">
                  <a:extLst>
                    <a:ext uri="{FF2B5EF4-FFF2-40B4-BE49-F238E27FC236}">
                      <a16:creationId xmlns:a16="http://schemas.microsoft.com/office/drawing/2014/main" id="{5E9487F2-B9A7-C005-78DB-97B20562EE69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1906383" y="4365522"/>
                  <a:ext cx="92023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bg2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id="{72217066-E4BF-B252-0C7E-53E333A2B1CA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1906383" y="4940710"/>
                  <a:ext cx="92023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bg2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FD885289-6E61-C658-6450-4E6AFF8EED32}"/>
                </a:ext>
              </a:extLst>
            </p:cNvPr>
            <p:cNvGrpSpPr/>
            <p:nvPr/>
          </p:nvGrpSpPr>
          <p:grpSpPr>
            <a:xfrm>
              <a:off x="8469392" y="4931276"/>
              <a:ext cx="2087145" cy="98240"/>
              <a:chOff x="2208034" y="4941354"/>
              <a:chExt cx="2087145" cy="98240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5783F85D-154E-838E-65CF-36454B7C8F38}"/>
                  </a:ext>
                </a:extLst>
              </p:cNvPr>
              <p:cNvGrpSpPr/>
              <p:nvPr/>
            </p:nvGrpSpPr>
            <p:grpSpPr>
              <a:xfrm rot="5400000">
                <a:off x="2805947" y="4350174"/>
                <a:ext cx="91507" cy="1287334"/>
                <a:chOff x="1906383" y="2064774"/>
                <a:chExt cx="92023" cy="2875936"/>
              </a:xfrm>
            </p:grpSpPr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9715E966-CE0C-03CD-6436-14A706A3F9EB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1906383" y="2064774"/>
                  <a:ext cx="92023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bg2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EFBA899F-B73E-E958-F33E-3037F2A64E77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1906383" y="2639961"/>
                  <a:ext cx="92023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bg2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66967A1A-0A4D-BE52-7D42-4F11F7BB3AF2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1906383" y="3215148"/>
                  <a:ext cx="92023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bg2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3CD5EA76-F8EB-8E31-2ED0-3EFA2AFEF76D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1906383" y="3790335"/>
                  <a:ext cx="92023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bg2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9" name="Straight Connector 48">
                  <a:extLst>
                    <a:ext uri="{FF2B5EF4-FFF2-40B4-BE49-F238E27FC236}">
                      <a16:creationId xmlns:a16="http://schemas.microsoft.com/office/drawing/2014/main" id="{5AC62672-3E66-BDAC-25E0-1C4EFB336D7F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1906383" y="4365522"/>
                  <a:ext cx="92023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bg2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0" name="Straight Connector 49">
                  <a:extLst>
                    <a:ext uri="{FF2B5EF4-FFF2-40B4-BE49-F238E27FC236}">
                      <a16:creationId xmlns:a16="http://schemas.microsoft.com/office/drawing/2014/main" id="{C7B0763D-A555-AD23-0496-445E16721416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1906383" y="4940710"/>
                  <a:ext cx="92023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bg2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8FF23E39-877D-5377-FB40-02C615156A2A}"/>
                  </a:ext>
                </a:extLst>
              </p:cNvPr>
              <p:cNvGrpSpPr/>
              <p:nvPr/>
            </p:nvGrpSpPr>
            <p:grpSpPr>
              <a:xfrm rot="5400000">
                <a:off x="3991959" y="4729641"/>
                <a:ext cx="91507" cy="514933"/>
                <a:chOff x="1906383" y="3790335"/>
                <a:chExt cx="92023" cy="1150375"/>
              </a:xfrm>
            </p:grpSpPr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21E255E3-8770-AAE3-4586-4DBFB0ABF905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1906383" y="3790335"/>
                  <a:ext cx="92023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bg2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276B3B3D-002E-BE6F-CA8D-6DD0DAC8BF3C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1906383" y="4365522"/>
                  <a:ext cx="92023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bg2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153BE0DC-3A1F-F51B-29E0-44DFA20927A3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1906383" y="4940710"/>
                  <a:ext cx="92023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bg2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</p:grpSp>
      <p:sp>
        <p:nvSpPr>
          <p:cNvPr id="399" name="TextBox 398">
            <a:extLst>
              <a:ext uri="{FF2B5EF4-FFF2-40B4-BE49-F238E27FC236}">
                <a16:creationId xmlns:a16="http://schemas.microsoft.com/office/drawing/2014/main" id="{11B446D8-184A-EDA6-316B-93BB6D9D741C}"/>
              </a:ext>
            </a:extLst>
          </p:cNvPr>
          <p:cNvSpPr txBox="1"/>
          <p:nvPr/>
        </p:nvSpPr>
        <p:spPr bwMode="auto">
          <a:xfrm>
            <a:off x="1435136" y="1546551"/>
            <a:ext cx="5357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400" name="TextBox 399">
            <a:extLst>
              <a:ext uri="{FF2B5EF4-FFF2-40B4-BE49-F238E27FC236}">
                <a16:creationId xmlns:a16="http://schemas.microsoft.com/office/drawing/2014/main" id="{DA92BE6F-81B6-7AFC-BB23-DAE7B091E33F}"/>
              </a:ext>
            </a:extLst>
          </p:cNvPr>
          <p:cNvSpPr txBox="1"/>
          <p:nvPr/>
        </p:nvSpPr>
        <p:spPr bwMode="auto">
          <a:xfrm>
            <a:off x="1551970" y="2119235"/>
            <a:ext cx="418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80</a:t>
            </a:r>
          </a:p>
        </p:txBody>
      </p:sp>
      <p:sp>
        <p:nvSpPr>
          <p:cNvPr id="401" name="TextBox 400">
            <a:extLst>
              <a:ext uri="{FF2B5EF4-FFF2-40B4-BE49-F238E27FC236}">
                <a16:creationId xmlns:a16="http://schemas.microsoft.com/office/drawing/2014/main" id="{476FFB9E-7BF7-9A3B-874B-21CE48EE1F88}"/>
              </a:ext>
            </a:extLst>
          </p:cNvPr>
          <p:cNvSpPr txBox="1"/>
          <p:nvPr/>
        </p:nvSpPr>
        <p:spPr bwMode="auto">
          <a:xfrm>
            <a:off x="1552156" y="2712157"/>
            <a:ext cx="418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402" name="TextBox 401">
            <a:extLst>
              <a:ext uri="{FF2B5EF4-FFF2-40B4-BE49-F238E27FC236}">
                <a16:creationId xmlns:a16="http://schemas.microsoft.com/office/drawing/2014/main" id="{5EA260C4-223C-4641-A98D-66EFCF23E22B}"/>
              </a:ext>
            </a:extLst>
          </p:cNvPr>
          <p:cNvSpPr txBox="1"/>
          <p:nvPr/>
        </p:nvSpPr>
        <p:spPr bwMode="auto">
          <a:xfrm>
            <a:off x="1551970" y="3284841"/>
            <a:ext cx="418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403" name="TextBox 402">
            <a:extLst>
              <a:ext uri="{FF2B5EF4-FFF2-40B4-BE49-F238E27FC236}">
                <a16:creationId xmlns:a16="http://schemas.microsoft.com/office/drawing/2014/main" id="{33497161-B2B0-50DB-0F2F-825AC7BCDB0A}"/>
              </a:ext>
            </a:extLst>
          </p:cNvPr>
          <p:cNvSpPr txBox="1"/>
          <p:nvPr/>
        </p:nvSpPr>
        <p:spPr bwMode="auto">
          <a:xfrm>
            <a:off x="1556381" y="3866503"/>
            <a:ext cx="418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404" name="TextBox 403">
            <a:extLst>
              <a:ext uri="{FF2B5EF4-FFF2-40B4-BE49-F238E27FC236}">
                <a16:creationId xmlns:a16="http://schemas.microsoft.com/office/drawing/2014/main" id="{DEB6A644-AF77-1646-579A-D9A8C495BE2B}"/>
              </a:ext>
            </a:extLst>
          </p:cNvPr>
          <p:cNvSpPr txBox="1"/>
          <p:nvPr/>
        </p:nvSpPr>
        <p:spPr bwMode="auto">
          <a:xfrm>
            <a:off x="1673214" y="4439187"/>
            <a:ext cx="301685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05" name="TextBox 404">
            <a:extLst>
              <a:ext uri="{FF2B5EF4-FFF2-40B4-BE49-F238E27FC236}">
                <a16:creationId xmlns:a16="http://schemas.microsoft.com/office/drawing/2014/main" id="{D722130B-3A66-29AD-34AD-C91552CE9E96}"/>
              </a:ext>
            </a:extLst>
          </p:cNvPr>
          <p:cNvSpPr txBox="1"/>
          <p:nvPr/>
        </p:nvSpPr>
        <p:spPr bwMode="auto">
          <a:xfrm rot="16200000">
            <a:off x="965422" y="3001126"/>
            <a:ext cx="88537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PFS (%)</a:t>
            </a:r>
          </a:p>
        </p:txBody>
      </p:sp>
      <p:sp>
        <p:nvSpPr>
          <p:cNvPr id="406" name="TextBox 405">
            <a:extLst>
              <a:ext uri="{FF2B5EF4-FFF2-40B4-BE49-F238E27FC236}">
                <a16:creationId xmlns:a16="http://schemas.microsoft.com/office/drawing/2014/main" id="{3FCBF466-BAD3-6D09-1D9A-2C3782326ACE}"/>
              </a:ext>
            </a:extLst>
          </p:cNvPr>
          <p:cNvSpPr txBox="1"/>
          <p:nvPr/>
        </p:nvSpPr>
        <p:spPr bwMode="auto">
          <a:xfrm>
            <a:off x="1832619" y="4671740"/>
            <a:ext cx="30168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07" name="TextBox 406">
            <a:extLst>
              <a:ext uri="{FF2B5EF4-FFF2-40B4-BE49-F238E27FC236}">
                <a16:creationId xmlns:a16="http://schemas.microsoft.com/office/drawing/2014/main" id="{C399E4CF-26E4-F72F-D737-47403E4D9423}"/>
              </a:ext>
            </a:extLst>
          </p:cNvPr>
          <p:cNvSpPr txBox="1"/>
          <p:nvPr/>
        </p:nvSpPr>
        <p:spPr bwMode="auto">
          <a:xfrm>
            <a:off x="2092413" y="4675131"/>
            <a:ext cx="30168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08" name="TextBox 407">
            <a:extLst>
              <a:ext uri="{FF2B5EF4-FFF2-40B4-BE49-F238E27FC236}">
                <a16:creationId xmlns:a16="http://schemas.microsoft.com/office/drawing/2014/main" id="{806FB1A7-A905-5BA1-428D-31F342E94016}"/>
              </a:ext>
            </a:extLst>
          </p:cNvPr>
          <p:cNvSpPr txBox="1"/>
          <p:nvPr/>
        </p:nvSpPr>
        <p:spPr bwMode="auto">
          <a:xfrm>
            <a:off x="2354726" y="4675131"/>
            <a:ext cx="30168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09" name="TextBox 408">
            <a:extLst>
              <a:ext uri="{FF2B5EF4-FFF2-40B4-BE49-F238E27FC236}">
                <a16:creationId xmlns:a16="http://schemas.microsoft.com/office/drawing/2014/main" id="{09CF1970-85DF-217A-B356-D47C9ECCBCFC}"/>
              </a:ext>
            </a:extLst>
          </p:cNvPr>
          <p:cNvSpPr txBox="1"/>
          <p:nvPr/>
        </p:nvSpPr>
        <p:spPr bwMode="auto">
          <a:xfrm>
            <a:off x="2614520" y="4675131"/>
            <a:ext cx="30168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10" name="TextBox 409">
            <a:extLst>
              <a:ext uri="{FF2B5EF4-FFF2-40B4-BE49-F238E27FC236}">
                <a16:creationId xmlns:a16="http://schemas.microsoft.com/office/drawing/2014/main" id="{014CAA22-06D5-9DB0-7006-6BD5BA9E7D00}"/>
              </a:ext>
            </a:extLst>
          </p:cNvPr>
          <p:cNvSpPr txBox="1"/>
          <p:nvPr/>
        </p:nvSpPr>
        <p:spPr bwMode="auto">
          <a:xfrm>
            <a:off x="2879713" y="4675131"/>
            <a:ext cx="30168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11" name="TextBox 410">
            <a:extLst>
              <a:ext uri="{FF2B5EF4-FFF2-40B4-BE49-F238E27FC236}">
                <a16:creationId xmlns:a16="http://schemas.microsoft.com/office/drawing/2014/main" id="{D9C0A226-55DB-9E8A-1277-568CF33BF9D9}"/>
              </a:ext>
            </a:extLst>
          </p:cNvPr>
          <p:cNvSpPr txBox="1"/>
          <p:nvPr/>
        </p:nvSpPr>
        <p:spPr bwMode="auto">
          <a:xfrm>
            <a:off x="3139507" y="4675131"/>
            <a:ext cx="30168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12" name="TextBox 411">
            <a:extLst>
              <a:ext uri="{FF2B5EF4-FFF2-40B4-BE49-F238E27FC236}">
                <a16:creationId xmlns:a16="http://schemas.microsoft.com/office/drawing/2014/main" id="{924E7069-7EF5-9C60-08AE-1BE9F3153DBC}"/>
              </a:ext>
            </a:extLst>
          </p:cNvPr>
          <p:cNvSpPr txBox="1"/>
          <p:nvPr/>
        </p:nvSpPr>
        <p:spPr bwMode="auto">
          <a:xfrm>
            <a:off x="3401820" y="4675131"/>
            <a:ext cx="30168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13" name="TextBox 412">
            <a:extLst>
              <a:ext uri="{FF2B5EF4-FFF2-40B4-BE49-F238E27FC236}">
                <a16:creationId xmlns:a16="http://schemas.microsoft.com/office/drawing/2014/main" id="{E83CFFF2-0D52-59F9-6BE3-8078F54E4643}"/>
              </a:ext>
            </a:extLst>
          </p:cNvPr>
          <p:cNvSpPr txBox="1"/>
          <p:nvPr/>
        </p:nvSpPr>
        <p:spPr bwMode="auto">
          <a:xfrm>
            <a:off x="3661614" y="4675131"/>
            <a:ext cx="30168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14" name="TextBox 413">
            <a:extLst>
              <a:ext uri="{FF2B5EF4-FFF2-40B4-BE49-F238E27FC236}">
                <a16:creationId xmlns:a16="http://schemas.microsoft.com/office/drawing/2014/main" id="{836464EE-35D7-41C8-3607-AD572F77A964}"/>
              </a:ext>
            </a:extLst>
          </p:cNvPr>
          <p:cNvSpPr txBox="1"/>
          <p:nvPr/>
        </p:nvSpPr>
        <p:spPr bwMode="auto">
          <a:xfrm>
            <a:off x="3926520" y="4675131"/>
            <a:ext cx="30168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15" name="TextBox 414">
            <a:extLst>
              <a:ext uri="{FF2B5EF4-FFF2-40B4-BE49-F238E27FC236}">
                <a16:creationId xmlns:a16="http://schemas.microsoft.com/office/drawing/2014/main" id="{E9CE86C3-C6FC-AA7B-9D6C-DD948B045D6F}"/>
              </a:ext>
            </a:extLst>
          </p:cNvPr>
          <p:cNvSpPr txBox="1"/>
          <p:nvPr/>
        </p:nvSpPr>
        <p:spPr bwMode="auto">
          <a:xfrm>
            <a:off x="4186314" y="4675131"/>
            <a:ext cx="30168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16" name="TextBox 415">
            <a:extLst>
              <a:ext uri="{FF2B5EF4-FFF2-40B4-BE49-F238E27FC236}">
                <a16:creationId xmlns:a16="http://schemas.microsoft.com/office/drawing/2014/main" id="{BC628368-F853-8612-F5D1-8B75275B3AF4}"/>
              </a:ext>
            </a:extLst>
          </p:cNvPr>
          <p:cNvSpPr txBox="1"/>
          <p:nvPr/>
        </p:nvSpPr>
        <p:spPr bwMode="auto">
          <a:xfrm>
            <a:off x="4390118" y="4675131"/>
            <a:ext cx="418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17" name="TextBox 416">
            <a:extLst>
              <a:ext uri="{FF2B5EF4-FFF2-40B4-BE49-F238E27FC236}">
                <a16:creationId xmlns:a16="http://schemas.microsoft.com/office/drawing/2014/main" id="{10AF6702-2552-5FFD-F32D-CF3E8E6D859E}"/>
              </a:ext>
            </a:extLst>
          </p:cNvPr>
          <p:cNvSpPr txBox="1"/>
          <p:nvPr/>
        </p:nvSpPr>
        <p:spPr bwMode="auto">
          <a:xfrm>
            <a:off x="4649912" y="4675131"/>
            <a:ext cx="418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418" name="TextBox 417">
            <a:extLst>
              <a:ext uri="{FF2B5EF4-FFF2-40B4-BE49-F238E27FC236}">
                <a16:creationId xmlns:a16="http://schemas.microsoft.com/office/drawing/2014/main" id="{90640AF9-F6C5-7A91-572E-176F9ABE89FE}"/>
              </a:ext>
            </a:extLst>
          </p:cNvPr>
          <p:cNvSpPr txBox="1"/>
          <p:nvPr/>
        </p:nvSpPr>
        <p:spPr bwMode="auto">
          <a:xfrm>
            <a:off x="4915105" y="4675131"/>
            <a:ext cx="418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419" name="TextBox 418">
            <a:extLst>
              <a:ext uri="{FF2B5EF4-FFF2-40B4-BE49-F238E27FC236}">
                <a16:creationId xmlns:a16="http://schemas.microsoft.com/office/drawing/2014/main" id="{F261A1E3-83D3-4BCA-547E-87CE01AE5DA6}"/>
              </a:ext>
            </a:extLst>
          </p:cNvPr>
          <p:cNvSpPr txBox="1"/>
          <p:nvPr/>
        </p:nvSpPr>
        <p:spPr bwMode="auto">
          <a:xfrm>
            <a:off x="5174899" y="4675131"/>
            <a:ext cx="418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420" name="TextBox 419">
            <a:extLst>
              <a:ext uri="{FF2B5EF4-FFF2-40B4-BE49-F238E27FC236}">
                <a16:creationId xmlns:a16="http://schemas.microsoft.com/office/drawing/2014/main" id="{0CD76573-99F4-DCC6-796E-93BE559BE394}"/>
              </a:ext>
            </a:extLst>
          </p:cNvPr>
          <p:cNvSpPr txBox="1"/>
          <p:nvPr/>
        </p:nvSpPr>
        <p:spPr bwMode="auto">
          <a:xfrm>
            <a:off x="5437212" y="4675131"/>
            <a:ext cx="418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421" name="TextBox 420">
            <a:extLst>
              <a:ext uri="{FF2B5EF4-FFF2-40B4-BE49-F238E27FC236}">
                <a16:creationId xmlns:a16="http://schemas.microsoft.com/office/drawing/2014/main" id="{FE1A2EB2-6E63-540A-AB55-A3D31C334AF3}"/>
              </a:ext>
            </a:extLst>
          </p:cNvPr>
          <p:cNvSpPr txBox="1"/>
          <p:nvPr/>
        </p:nvSpPr>
        <p:spPr bwMode="auto">
          <a:xfrm>
            <a:off x="5697006" y="4675131"/>
            <a:ext cx="418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422" name="TextBox 421">
            <a:extLst>
              <a:ext uri="{FF2B5EF4-FFF2-40B4-BE49-F238E27FC236}">
                <a16:creationId xmlns:a16="http://schemas.microsoft.com/office/drawing/2014/main" id="{ED50733D-E00D-EAF3-715C-5509651C2D33}"/>
              </a:ext>
            </a:extLst>
          </p:cNvPr>
          <p:cNvSpPr txBox="1"/>
          <p:nvPr/>
        </p:nvSpPr>
        <p:spPr bwMode="auto">
          <a:xfrm>
            <a:off x="5952364" y="4659214"/>
            <a:ext cx="418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423" name="TextBox 422">
            <a:extLst>
              <a:ext uri="{FF2B5EF4-FFF2-40B4-BE49-F238E27FC236}">
                <a16:creationId xmlns:a16="http://schemas.microsoft.com/office/drawing/2014/main" id="{4EE2CD0E-C870-40D7-7F6A-BCC0EC72C6D8}"/>
              </a:ext>
            </a:extLst>
          </p:cNvPr>
          <p:cNvSpPr txBox="1"/>
          <p:nvPr/>
        </p:nvSpPr>
        <p:spPr bwMode="auto">
          <a:xfrm>
            <a:off x="6214677" y="4659214"/>
            <a:ext cx="418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424" name="TextBox 423">
            <a:extLst>
              <a:ext uri="{FF2B5EF4-FFF2-40B4-BE49-F238E27FC236}">
                <a16:creationId xmlns:a16="http://schemas.microsoft.com/office/drawing/2014/main" id="{047A71F0-CDD7-C1DC-C06B-F487BE1E8205}"/>
              </a:ext>
            </a:extLst>
          </p:cNvPr>
          <p:cNvSpPr txBox="1"/>
          <p:nvPr/>
        </p:nvSpPr>
        <p:spPr bwMode="auto">
          <a:xfrm>
            <a:off x="6474471" y="4659214"/>
            <a:ext cx="418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425" name="TextBox 424">
            <a:extLst>
              <a:ext uri="{FF2B5EF4-FFF2-40B4-BE49-F238E27FC236}">
                <a16:creationId xmlns:a16="http://schemas.microsoft.com/office/drawing/2014/main" id="{4C9BA333-BA30-8E69-4C33-95B2E598303A}"/>
              </a:ext>
            </a:extLst>
          </p:cNvPr>
          <p:cNvSpPr txBox="1"/>
          <p:nvPr/>
        </p:nvSpPr>
        <p:spPr bwMode="auto">
          <a:xfrm>
            <a:off x="6739664" y="4659214"/>
            <a:ext cx="418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19</a:t>
            </a:r>
          </a:p>
        </p:txBody>
      </p:sp>
      <p:sp>
        <p:nvSpPr>
          <p:cNvPr id="426" name="TextBox 425">
            <a:extLst>
              <a:ext uri="{FF2B5EF4-FFF2-40B4-BE49-F238E27FC236}">
                <a16:creationId xmlns:a16="http://schemas.microsoft.com/office/drawing/2014/main" id="{445E26E3-2CC7-01E1-0F71-594101E1EB8D}"/>
              </a:ext>
            </a:extLst>
          </p:cNvPr>
          <p:cNvSpPr txBox="1"/>
          <p:nvPr/>
        </p:nvSpPr>
        <p:spPr bwMode="auto">
          <a:xfrm>
            <a:off x="6999458" y="4659214"/>
            <a:ext cx="418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427" name="TextBox 426">
            <a:extLst>
              <a:ext uri="{FF2B5EF4-FFF2-40B4-BE49-F238E27FC236}">
                <a16:creationId xmlns:a16="http://schemas.microsoft.com/office/drawing/2014/main" id="{4DE0D844-F5FF-87AC-0E42-142BFCEBC5A2}"/>
              </a:ext>
            </a:extLst>
          </p:cNvPr>
          <p:cNvSpPr txBox="1"/>
          <p:nvPr/>
        </p:nvSpPr>
        <p:spPr bwMode="auto">
          <a:xfrm>
            <a:off x="7261771" y="4659214"/>
            <a:ext cx="418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1625" name="TextBox 1624">
            <a:extLst>
              <a:ext uri="{FF2B5EF4-FFF2-40B4-BE49-F238E27FC236}">
                <a16:creationId xmlns:a16="http://schemas.microsoft.com/office/drawing/2014/main" id="{30EFEF2A-252D-7BD9-94D4-D4AE2AE55BD0}"/>
              </a:ext>
            </a:extLst>
          </p:cNvPr>
          <p:cNvSpPr txBox="1"/>
          <p:nvPr/>
        </p:nvSpPr>
        <p:spPr bwMode="auto">
          <a:xfrm>
            <a:off x="7521565" y="4659214"/>
            <a:ext cx="418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22</a:t>
            </a:r>
          </a:p>
        </p:txBody>
      </p:sp>
      <p:sp>
        <p:nvSpPr>
          <p:cNvPr id="1626" name="TextBox 1625">
            <a:extLst>
              <a:ext uri="{FF2B5EF4-FFF2-40B4-BE49-F238E27FC236}">
                <a16:creationId xmlns:a16="http://schemas.microsoft.com/office/drawing/2014/main" id="{BAE22A4E-D761-69F4-316F-5C495637AA7D}"/>
              </a:ext>
            </a:extLst>
          </p:cNvPr>
          <p:cNvSpPr txBox="1"/>
          <p:nvPr/>
        </p:nvSpPr>
        <p:spPr bwMode="auto">
          <a:xfrm>
            <a:off x="7786471" y="4659214"/>
            <a:ext cx="418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23</a:t>
            </a:r>
          </a:p>
        </p:txBody>
      </p:sp>
      <p:sp>
        <p:nvSpPr>
          <p:cNvPr id="1627" name="TextBox 1626">
            <a:extLst>
              <a:ext uri="{FF2B5EF4-FFF2-40B4-BE49-F238E27FC236}">
                <a16:creationId xmlns:a16="http://schemas.microsoft.com/office/drawing/2014/main" id="{5D773568-B7E4-1183-B96D-530C0EEC4BA8}"/>
              </a:ext>
            </a:extLst>
          </p:cNvPr>
          <p:cNvSpPr txBox="1"/>
          <p:nvPr/>
        </p:nvSpPr>
        <p:spPr bwMode="auto">
          <a:xfrm>
            <a:off x="8046265" y="4659214"/>
            <a:ext cx="418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1628" name="TextBox 1627">
            <a:extLst>
              <a:ext uri="{FF2B5EF4-FFF2-40B4-BE49-F238E27FC236}">
                <a16:creationId xmlns:a16="http://schemas.microsoft.com/office/drawing/2014/main" id="{AA40E1C7-3838-3345-9989-6411881D39AD}"/>
              </a:ext>
            </a:extLst>
          </p:cNvPr>
          <p:cNvSpPr txBox="1"/>
          <p:nvPr/>
        </p:nvSpPr>
        <p:spPr bwMode="auto">
          <a:xfrm>
            <a:off x="8308578" y="4659214"/>
            <a:ext cx="418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1629" name="TextBox 1628">
            <a:extLst>
              <a:ext uri="{FF2B5EF4-FFF2-40B4-BE49-F238E27FC236}">
                <a16:creationId xmlns:a16="http://schemas.microsoft.com/office/drawing/2014/main" id="{4F96E18D-8AE8-B429-C526-391DAE65A2F1}"/>
              </a:ext>
            </a:extLst>
          </p:cNvPr>
          <p:cNvSpPr txBox="1"/>
          <p:nvPr/>
        </p:nvSpPr>
        <p:spPr bwMode="auto">
          <a:xfrm>
            <a:off x="8568372" y="4659214"/>
            <a:ext cx="418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26</a:t>
            </a:r>
          </a:p>
        </p:txBody>
      </p:sp>
      <p:sp>
        <p:nvSpPr>
          <p:cNvPr id="1630" name="TextBox 1629">
            <a:extLst>
              <a:ext uri="{FF2B5EF4-FFF2-40B4-BE49-F238E27FC236}">
                <a16:creationId xmlns:a16="http://schemas.microsoft.com/office/drawing/2014/main" id="{2DAFF55C-8389-57D0-D6D4-D3B16D52E6FC}"/>
              </a:ext>
            </a:extLst>
          </p:cNvPr>
          <p:cNvSpPr txBox="1"/>
          <p:nvPr/>
        </p:nvSpPr>
        <p:spPr bwMode="auto">
          <a:xfrm>
            <a:off x="8833565" y="4659214"/>
            <a:ext cx="418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27</a:t>
            </a:r>
          </a:p>
        </p:txBody>
      </p:sp>
      <p:sp>
        <p:nvSpPr>
          <p:cNvPr id="1631" name="TextBox 1630">
            <a:extLst>
              <a:ext uri="{FF2B5EF4-FFF2-40B4-BE49-F238E27FC236}">
                <a16:creationId xmlns:a16="http://schemas.microsoft.com/office/drawing/2014/main" id="{DE747654-E1B6-DD20-DB75-FA4803767E67}"/>
              </a:ext>
            </a:extLst>
          </p:cNvPr>
          <p:cNvSpPr txBox="1"/>
          <p:nvPr/>
        </p:nvSpPr>
        <p:spPr bwMode="auto">
          <a:xfrm>
            <a:off x="9093359" y="4659214"/>
            <a:ext cx="418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1632" name="TextBox 1631">
            <a:extLst>
              <a:ext uri="{FF2B5EF4-FFF2-40B4-BE49-F238E27FC236}">
                <a16:creationId xmlns:a16="http://schemas.microsoft.com/office/drawing/2014/main" id="{33CA7CBE-F997-9978-5DC9-3F7DC786D8A9}"/>
              </a:ext>
            </a:extLst>
          </p:cNvPr>
          <p:cNvSpPr txBox="1"/>
          <p:nvPr/>
        </p:nvSpPr>
        <p:spPr bwMode="auto">
          <a:xfrm>
            <a:off x="9355672" y="4659214"/>
            <a:ext cx="418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29</a:t>
            </a:r>
          </a:p>
        </p:txBody>
      </p:sp>
      <p:sp>
        <p:nvSpPr>
          <p:cNvPr id="1633" name="TextBox 1632">
            <a:extLst>
              <a:ext uri="{FF2B5EF4-FFF2-40B4-BE49-F238E27FC236}">
                <a16:creationId xmlns:a16="http://schemas.microsoft.com/office/drawing/2014/main" id="{2895CF27-0444-DFB2-C167-EF4B6C77BD06}"/>
              </a:ext>
            </a:extLst>
          </p:cNvPr>
          <p:cNvSpPr txBox="1"/>
          <p:nvPr/>
        </p:nvSpPr>
        <p:spPr bwMode="auto">
          <a:xfrm>
            <a:off x="9615466" y="4659214"/>
            <a:ext cx="418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1634" name="TextBox 1633">
            <a:extLst>
              <a:ext uri="{FF2B5EF4-FFF2-40B4-BE49-F238E27FC236}">
                <a16:creationId xmlns:a16="http://schemas.microsoft.com/office/drawing/2014/main" id="{3AA3F392-3382-0A3B-07BE-3EAC49463343}"/>
              </a:ext>
            </a:extLst>
          </p:cNvPr>
          <p:cNvSpPr txBox="1"/>
          <p:nvPr/>
        </p:nvSpPr>
        <p:spPr bwMode="auto">
          <a:xfrm>
            <a:off x="9885024" y="4652490"/>
            <a:ext cx="418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31</a:t>
            </a:r>
          </a:p>
        </p:txBody>
      </p:sp>
      <p:sp>
        <p:nvSpPr>
          <p:cNvPr id="1635" name="TextBox 1634">
            <a:extLst>
              <a:ext uri="{FF2B5EF4-FFF2-40B4-BE49-F238E27FC236}">
                <a16:creationId xmlns:a16="http://schemas.microsoft.com/office/drawing/2014/main" id="{02ED6B31-8FDA-4AA6-55E8-5E23A14627C6}"/>
              </a:ext>
            </a:extLst>
          </p:cNvPr>
          <p:cNvSpPr txBox="1"/>
          <p:nvPr/>
        </p:nvSpPr>
        <p:spPr bwMode="auto">
          <a:xfrm>
            <a:off x="10144818" y="4652490"/>
            <a:ext cx="418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32</a:t>
            </a:r>
          </a:p>
        </p:txBody>
      </p:sp>
      <p:sp>
        <p:nvSpPr>
          <p:cNvPr id="1636" name="TextBox 1635">
            <a:extLst>
              <a:ext uri="{FF2B5EF4-FFF2-40B4-BE49-F238E27FC236}">
                <a16:creationId xmlns:a16="http://schemas.microsoft.com/office/drawing/2014/main" id="{34117F48-4B04-80FA-4737-1FA9B680F434}"/>
              </a:ext>
            </a:extLst>
          </p:cNvPr>
          <p:cNvSpPr txBox="1"/>
          <p:nvPr/>
        </p:nvSpPr>
        <p:spPr bwMode="auto">
          <a:xfrm>
            <a:off x="5922920" y="4936213"/>
            <a:ext cx="5100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Mo</a:t>
            </a:r>
          </a:p>
        </p:txBody>
      </p:sp>
      <p:sp>
        <p:nvSpPr>
          <p:cNvPr id="1637" name="TextBox 1636">
            <a:extLst>
              <a:ext uri="{FF2B5EF4-FFF2-40B4-BE49-F238E27FC236}">
                <a16:creationId xmlns:a16="http://schemas.microsoft.com/office/drawing/2014/main" id="{0ABB889B-9585-A3EE-3442-6D9AC8240738}"/>
              </a:ext>
            </a:extLst>
          </p:cNvPr>
          <p:cNvSpPr txBox="1"/>
          <p:nvPr/>
        </p:nvSpPr>
        <p:spPr bwMode="auto">
          <a:xfrm>
            <a:off x="1799927" y="5374008"/>
            <a:ext cx="38183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10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261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10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263</a:t>
            </a:r>
          </a:p>
        </p:txBody>
      </p:sp>
      <p:sp>
        <p:nvSpPr>
          <p:cNvPr id="1638" name="TextBox 1637">
            <a:extLst>
              <a:ext uri="{FF2B5EF4-FFF2-40B4-BE49-F238E27FC236}">
                <a16:creationId xmlns:a16="http://schemas.microsoft.com/office/drawing/2014/main" id="{57B43E60-353D-4A4B-16CC-ABCAE114EA55}"/>
              </a:ext>
            </a:extLst>
          </p:cNvPr>
          <p:cNvSpPr txBox="1"/>
          <p:nvPr/>
        </p:nvSpPr>
        <p:spPr bwMode="auto">
          <a:xfrm>
            <a:off x="2059721" y="5377399"/>
            <a:ext cx="38183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10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256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10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252</a:t>
            </a:r>
          </a:p>
        </p:txBody>
      </p:sp>
      <p:sp>
        <p:nvSpPr>
          <p:cNvPr id="1639" name="TextBox 1638">
            <a:extLst>
              <a:ext uri="{FF2B5EF4-FFF2-40B4-BE49-F238E27FC236}">
                <a16:creationId xmlns:a16="http://schemas.microsoft.com/office/drawing/2014/main" id="{19012097-6122-E260-085E-EDF4BFF8381C}"/>
              </a:ext>
            </a:extLst>
          </p:cNvPr>
          <p:cNvSpPr txBox="1"/>
          <p:nvPr/>
        </p:nvSpPr>
        <p:spPr bwMode="auto">
          <a:xfrm>
            <a:off x="2322034" y="5377399"/>
            <a:ext cx="38183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10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250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10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200</a:t>
            </a:r>
          </a:p>
        </p:txBody>
      </p:sp>
      <p:sp>
        <p:nvSpPr>
          <p:cNvPr id="1640" name="TextBox 1639">
            <a:extLst>
              <a:ext uri="{FF2B5EF4-FFF2-40B4-BE49-F238E27FC236}">
                <a16:creationId xmlns:a16="http://schemas.microsoft.com/office/drawing/2014/main" id="{D8830E34-A428-ECF0-CD09-7C4CD3F4D11E}"/>
              </a:ext>
            </a:extLst>
          </p:cNvPr>
          <p:cNvSpPr txBox="1"/>
          <p:nvPr/>
        </p:nvSpPr>
        <p:spPr bwMode="auto">
          <a:xfrm>
            <a:off x="2581828" y="5377399"/>
            <a:ext cx="38183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10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244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10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163</a:t>
            </a:r>
          </a:p>
        </p:txBody>
      </p:sp>
      <p:sp>
        <p:nvSpPr>
          <p:cNvPr id="1641" name="TextBox 1640">
            <a:extLst>
              <a:ext uri="{FF2B5EF4-FFF2-40B4-BE49-F238E27FC236}">
                <a16:creationId xmlns:a16="http://schemas.microsoft.com/office/drawing/2014/main" id="{324C6700-A079-ACED-E00B-26DABEAD5D20}"/>
              </a:ext>
            </a:extLst>
          </p:cNvPr>
          <p:cNvSpPr txBox="1"/>
          <p:nvPr/>
        </p:nvSpPr>
        <p:spPr bwMode="auto">
          <a:xfrm>
            <a:off x="2847021" y="5377399"/>
            <a:ext cx="38183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10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240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10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155</a:t>
            </a:r>
          </a:p>
        </p:txBody>
      </p:sp>
      <p:sp>
        <p:nvSpPr>
          <p:cNvPr id="1642" name="TextBox 1641">
            <a:extLst>
              <a:ext uri="{FF2B5EF4-FFF2-40B4-BE49-F238E27FC236}">
                <a16:creationId xmlns:a16="http://schemas.microsoft.com/office/drawing/2014/main" id="{FAB89978-85C7-425B-F859-E9044E71F4D8}"/>
              </a:ext>
            </a:extLst>
          </p:cNvPr>
          <p:cNvSpPr txBox="1"/>
          <p:nvPr/>
        </p:nvSpPr>
        <p:spPr bwMode="auto">
          <a:xfrm>
            <a:off x="3106815" y="5377399"/>
            <a:ext cx="38183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10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224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10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132</a:t>
            </a:r>
          </a:p>
        </p:txBody>
      </p:sp>
      <p:sp>
        <p:nvSpPr>
          <p:cNvPr id="1643" name="TextBox 1642">
            <a:extLst>
              <a:ext uri="{FF2B5EF4-FFF2-40B4-BE49-F238E27FC236}">
                <a16:creationId xmlns:a16="http://schemas.microsoft.com/office/drawing/2014/main" id="{409FC38B-AB9A-2FD5-124F-5B8A49A7374C}"/>
              </a:ext>
            </a:extLst>
          </p:cNvPr>
          <p:cNvSpPr txBox="1"/>
          <p:nvPr/>
        </p:nvSpPr>
        <p:spPr bwMode="auto">
          <a:xfrm>
            <a:off x="3369128" y="5377399"/>
            <a:ext cx="38183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10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214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10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108</a:t>
            </a:r>
          </a:p>
        </p:txBody>
      </p:sp>
      <p:sp>
        <p:nvSpPr>
          <p:cNvPr id="1644" name="TextBox 1643">
            <a:extLst>
              <a:ext uri="{FF2B5EF4-FFF2-40B4-BE49-F238E27FC236}">
                <a16:creationId xmlns:a16="http://schemas.microsoft.com/office/drawing/2014/main" id="{F5517C58-2E7B-936B-338A-0584A253C000}"/>
              </a:ext>
            </a:extLst>
          </p:cNvPr>
          <p:cNvSpPr txBox="1"/>
          <p:nvPr/>
        </p:nvSpPr>
        <p:spPr bwMode="auto">
          <a:xfrm>
            <a:off x="3628922" y="5377399"/>
            <a:ext cx="38183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10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202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10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96</a:t>
            </a:r>
          </a:p>
        </p:txBody>
      </p:sp>
      <p:sp>
        <p:nvSpPr>
          <p:cNvPr id="1645" name="TextBox 1644">
            <a:extLst>
              <a:ext uri="{FF2B5EF4-FFF2-40B4-BE49-F238E27FC236}">
                <a16:creationId xmlns:a16="http://schemas.microsoft.com/office/drawing/2014/main" id="{9E14F02D-9B0C-92B7-24FD-18B42AC9D6F2}"/>
              </a:ext>
            </a:extLst>
          </p:cNvPr>
          <p:cNvSpPr txBox="1"/>
          <p:nvPr/>
        </p:nvSpPr>
        <p:spPr bwMode="auto">
          <a:xfrm>
            <a:off x="3893828" y="5377399"/>
            <a:ext cx="38183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10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200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10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93</a:t>
            </a:r>
          </a:p>
        </p:txBody>
      </p:sp>
      <p:sp>
        <p:nvSpPr>
          <p:cNvPr id="1646" name="TextBox 1645">
            <a:extLst>
              <a:ext uri="{FF2B5EF4-FFF2-40B4-BE49-F238E27FC236}">
                <a16:creationId xmlns:a16="http://schemas.microsoft.com/office/drawing/2014/main" id="{ACF4A483-F1FB-5D98-7480-046F7FEA3547}"/>
              </a:ext>
            </a:extLst>
          </p:cNvPr>
          <p:cNvSpPr txBox="1"/>
          <p:nvPr/>
        </p:nvSpPr>
        <p:spPr bwMode="auto">
          <a:xfrm>
            <a:off x="4153622" y="5377399"/>
            <a:ext cx="38183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10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183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10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78</a:t>
            </a:r>
          </a:p>
        </p:txBody>
      </p:sp>
      <p:sp>
        <p:nvSpPr>
          <p:cNvPr id="1647" name="TextBox 1646">
            <a:extLst>
              <a:ext uri="{FF2B5EF4-FFF2-40B4-BE49-F238E27FC236}">
                <a16:creationId xmlns:a16="http://schemas.microsoft.com/office/drawing/2014/main" id="{721C5280-B33F-14DA-B0D0-9B8DE70F7633}"/>
              </a:ext>
            </a:extLst>
          </p:cNvPr>
          <p:cNvSpPr txBox="1"/>
          <p:nvPr/>
        </p:nvSpPr>
        <p:spPr bwMode="auto">
          <a:xfrm>
            <a:off x="4415936" y="5377399"/>
            <a:ext cx="38183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10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168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10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65</a:t>
            </a:r>
          </a:p>
        </p:txBody>
      </p:sp>
      <p:sp>
        <p:nvSpPr>
          <p:cNvPr id="1648" name="TextBox 1647">
            <a:extLst>
              <a:ext uri="{FF2B5EF4-FFF2-40B4-BE49-F238E27FC236}">
                <a16:creationId xmlns:a16="http://schemas.microsoft.com/office/drawing/2014/main" id="{CA2292C3-376E-9766-C55B-C3CC5EE5C054}"/>
              </a:ext>
            </a:extLst>
          </p:cNvPr>
          <p:cNvSpPr txBox="1"/>
          <p:nvPr/>
        </p:nvSpPr>
        <p:spPr bwMode="auto">
          <a:xfrm>
            <a:off x="4675730" y="5377399"/>
            <a:ext cx="38183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10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164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10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1649" name="TextBox 1648">
            <a:extLst>
              <a:ext uri="{FF2B5EF4-FFF2-40B4-BE49-F238E27FC236}">
                <a16:creationId xmlns:a16="http://schemas.microsoft.com/office/drawing/2014/main" id="{3667200B-E242-766C-6411-763D969F75DA}"/>
              </a:ext>
            </a:extLst>
          </p:cNvPr>
          <p:cNvSpPr txBox="1"/>
          <p:nvPr/>
        </p:nvSpPr>
        <p:spPr bwMode="auto">
          <a:xfrm>
            <a:off x="4940923" y="5377399"/>
            <a:ext cx="38183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10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150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10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51</a:t>
            </a:r>
          </a:p>
        </p:txBody>
      </p:sp>
      <p:sp>
        <p:nvSpPr>
          <p:cNvPr id="1650" name="TextBox 1649">
            <a:extLst>
              <a:ext uri="{FF2B5EF4-FFF2-40B4-BE49-F238E27FC236}">
                <a16:creationId xmlns:a16="http://schemas.microsoft.com/office/drawing/2014/main" id="{AEEB6E64-D897-7D04-C79C-F00B206F69F9}"/>
              </a:ext>
            </a:extLst>
          </p:cNvPr>
          <p:cNvSpPr txBox="1"/>
          <p:nvPr/>
        </p:nvSpPr>
        <p:spPr bwMode="auto">
          <a:xfrm>
            <a:off x="5200717" y="5377399"/>
            <a:ext cx="38183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10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132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10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43</a:t>
            </a:r>
          </a:p>
        </p:txBody>
      </p:sp>
      <p:sp>
        <p:nvSpPr>
          <p:cNvPr id="1651" name="TextBox 1650">
            <a:extLst>
              <a:ext uri="{FF2B5EF4-FFF2-40B4-BE49-F238E27FC236}">
                <a16:creationId xmlns:a16="http://schemas.microsoft.com/office/drawing/2014/main" id="{C88BD5DF-BA4F-2991-7CC3-B4F6A7F4F81C}"/>
              </a:ext>
            </a:extLst>
          </p:cNvPr>
          <p:cNvSpPr txBox="1"/>
          <p:nvPr/>
        </p:nvSpPr>
        <p:spPr bwMode="auto">
          <a:xfrm>
            <a:off x="5463030" y="5377399"/>
            <a:ext cx="38183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10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112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10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37</a:t>
            </a:r>
          </a:p>
        </p:txBody>
      </p:sp>
      <p:sp>
        <p:nvSpPr>
          <p:cNvPr id="1652" name="TextBox 1651">
            <a:extLst>
              <a:ext uri="{FF2B5EF4-FFF2-40B4-BE49-F238E27FC236}">
                <a16:creationId xmlns:a16="http://schemas.microsoft.com/office/drawing/2014/main" id="{A3DBEA3C-7083-D1A9-141D-EB6BA4C901A2}"/>
              </a:ext>
            </a:extLst>
          </p:cNvPr>
          <p:cNvSpPr txBox="1"/>
          <p:nvPr/>
        </p:nvSpPr>
        <p:spPr bwMode="auto">
          <a:xfrm>
            <a:off x="5722824" y="5377399"/>
            <a:ext cx="38183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10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105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10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34</a:t>
            </a:r>
          </a:p>
        </p:txBody>
      </p:sp>
      <p:sp>
        <p:nvSpPr>
          <p:cNvPr id="1653" name="TextBox 1652">
            <a:extLst>
              <a:ext uri="{FF2B5EF4-FFF2-40B4-BE49-F238E27FC236}">
                <a16:creationId xmlns:a16="http://schemas.microsoft.com/office/drawing/2014/main" id="{74F23021-BBAE-710A-0295-2203697A276B}"/>
              </a:ext>
            </a:extLst>
          </p:cNvPr>
          <p:cNvSpPr txBox="1"/>
          <p:nvPr/>
        </p:nvSpPr>
        <p:spPr bwMode="auto">
          <a:xfrm>
            <a:off x="6011044" y="5361482"/>
            <a:ext cx="3161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10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79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10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29</a:t>
            </a:r>
          </a:p>
        </p:txBody>
      </p:sp>
      <p:sp>
        <p:nvSpPr>
          <p:cNvPr id="1654" name="TextBox 1653">
            <a:extLst>
              <a:ext uri="{FF2B5EF4-FFF2-40B4-BE49-F238E27FC236}">
                <a16:creationId xmlns:a16="http://schemas.microsoft.com/office/drawing/2014/main" id="{B782567C-4B57-850E-CDC9-735C84675BAB}"/>
              </a:ext>
            </a:extLst>
          </p:cNvPr>
          <p:cNvSpPr txBox="1"/>
          <p:nvPr/>
        </p:nvSpPr>
        <p:spPr bwMode="auto">
          <a:xfrm>
            <a:off x="6273357" y="5361482"/>
            <a:ext cx="3161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10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64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10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23</a:t>
            </a:r>
          </a:p>
        </p:txBody>
      </p:sp>
      <p:sp>
        <p:nvSpPr>
          <p:cNvPr id="1655" name="TextBox 1654">
            <a:extLst>
              <a:ext uri="{FF2B5EF4-FFF2-40B4-BE49-F238E27FC236}">
                <a16:creationId xmlns:a16="http://schemas.microsoft.com/office/drawing/2014/main" id="{8D800F91-18DB-7F4A-1894-6BAA76D7D0DB}"/>
              </a:ext>
            </a:extLst>
          </p:cNvPr>
          <p:cNvSpPr txBox="1"/>
          <p:nvPr/>
        </p:nvSpPr>
        <p:spPr bwMode="auto">
          <a:xfrm>
            <a:off x="6533151" y="5361482"/>
            <a:ext cx="3161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10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53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10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1656" name="TextBox 1655">
            <a:extLst>
              <a:ext uri="{FF2B5EF4-FFF2-40B4-BE49-F238E27FC236}">
                <a16:creationId xmlns:a16="http://schemas.microsoft.com/office/drawing/2014/main" id="{794E3D15-3A07-6CEE-0AF7-71EFB84C8B9E}"/>
              </a:ext>
            </a:extLst>
          </p:cNvPr>
          <p:cNvSpPr txBox="1"/>
          <p:nvPr/>
        </p:nvSpPr>
        <p:spPr bwMode="auto">
          <a:xfrm>
            <a:off x="6798344" y="5361482"/>
            <a:ext cx="3161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10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45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10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1657" name="TextBox 1656">
            <a:extLst>
              <a:ext uri="{FF2B5EF4-FFF2-40B4-BE49-F238E27FC236}">
                <a16:creationId xmlns:a16="http://schemas.microsoft.com/office/drawing/2014/main" id="{2D3197E1-1043-EB1A-5AC2-41CFD7A3BA57}"/>
              </a:ext>
            </a:extLst>
          </p:cNvPr>
          <p:cNvSpPr txBox="1"/>
          <p:nvPr/>
        </p:nvSpPr>
        <p:spPr bwMode="auto">
          <a:xfrm>
            <a:off x="7058138" y="5361482"/>
            <a:ext cx="3161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10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36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10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658" name="TextBox 1657">
            <a:extLst>
              <a:ext uri="{FF2B5EF4-FFF2-40B4-BE49-F238E27FC236}">
                <a16:creationId xmlns:a16="http://schemas.microsoft.com/office/drawing/2014/main" id="{7FBF4B39-6C69-C286-94B5-24B0C65B6CDC}"/>
              </a:ext>
            </a:extLst>
          </p:cNvPr>
          <p:cNvSpPr txBox="1"/>
          <p:nvPr/>
        </p:nvSpPr>
        <p:spPr bwMode="auto">
          <a:xfrm>
            <a:off x="7320451" y="5361482"/>
            <a:ext cx="3161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10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29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10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659" name="TextBox 1658">
            <a:extLst>
              <a:ext uri="{FF2B5EF4-FFF2-40B4-BE49-F238E27FC236}">
                <a16:creationId xmlns:a16="http://schemas.microsoft.com/office/drawing/2014/main" id="{4F260C2E-C27E-089E-8410-07E436CAA341}"/>
              </a:ext>
            </a:extLst>
          </p:cNvPr>
          <p:cNvSpPr txBox="1"/>
          <p:nvPr/>
        </p:nvSpPr>
        <p:spPr bwMode="auto">
          <a:xfrm>
            <a:off x="7580245" y="5361482"/>
            <a:ext cx="3161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10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25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10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660" name="TextBox 1659">
            <a:extLst>
              <a:ext uri="{FF2B5EF4-FFF2-40B4-BE49-F238E27FC236}">
                <a16:creationId xmlns:a16="http://schemas.microsoft.com/office/drawing/2014/main" id="{5AA8E4BA-9706-FB73-5B7F-22FBA42119E0}"/>
              </a:ext>
            </a:extLst>
          </p:cNvPr>
          <p:cNvSpPr txBox="1"/>
          <p:nvPr/>
        </p:nvSpPr>
        <p:spPr bwMode="auto">
          <a:xfrm>
            <a:off x="7845151" y="5361482"/>
            <a:ext cx="3161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10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19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10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661" name="TextBox 1660">
            <a:extLst>
              <a:ext uri="{FF2B5EF4-FFF2-40B4-BE49-F238E27FC236}">
                <a16:creationId xmlns:a16="http://schemas.microsoft.com/office/drawing/2014/main" id="{5131F021-1D36-E55C-412B-8FCCB4DCF025}"/>
              </a:ext>
            </a:extLst>
          </p:cNvPr>
          <p:cNvSpPr txBox="1"/>
          <p:nvPr/>
        </p:nvSpPr>
        <p:spPr bwMode="auto">
          <a:xfrm>
            <a:off x="8104945" y="5361482"/>
            <a:ext cx="3161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10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10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10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662" name="TextBox 1661">
            <a:extLst>
              <a:ext uri="{FF2B5EF4-FFF2-40B4-BE49-F238E27FC236}">
                <a16:creationId xmlns:a16="http://schemas.microsoft.com/office/drawing/2014/main" id="{55367CF7-EF85-1453-BF62-E5066305D892}"/>
              </a:ext>
            </a:extLst>
          </p:cNvPr>
          <p:cNvSpPr txBox="1"/>
          <p:nvPr/>
        </p:nvSpPr>
        <p:spPr bwMode="auto">
          <a:xfrm>
            <a:off x="8400119" y="5361482"/>
            <a:ext cx="2503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10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6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10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663" name="TextBox 1662">
            <a:extLst>
              <a:ext uri="{FF2B5EF4-FFF2-40B4-BE49-F238E27FC236}">
                <a16:creationId xmlns:a16="http://schemas.microsoft.com/office/drawing/2014/main" id="{80A67CD6-1588-67EE-7281-25A48C41D4BA}"/>
              </a:ext>
            </a:extLst>
          </p:cNvPr>
          <p:cNvSpPr txBox="1"/>
          <p:nvPr/>
        </p:nvSpPr>
        <p:spPr bwMode="auto">
          <a:xfrm>
            <a:off x="8659913" y="5361482"/>
            <a:ext cx="2503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10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5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10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664" name="TextBox 1663">
            <a:extLst>
              <a:ext uri="{FF2B5EF4-FFF2-40B4-BE49-F238E27FC236}">
                <a16:creationId xmlns:a16="http://schemas.microsoft.com/office/drawing/2014/main" id="{00A94CD0-BE7B-A22A-2301-199AB6D7BA37}"/>
              </a:ext>
            </a:extLst>
          </p:cNvPr>
          <p:cNvSpPr txBox="1"/>
          <p:nvPr/>
        </p:nvSpPr>
        <p:spPr bwMode="auto">
          <a:xfrm>
            <a:off x="8925106" y="5361482"/>
            <a:ext cx="2503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10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3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10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665" name="TextBox 1664">
            <a:extLst>
              <a:ext uri="{FF2B5EF4-FFF2-40B4-BE49-F238E27FC236}">
                <a16:creationId xmlns:a16="http://schemas.microsoft.com/office/drawing/2014/main" id="{FF563E4E-6F21-8E4E-E8E7-6041511312C3}"/>
              </a:ext>
            </a:extLst>
          </p:cNvPr>
          <p:cNvSpPr txBox="1"/>
          <p:nvPr/>
        </p:nvSpPr>
        <p:spPr bwMode="auto">
          <a:xfrm>
            <a:off x="9184900" y="5361482"/>
            <a:ext cx="2503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10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10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666" name="TextBox 1665">
            <a:extLst>
              <a:ext uri="{FF2B5EF4-FFF2-40B4-BE49-F238E27FC236}">
                <a16:creationId xmlns:a16="http://schemas.microsoft.com/office/drawing/2014/main" id="{6DD22526-29CA-57AF-D0BE-0CCBAB25DDA4}"/>
              </a:ext>
            </a:extLst>
          </p:cNvPr>
          <p:cNvSpPr txBox="1"/>
          <p:nvPr/>
        </p:nvSpPr>
        <p:spPr bwMode="auto">
          <a:xfrm>
            <a:off x="9447213" y="5361482"/>
            <a:ext cx="2503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10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0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10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667" name="TextBox 1666">
            <a:extLst>
              <a:ext uri="{FF2B5EF4-FFF2-40B4-BE49-F238E27FC236}">
                <a16:creationId xmlns:a16="http://schemas.microsoft.com/office/drawing/2014/main" id="{37F83779-A458-E5A1-1229-5DAB35ABC067}"/>
              </a:ext>
            </a:extLst>
          </p:cNvPr>
          <p:cNvSpPr txBox="1"/>
          <p:nvPr/>
        </p:nvSpPr>
        <p:spPr bwMode="auto">
          <a:xfrm>
            <a:off x="9707007" y="5361482"/>
            <a:ext cx="2503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-10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10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668" name="TextBox 1667">
            <a:extLst>
              <a:ext uri="{FF2B5EF4-FFF2-40B4-BE49-F238E27FC236}">
                <a16:creationId xmlns:a16="http://schemas.microsoft.com/office/drawing/2014/main" id="{67B87EE3-786E-3FDF-10EC-9D8BA7157571}"/>
              </a:ext>
            </a:extLst>
          </p:cNvPr>
          <p:cNvSpPr txBox="1"/>
          <p:nvPr/>
        </p:nvSpPr>
        <p:spPr bwMode="auto">
          <a:xfrm>
            <a:off x="9976565" y="5354758"/>
            <a:ext cx="2503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-10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10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669" name="TextBox 1668">
            <a:extLst>
              <a:ext uri="{FF2B5EF4-FFF2-40B4-BE49-F238E27FC236}">
                <a16:creationId xmlns:a16="http://schemas.microsoft.com/office/drawing/2014/main" id="{E905EF4B-41B0-4C2D-1A4A-21D5D3089D95}"/>
              </a:ext>
            </a:extLst>
          </p:cNvPr>
          <p:cNvSpPr txBox="1"/>
          <p:nvPr/>
        </p:nvSpPr>
        <p:spPr bwMode="auto">
          <a:xfrm>
            <a:off x="10236359" y="5353836"/>
            <a:ext cx="2503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-10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10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grpSp>
        <p:nvGrpSpPr>
          <p:cNvPr id="1670" name="Group 1669">
            <a:extLst>
              <a:ext uri="{FF2B5EF4-FFF2-40B4-BE49-F238E27FC236}">
                <a16:creationId xmlns:a16="http://schemas.microsoft.com/office/drawing/2014/main" id="{592929B8-15E6-511E-7CD2-D819E1A784D6}"/>
              </a:ext>
            </a:extLst>
          </p:cNvPr>
          <p:cNvGrpSpPr/>
          <p:nvPr/>
        </p:nvGrpSpPr>
        <p:grpSpPr>
          <a:xfrm>
            <a:off x="1990844" y="1675510"/>
            <a:ext cx="7575085" cy="1571430"/>
            <a:chOff x="1990844" y="1984142"/>
            <a:chExt cx="7575085" cy="1571430"/>
          </a:xfrm>
        </p:grpSpPr>
        <p:grpSp>
          <p:nvGrpSpPr>
            <p:cNvPr id="1671" name="Group 1670">
              <a:extLst>
                <a:ext uri="{FF2B5EF4-FFF2-40B4-BE49-F238E27FC236}">
                  <a16:creationId xmlns:a16="http://schemas.microsoft.com/office/drawing/2014/main" id="{E84B070F-C782-B275-270A-FCB844B1798C}"/>
                </a:ext>
              </a:extLst>
            </p:cNvPr>
            <p:cNvGrpSpPr/>
            <p:nvPr/>
          </p:nvGrpSpPr>
          <p:grpSpPr>
            <a:xfrm>
              <a:off x="2313188" y="2021033"/>
              <a:ext cx="7252741" cy="1534539"/>
              <a:chOff x="2313188" y="2021033"/>
              <a:chExt cx="7252741" cy="1534539"/>
            </a:xfrm>
          </p:grpSpPr>
          <p:cxnSp>
            <p:nvCxnSpPr>
              <p:cNvPr id="1673" name="Straight Connector 1672">
                <a:extLst>
                  <a:ext uri="{FF2B5EF4-FFF2-40B4-BE49-F238E27FC236}">
                    <a16:creationId xmlns:a16="http://schemas.microsoft.com/office/drawing/2014/main" id="{7BBCE837-E41A-F7E8-F4F0-9B7F65600DC6}"/>
                  </a:ext>
                </a:extLst>
              </p:cNvPr>
              <p:cNvCxnSpPr/>
              <p:nvPr/>
            </p:nvCxnSpPr>
            <p:spPr bwMode="auto">
              <a:xfrm>
                <a:off x="2313188" y="2021033"/>
                <a:ext cx="0" cy="131767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74" name="Straight Connector 1673">
                <a:extLst>
                  <a:ext uri="{FF2B5EF4-FFF2-40B4-BE49-F238E27FC236}">
                    <a16:creationId xmlns:a16="http://schemas.microsoft.com/office/drawing/2014/main" id="{387F5D3F-6674-B0FC-0218-F24E2891F596}"/>
                  </a:ext>
                </a:extLst>
              </p:cNvPr>
              <p:cNvCxnSpPr/>
              <p:nvPr/>
            </p:nvCxnSpPr>
            <p:spPr bwMode="auto">
              <a:xfrm>
                <a:off x="2407431" y="2039636"/>
                <a:ext cx="0" cy="131767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75" name="Straight Connector 1674">
                <a:extLst>
                  <a:ext uri="{FF2B5EF4-FFF2-40B4-BE49-F238E27FC236}">
                    <a16:creationId xmlns:a16="http://schemas.microsoft.com/office/drawing/2014/main" id="{75B2BC9D-79B8-647D-3A7F-B807924A5518}"/>
                  </a:ext>
                </a:extLst>
              </p:cNvPr>
              <p:cNvCxnSpPr/>
              <p:nvPr/>
            </p:nvCxnSpPr>
            <p:spPr bwMode="auto">
              <a:xfrm>
                <a:off x="2702325" y="2067942"/>
                <a:ext cx="0" cy="131767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76" name="Straight Connector 1675">
                <a:extLst>
                  <a:ext uri="{FF2B5EF4-FFF2-40B4-BE49-F238E27FC236}">
                    <a16:creationId xmlns:a16="http://schemas.microsoft.com/office/drawing/2014/main" id="{E221EC8B-B4A1-4C3D-3B09-D97547E31E8F}"/>
                  </a:ext>
                </a:extLst>
              </p:cNvPr>
              <p:cNvCxnSpPr/>
              <p:nvPr/>
            </p:nvCxnSpPr>
            <p:spPr bwMode="auto">
              <a:xfrm>
                <a:off x="2780044" y="2105519"/>
                <a:ext cx="0" cy="131767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77" name="Straight Connector 1676">
                <a:extLst>
                  <a:ext uri="{FF2B5EF4-FFF2-40B4-BE49-F238E27FC236}">
                    <a16:creationId xmlns:a16="http://schemas.microsoft.com/office/drawing/2014/main" id="{EFF53714-B98A-1635-1BED-3C6A8AF6E874}"/>
                  </a:ext>
                </a:extLst>
              </p:cNvPr>
              <p:cNvCxnSpPr/>
              <p:nvPr/>
            </p:nvCxnSpPr>
            <p:spPr bwMode="auto">
              <a:xfrm>
                <a:off x="3041762" y="2152800"/>
                <a:ext cx="0" cy="131767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78" name="Straight Connector 1677">
                <a:extLst>
                  <a:ext uri="{FF2B5EF4-FFF2-40B4-BE49-F238E27FC236}">
                    <a16:creationId xmlns:a16="http://schemas.microsoft.com/office/drawing/2014/main" id="{28A5D490-2AF9-B184-2114-6EECFD44BC3E}"/>
                  </a:ext>
                </a:extLst>
              </p:cNvPr>
              <p:cNvCxnSpPr/>
              <p:nvPr/>
            </p:nvCxnSpPr>
            <p:spPr bwMode="auto">
              <a:xfrm>
                <a:off x="3077189" y="2171403"/>
                <a:ext cx="0" cy="131767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79" name="Straight Connector 1678">
                <a:extLst>
                  <a:ext uri="{FF2B5EF4-FFF2-40B4-BE49-F238E27FC236}">
                    <a16:creationId xmlns:a16="http://schemas.microsoft.com/office/drawing/2014/main" id="{70C95E32-F448-17C2-E5F9-F0DEAB9C5E9F}"/>
                  </a:ext>
                </a:extLst>
              </p:cNvPr>
              <p:cNvCxnSpPr/>
              <p:nvPr/>
            </p:nvCxnSpPr>
            <p:spPr bwMode="auto">
              <a:xfrm>
                <a:off x="3130326" y="2183556"/>
                <a:ext cx="0" cy="131767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80" name="Straight Connector 1679">
                <a:extLst>
                  <a:ext uri="{FF2B5EF4-FFF2-40B4-BE49-F238E27FC236}">
                    <a16:creationId xmlns:a16="http://schemas.microsoft.com/office/drawing/2014/main" id="{945E2E85-3A77-FA23-7EF3-F3AB1C535760}"/>
                  </a:ext>
                </a:extLst>
              </p:cNvPr>
              <p:cNvCxnSpPr/>
              <p:nvPr/>
            </p:nvCxnSpPr>
            <p:spPr bwMode="auto">
              <a:xfrm>
                <a:off x="3420348" y="2314250"/>
                <a:ext cx="0" cy="131767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81" name="Straight Connector 1680">
                <a:extLst>
                  <a:ext uri="{FF2B5EF4-FFF2-40B4-BE49-F238E27FC236}">
                    <a16:creationId xmlns:a16="http://schemas.microsoft.com/office/drawing/2014/main" id="{34A5D312-D8C7-EE78-2F5F-5A58CB4BBE95}"/>
                  </a:ext>
                </a:extLst>
              </p:cNvPr>
              <p:cNvCxnSpPr/>
              <p:nvPr/>
            </p:nvCxnSpPr>
            <p:spPr bwMode="auto">
              <a:xfrm>
                <a:off x="3492301" y="2313560"/>
                <a:ext cx="0" cy="131767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82" name="Straight Connector 1681">
                <a:extLst>
                  <a:ext uri="{FF2B5EF4-FFF2-40B4-BE49-F238E27FC236}">
                    <a16:creationId xmlns:a16="http://schemas.microsoft.com/office/drawing/2014/main" id="{45995220-E5F4-DBF4-9131-22578FA1E93F}"/>
                  </a:ext>
                </a:extLst>
              </p:cNvPr>
              <p:cNvCxnSpPr/>
              <p:nvPr/>
            </p:nvCxnSpPr>
            <p:spPr bwMode="auto">
              <a:xfrm>
                <a:off x="3563053" y="2310635"/>
                <a:ext cx="0" cy="131767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83" name="Straight Connector 1682">
                <a:extLst>
                  <a:ext uri="{FF2B5EF4-FFF2-40B4-BE49-F238E27FC236}">
                    <a16:creationId xmlns:a16="http://schemas.microsoft.com/office/drawing/2014/main" id="{0B5EFE5E-CE81-6EBD-4DA8-F27C22521DD2}"/>
                  </a:ext>
                </a:extLst>
              </p:cNvPr>
              <p:cNvCxnSpPr/>
              <p:nvPr/>
            </p:nvCxnSpPr>
            <p:spPr bwMode="auto">
              <a:xfrm>
                <a:off x="3747166" y="2392103"/>
                <a:ext cx="0" cy="131767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84" name="Straight Connector 1683">
                <a:extLst>
                  <a:ext uri="{FF2B5EF4-FFF2-40B4-BE49-F238E27FC236}">
                    <a16:creationId xmlns:a16="http://schemas.microsoft.com/office/drawing/2014/main" id="{4A036B84-4C63-7C6A-56A8-B3DCE0F74D25}"/>
                  </a:ext>
                </a:extLst>
              </p:cNvPr>
              <p:cNvCxnSpPr/>
              <p:nvPr/>
            </p:nvCxnSpPr>
            <p:spPr bwMode="auto">
              <a:xfrm>
                <a:off x="3775394" y="2397298"/>
                <a:ext cx="0" cy="131767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85" name="Straight Connector 1684">
                <a:extLst>
                  <a:ext uri="{FF2B5EF4-FFF2-40B4-BE49-F238E27FC236}">
                    <a16:creationId xmlns:a16="http://schemas.microsoft.com/office/drawing/2014/main" id="{B09BC501-8CD7-F226-50DD-C28939127060}"/>
                  </a:ext>
                </a:extLst>
              </p:cNvPr>
              <p:cNvCxnSpPr/>
              <p:nvPr/>
            </p:nvCxnSpPr>
            <p:spPr bwMode="auto">
              <a:xfrm>
                <a:off x="3811343" y="2419963"/>
                <a:ext cx="0" cy="131767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86" name="Straight Connector 1685">
                <a:extLst>
                  <a:ext uri="{FF2B5EF4-FFF2-40B4-BE49-F238E27FC236}">
                    <a16:creationId xmlns:a16="http://schemas.microsoft.com/office/drawing/2014/main" id="{601C3042-2237-4AC8-01B1-BF03F1AD201C}"/>
                  </a:ext>
                </a:extLst>
              </p:cNvPr>
              <p:cNvCxnSpPr/>
              <p:nvPr/>
            </p:nvCxnSpPr>
            <p:spPr bwMode="auto">
              <a:xfrm>
                <a:off x="3864202" y="2425158"/>
                <a:ext cx="0" cy="131767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87" name="Straight Connector 1686">
                <a:extLst>
                  <a:ext uri="{FF2B5EF4-FFF2-40B4-BE49-F238E27FC236}">
                    <a16:creationId xmlns:a16="http://schemas.microsoft.com/office/drawing/2014/main" id="{02F35161-81C0-3E8F-6013-922324A2D4CC}"/>
                  </a:ext>
                </a:extLst>
              </p:cNvPr>
              <p:cNvCxnSpPr/>
              <p:nvPr/>
            </p:nvCxnSpPr>
            <p:spPr bwMode="auto">
              <a:xfrm>
                <a:off x="4093051" y="2437207"/>
                <a:ext cx="0" cy="131767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88" name="Straight Connector 1687">
                <a:extLst>
                  <a:ext uri="{FF2B5EF4-FFF2-40B4-BE49-F238E27FC236}">
                    <a16:creationId xmlns:a16="http://schemas.microsoft.com/office/drawing/2014/main" id="{A1E8EA7A-24E6-4F16-78A2-62068010B563}"/>
                  </a:ext>
                </a:extLst>
              </p:cNvPr>
              <p:cNvCxnSpPr/>
              <p:nvPr/>
            </p:nvCxnSpPr>
            <p:spPr bwMode="auto">
              <a:xfrm>
                <a:off x="4155908" y="2460295"/>
                <a:ext cx="0" cy="131767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89" name="Straight Connector 1688">
                <a:extLst>
                  <a:ext uri="{FF2B5EF4-FFF2-40B4-BE49-F238E27FC236}">
                    <a16:creationId xmlns:a16="http://schemas.microsoft.com/office/drawing/2014/main" id="{88FF0D99-5D7F-34E2-95EB-431DD8D0828B}"/>
                  </a:ext>
                </a:extLst>
              </p:cNvPr>
              <p:cNvCxnSpPr/>
              <p:nvPr/>
            </p:nvCxnSpPr>
            <p:spPr bwMode="auto">
              <a:xfrm>
                <a:off x="4209591" y="2568974"/>
                <a:ext cx="0" cy="131767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90" name="Straight Connector 1689">
                <a:extLst>
                  <a:ext uri="{FF2B5EF4-FFF2-40B4-BE49-F238E27FC236}">
                    <a16:creationId xmlns:a16="http://schemas.microsoft.com/office/drawing/2014/main" id="{329F551F-B94F-7003-B8ED-3A63E0364FDA}"/>
                  </a:ext>
                </a:extLst>
              </p:cNvPr>
              <p:cNvCxnSpPr/>
              <p:nvPr/>
            </p:nvCxnSpPr>
            <p:spPr bwMode="auto">
              <a:xfrm>
                <a:off x="4284509" y="2568974"/>
                <a:ext cx="0" cy="131767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91" name="Straight Connector 1690">
                <a:extLst>
                  <a:ext uri="{FF2B5EF4-FFF2-40B4-BE49-F238E27FC236}">
                    <a16:creationId xmlns:a16="http://schemas.microsoft.com/office/drawing/2014/main" id="{4C5A80EF-C7BE-7E08-D3DD-D661AC1A8E5B}"/>
                  </a:ext>
                </a:extLst>
              </p:cNvPr>
              <p:cNvCxnSpPr/>
              <p:nvPr/>
            </p:nvCxnSpPr>
            <p:spPr bwMode="auto">
              <a:xfrm>
                <a:off x="4336219" y="2566087"/>
                <a:ext cx="0" cy="131767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92" name="Straight Connector 1691">
                <a:extLst>
                  <a:ext uri="{FF2B5EF4-FFF2-40B4-BE49-F238E27FC236}">
                    <a16:creationId xmlns:a16="http://schemas.microsoft.com/office/drawing/2014/main" id="{B394A326-8318-0562-063E-6C3BE1FE1F50}"/>
                  </a:ext>
                </a:extLst>
              </p:cNvPr>
              <p:cNvCxnSpPr/>
              <p:nvPr/>
            </p:nvCxnSpPr>
            <p:spPr bwMode="auto">
              <a:xfrm>
                <a:off x="4464519" y="2581672"/>
                <a:ext cx="0" cy="131767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93" name="Straight Connector 1692">
                <a:extLst>
                  <a:ext uri="{FF2B5EF4-FFF2-40B4-BE49-F238E27FC236}">
                    <a16:creationId xmlns:a16="http://schemas.microsoft.com/office/drawing/2014/main" id="{AE30B9F3-6994-5E87-3831-8022AEDCF457}"/>
                  </a:ext>
                </a:extLst>
              </p:cNvPr>
              <p:cNvCxnSpPr/>
              <p:nvPr/>
            </p:nvCxnSpPr>
            <p:spPr bwMode="auto">
              <a:xfrm>
                <a:off x="4507934" y="2606197"/>
                <a:ext cx="0" cy="131767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94" name="Straight Connector 1693">
                <a:extLst>
                  <a:ext uri="{FF2B5EF4-FFF2-40B4-BE49-F238E27FC236}">
                    <a16:creationId xmlns:a16="http://schemas.microsoft.com/office/drawing/2014/main" id="{75870B15-CB82-CA81-E73A-FA3E78A0945C}"/>
                  </a:ext>
                </a:extLst>
              </p:cNvPr>
              <p:cNvCxnSpPr/>
              <p:nvPr/>
            </p:nvCxnSpPr>
            <p:spPr bwMode="auto">
              <a:xfrm>
                <a:off x="4549498" y="2626775"/>
                <a:ext cx="0" cy="131767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95" name="Straight Connector 1694">
                <a:extLst>
                  <a:ext uri="{FF2B5EF4-FFF2-40B4-BE49-F238E27FC236}">
                    <a16:creationId xmlns:a16="http://schemas.microsoft.com/office/drawing/2014/main" id="{D117D2DE-430F-3E27-7B9C-C285CF30D8E8}"/>
                  </a:ext>
                </a:extLst>
              </p:cNvPr>
              <p:cNvCxnSpPr/>
              <p:nvPr/>
            </p:nvCxnSpPr>
            <p:spPr bwMode="auto">
              <a:xfrm>
                <a:off x="4572140" y="2626977"/>
                <a:ext cx="0" cy="131767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96" name="Straight Connector 1695">
                <a:extLst>
                  <a:ext uri="{FF2B5EF4-FFF2-40B4-BE49-F238E27FC236}">
                    <a16:creationId xmlns:a16="http://schemas.microsoft.com/office/drawing/2014/main" id="{6991F820-7A88-3FC5-8220-C66C618F6C6D}"/>
                  </a:ext>
                </a:extLst>
              </p:cNvPr>
              <p:cNvCxnSpPr/>
              <p:nvPr/>
            </p:nvCxnSpPr>
            <p:spPr bwMode="auto">
              <a:xfrm>
                <a:off x="4630519" y="2637165"/>
                <a:ext cx="0" cy="131767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97" name="Straight Connector 1696">
                <a:extLst>
                  <a:ext uri="{FF2B5EF4-FFF2-40B4-BE49-F238E27FC236}">
                    <a16:creationId xmlns:a16="http://schemas.microsoft.com/office/drawing/2014/main" id="{EBCC9BE3-6542-949F-CB38-87CBCA15664B}"/>
                  </a:ext>
                </a:extLst>
              </p:cNvPr>
              <p:cNvCxnSpPr/>
              <p:nvPr/>
            </p:nvCxnSpPr>
            <p:spPr bwMode="auto">
              <a:xfrm>
                <a:off x="4817007" y="2652750"/>
                <a:ext cx="0" cy="131767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98" name="Straight Connector 1697">
                <a:extLst>
                  <a:ext uri="{FF2B5EF4-FFF2-40B4-BE49-F238E27FC236}">
                    <a16:creationId xmlns:a16="http://schemas.microsoft.com/office/drawing/2014/main" id="{C8C07DFF-B983-45D1-E181-8B37131D069A}"/>
                  </a:ext>
                </a:extLst>
              </p:cNvPr>
              <p:cNvCxnSpPr/>
              <p:nvPr/>
            </p:nvCxnSpPr>
            <p:spPr bwMode="auto">
              <a:xfrm>
                <a:off x="4855582" y="2661690"/>
                <a:ext cx="0" cy="131767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99" name="Straight Connector 1698">
                <a:extLst>
                  <a:ext uri="{FF2B5EF4-FFF2-40B4-BE49-F238E27FC236}">
                    <a16:creationId xmlns:a16="http://schemas.microsoft.com/office/drawing/2014/main" id="{06E6947F-61A7-8F1F-B199-548E3D1B8115}"/>
                  </a:ext>
                </a:extLst>
              </p:cNvPr>
              <p:cNvCxnSpPr/>
              <p:nvPr/>
            </p:nvCxnSpPr>
            <p:spPr bwMode="auto">
              <a:xfrm>
                <a:off x="4894325" y="2673492"/>
                <a:ext cx="0" cy="131767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00" name="Straight Connector 1699">
                <a:extLst>
                  <a:ext uri="{FF2B5EF4-FFF2-40B4-BE49-F238E27FC236}">
                    <a16:creationId xmlns:a16="http://schemas.microsoft.com/office/drawing/2014/main" id="{8DF055A8-D462-6FB3-E8E6-CD9BC8864E01}"/>
                  </a:ext>
                </a:extLst>
              </p:cNvPr>
              <p:cNvCxnSpPr/>
              <p:nvPr/>
            </p:nvCxnSpPr>
            <p:spPr bwMode="auto">
              <a:xfrm>
                <a:off x="4935178" y="2685162"/>
                <a:ext cx="0" cy="131767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01" name="Straight Connector 1700">
                <a:extLst>
                  <a:ext uri="{FF2B5EF4-FFF2-40B4-BE49-F238E27FC236}">
                    <a16:creationId xmlns:a16="http://schemas.microsoft.com/office/drawing/2014/main" id="{205E25F8-53E0-B0EE-9614-BC3B03A5D089}"/>
                  </a:ext>
                </a:extLst>
              </p:cNvPr>
              <p:cNvCxnSpPr/>
              <p:nvPr/>
            </p:nvCxnSpPr>
            <p:spPr bwMode="auto">
              <a:xfrm>
                <a:off x="4966492" y="2687463"/>
                <a:ext cx="0" cy="131767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02" name="Straight Connector 1701">
                <a:extLst>
                  <a:ext uri="{FF2B5EF4-FFF2-40B4-BE49-F238E27FC236}">
                    <a16:creationId xmlns:a16="http://schemas.microsoft.com/office/drawing/2014/main" id="{53C58F5E-DE34-DC53-9EC3-B8214E8FBD17}"/>
                  </a:ext>
                </a:extLst>
              </p:cNvPr>
              <p:cNvCxnSpPr/>
              <p:nvPr/>
            </p:nvCxnSpPr>
            <p:spPr bwMode="auto">
              <a:xfrm>
                <a:off x="5080379" y="2688874"/>
                <a:ext cx="0" cy="131767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03" name="Straight Connector 1702">
                <a:extLst>
                  <a:ext uri="{FF2B5EF4-FFF2-40B4-BE49-F238E27FC236}">
                    <a16:creationId xmlns:a16="http://schemas.microsoft.com/office/drawing/2014/main" id="{1F4F1BAD-1959-F507-291A-6FC983FC6903}"/>
                  </a:ext>
                </a:extLst>
              </p:cNvPr>
              <p:cNvCxnSpPr/>
              <p:nvPr/>
            </p:nvCxnSpPr>
            <p:spPr bwMode="auto">
              <a:xfrm>
                <a:off x="5176286" y="2692658"/>
                <a:ext cx="0" cy="131767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04" name="Straight Connector 1703">
                <a:extLst>
                  <a:ext uri="{FF2B5EF4-FFF2-40B4-BE49-F238E27FC236}">
                    <a16:creationId xmlns:a16="http://schemas.microsoft.com/office/drawing/2014/main" id="{895F0B71-2BA9-2169-418A-50FAC3517C04}"/>
                  </a:ext>
                </a:extLst>
              </p:cNvPr>
              <p:cNvCxnSpPr/>
              <p:nvPr/>
            </p:nvCxnSpPr>
            <p:spPr bwMode="auto">
              <a:xfrm>
                <a:off x="5212651" y="2745850"/>
                <a:ext cx="0" cy="131767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05" name="Straight Connector 1704">
                <a:extLst>
                  <a:ext uri="{FF2B5EF4-FFF2-40B4-BE49-F238E27FC236}">
                    <a16:creationId xmlns:a16="http://schemas.microsoft.com/office/drawing/2014/main" id="{18960F60-E1C4-804D-D639-61C677651ECE}"/>
                  </a:ext>
                </a:extLst>
              </p:cNvPr>
              <p:cNvCxnSpPr/>
              <p:nvPr/>
            </p:nvCxnSpPr>
            <p:spPr bwMode="auto">
              <a:xfrm>
                <a:off x="5243821" y="2768932"/>
                <a:ext cx="0" cy="131767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06" name="Straight Connector 1705">
                <a:extLst>
                  <a:ext uri="{FF2B5EF4-FFF2-40B4-BE49-F238E27FC236}">
                    <a16:creationId xmlns:a16="http://schemas.microsoft.com/office/drawing/2014/main" id="{54144B24-D996-B205-6C87-BDC5BF57F20A}"/>
                  </a:ext>
                </a:extLst>
              </p:cNvPr>
              <p:cNvCxnSpPr/>
              <p:nvPr/>
            </p:nvCxnSpPr>
            <p:spPr bwMode="auto">
              <a:xfrm>
                <a:off x="5286931" y="2803645"/>
                <a:ext cx="0" cy="131767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07" name="Straight Connector 1706">
                <a:extLst>
                  <a:ext uri="{FF2B5EF4-FFF2-40B4-BE49-F238E27FC236}">
                    <a16:creationId xmlns:a16="http://schemas.microsoft.com/office/drawing/2014/main" id="{EACF462A-85B1-370B-9AB7-4019136B7CD1}"/>
                  </a:ext>
                </a:extLst>
              </p:cNvPr>
              <p:cNvCxnSpPr/>
              <p:nvPr/>
            </p:nvCxnSpPr>
            <p:spPr bwMode="auto">
              <a:xfrm>
                <a:off x="5322822" y="2806538"/>
                <a:ext cx="0" cy="131767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08" name="Straight Connector 1707">
                <a:extLst>
                  <a:ext uri="{FF2B5EF4-FFF2-40B4-BE49-F238E27FC236}">
                    <a16:creationId xmlns:a16="http://schemas.microsoft.com/office/drawing/2014/main" id="{03F44654-2D01-F768-01B3-912F6993371E}"/>
                  </a:ext>
                </a:extLst>
              </p:cNvPr>
              <p:cNvCxnSpPr/>
              <p:nvPr/>
            </p:nvCxnSpPr>
            <p:spPr bwMode="auto">
              <a:xfrm>
                <a:off x="5536501" y="2829620"/>
                <a:ext cx="0" cy="131767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09" name="Straight Connector 1708">
                <a:extLst>
                  <a:ext uri="{FF2B5EF4-FFF2-40B4-BE49-F238E27FC236}">
                    <a16:creationId xmlns:a16="http://schemas.microsoft.com/office/drawing/2014/main" id="{1D5B045F-9DBA-27EF-3700-6FB2C26F3E57}"/>
                  </a:ext>
                </a:extLst>
              </p:cNvPr>
              <p:cNvCxnSpPr/>
              <p:nvPr/>
            </p:nvCxnSpPr>
            <p:spPr bwMode="auto">
              <a:xfrm>
                <a:off x="5572699" y="2852557"/>
                <a:ext cx="0" cy="131767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10" name="Straight Connector 1709">
                <a:extLst>
                  <a:ext uri="{FF2B5EF4-FFF2-40B4-BE49-F238E27FC236}">
                    <a16:creationId xmlns:a16="http://schemas.microsoft.com/office/drawing/2014/main" id="{EF1218BB-F22F-BF48-52AB-5AF89E3A8130}"/>
                  </a:ext>
                </a:extLst>
              </p:cNvPr>
              <p:cNvCxnSpPr/>
              <p:nvPr/>
            </p:nvCxnSpPr>
            <p:spPr bwMode="auto">
              <a:xfrm>
                <a:off x="5610801" y="2864668"/>
                <a:ext cx="0" cy="131767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11" name="Straight Connector 1710">
                <a:extLst>
                  <a:ext uri="{FF2B5EF4-FFF2-40B4-BE49-F238E27FC236}">
                    <a16:creationId xmlns:a16="http://schemas.microsoft.com/office/drawing/2014/main" id="{7A6A1039-BE21-9C1A-4CE0-385D940A44CD}"/>
                  </a:ext>
                </a:extLst>
              </p:cNvPr>
              <p:cNvCxnSpPr/>
              <p:nvPr/>
            </p:nvCxnSpPr>
            <p:spPr bwMode="auto">
              <a:xfrm>
                <a:off x="5643567" y="2869863"/>
                <a:ext cx="0" cy="131767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12" name="Straight Connector 1711">
                <a:extLst>
                  <a:ext uri="{FF2B5EF4-FFF2-40B4-BE49-F238E27FC236}">
                    <a16:creationId xmlns:a16="http://schemas.microsoft.com/office/drawing/2014/main" id="{390C2F61-225E-984C-A111-C4CF9D8627BD}"/>
                  </a:ext>
                </a:extLst>
              </p:cNvPr>
              <p:cNvCxnSpPr/>
              <p:nvPr/>
            </p:nvCxnSpPr>
            <p:spPr bwMode="auto">
              <a:xfrm>
                <a:off x="5660517" y="2889022"/>
                <a:ext cx="0" cy="131767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13" name="Straight Connector 1712">
                <a:extLst>
                  <a:ext uri="{FF2B5EF4-FFF2-40B4-BE49-F238E27FC236}">
                    <a16:creationId xmlns:a16="http://schemas.microsoft.com/office/drawing/2014/main" id="{030AD84B-343C-C9A9-93DE-DD5E820ADF0A}"/>
                  </a:ext>
                </a:extLst>
              </p:cNvPr>
              <p:cNvCxnSpPr/>
              <p:nvPr/>
            </p:nvCxnSpPr>
            <p:spPr bwMode="auto">
              <a:xfrm>
                <a:off x="5698614" y="2911089"/>
                <a:ext cx="0" cy="131767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14" name="Straight Connector 1713">
                <a:extLst>
                  <a:ext uri="{FF2B5EF4-FFF2-40B4-BE49-F238E27FC236}">
                    <a16:creationId xmlns:a16="http://schemas.microsoft.com/office/drawing/2014/main" id="{1B80E645-C348-1CF6-F561-7DAC739CF3E9}"/>
                  </a:ext>
                </a:extLst>
              </p:cNvPr>
              <p:cNvCxnSpPr/>
              <p:nvPr/>
            </p:nvCxnSpPr>
            <p:spPr bwMode="auto">
              <a:xfrm>
                <a:off x="5894022" y="2924060"/>
                <a:ext cx="0" cy="131767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15" name="Straight Connector 1714">
                <a:extLst>
                  <a:ext uri="{FF2B5EF4-FFF2-40B4-BE49-F238E27FC236}">
                    <a16:creationId xmlns:a16="http://schemas.microsoft.com/office/drawing/2014/main" id="{7382975C-F7EC-B2C2-46DB-3CA8D545D3C0}"/>
                  </a:ext>
                </a:extLst>
              </p:cNvPr>
              <p:cNvCxnSpPr/>
              <p:nvPr/>
            </p:nvCxnSpPr>
            <p:spPr bwMode="auto">
              <a:xfrm>
                <a:off x="5932124" y="2936171"/>
                <a:ext cx="0" cy="131767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16" name="Straight Connector 1715">
                <a:extLst>
                  <a:ext uri="{FF2B5EF4-FFF2-40B4-BE49-F238E27FC236}">
                    <a16:creationId xmlns:a16="http://schemas.microsoft.com/office/drawing/2014/main" id="{B8A55528-F3FC-96BA-AD25-7EBF22AAFF18}"/>
                  </a:ext>
                </a:extLst>
              </p:cNvPr>
              <p:cNvCxnSpPr/>
              <p:nvPr/>
            </p:nvCxnSpPr>
            <p:spPr bwMode="auto">
              <a:xfrm>
                <a:off x="5964890" y="2941366"/>
                <a:ext cx="0" cy="131767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17" name="Straight Connector 1716">
                <a:extLst>
                  <a:ext uri="{FF2B5EF4-FFF2-40B4-BE49-F238E27FC236}">
                    <a16:creationId xmlns:a16="http://schemas.microsoft.com/office/drawing/2014/main" id="{173A9312-D700-48DF-E3DA-F676A29598E2}"/>
                  </a:ext>
                </a:extLst>
              </p:cNvPr>
              <p:cNvCxnSpPr/>
              <p:nvPr/>
            </p:nvCxnSpPr>
            <p:spPr bwMode="auto">
              <a:xfrm>
                <a:off x="5981840" y="2960525"/>
                <a:ext cx="0" cy="131767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18" name="Straight Connector 1717">
                <a:extLst>
                  <a:ext uri="{FF2B5EF4-FFF2-40B4-BE49-F238E27FC236}">
                    <a16:creationId xmlns:a16="http://schemas.microsoft.com/office/drawing/2014/main" id="{73E1C018-B7E1-8E46-117E-D8BDC2C9DE9E}"/>
                  </a:ext>
                </a:extLst>
              </p:cNvPr>
              <p:cNvCxnSpPr/>
              <p:nvPr/>
            </p:nvCxnSpPr>
            <p:spPr bwMode="auto">
              <a:xfrm>
                <a:off x="5998220" y="3006825"/>
                <a:ext cx="0" cy="131767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19" name="Straight Connector 1718">
                <a:extLst>
                  <a:ext uri="{FF2B5EF4-FFF2-40B4-BE49-F238E27FC236}">
                    <a16:creationId xmlns:a16="http://schemas.microsoft.com/office/drawing/2014/main" id="{9F723A40-2653-1B8F-9606-7A50B8A461A3}"/>
                  </a:ext>
                </a:extLst>
              </p:cNvPr>
              <p:cNvCxnSpPr/>
              <p:nvPr/>
            </p:nvCxnSpPr>
            <p:spPr bwMode="auto">
              <a:xfrm>
                <a:off x="6044047" y="3032466"/>
                <a:ext cx="0" cy="131767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20" name="Straight Connector 1719">
                <a:extLst>
                  <a:ext uri="{FF2B5EF4-FFF2-40B4-BE49-F238E27FC236}">
                    <a16:creationId xmlns:a16="http://schemas.microsoft.com/office/drawing/2014/main" id="{F67B4A1C-588F-F40C-A4B1-F124E6E1B4C1}"/>
                  </a:ext>
                </a:extLst>
              </p:cNvPr>
              <p:cNvCxnSpPr/>
              <p:nvPr/>
            </p:nvCxnSpPr>
            <p:spPr bwMode="auto">
              <a:xfrm>
                <a:off x="6100763" y="3037661"/>
                <a:ext cx="0" cy="131767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21" name="Straight Connector 1720">
                <a:extLst>
                  <a:ext uri="{FF2B5EF4-FFF2-40B4-BE49-F238E27FC236}">
                    <a16:creationId xmlns:a16="http://schemas.microsoft.com/office/drawing/2014/main" id="{19BD25A9-CF03-E34A-B49A-09DA42225236}"/>
                  </a:ext>
                </a:extLst>
              </p:cNvPr>
              <p:cNvCxnSpPr/>
              <p:nvPr/>
            </p:nvCxnSpPr>
            <p:spPr bwMode="auto">
              <a:xfrm>
                <a:off x="6119602" y="3041348"/>
                <a:ext cx="0" cy="131767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22" name="Straight Connector 1721">
                <a:extLst>
                  <a:ext uri="{FF2B5EF4-FFF2-40B4-BE49-F238E27FC236}">
                    <a16:creationId xmlns:a16="http://schemas.microsoft.com/office/drawing/2014/main" id="{6AAC6497-ED2D-D31B-0A0B-1A897087D4B0}"/>
                  </a:ext>
                </a:extLst>
              </p:cNvPr>
              <p:cNvCxnSpPr/>
              <p:nvPr/>
            </p:nvCxnSpPr>
            <p:spPr bwMode="auto">
              <a:xfrm>
                <a:off x="6260533" y="3036798"/>
                <a:ext cx="0" cy="131767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23" name="Straight Connector 1722">
                <a:extLst>
                  <a:ext uri="{FF2B5EF4-FFF2-40B4-BE49-F238E27FC236}">
                    <a16:creationId xmlns:a16="http://schemas.microsoft.com/office/drawing/2014/main" id="{FC1502A8-2174-35FB-3D2F-1B0C6CE5EDD9}"/>
                  </a:ext>
                </a:extLst>
              </p:cNvPr>
              <p:cNvCxnSpPr/>
              <p:nvPr/>
            </p:nvCxnSpPr>
            <p:spPr bwMode="auto">
              <a:xfrm>
                <a:off x="6292639" y="3052848"/>
                <a:ext cx="0" cy="131767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24" name="Straight Connector 1723">
                <a:extLst>
                  <a:ext uri="{FF2B5EF4-FFF2-40B4-BE49-F238E27FC236}">
                    <a16:creationId xmlns:a16="http://schemas.microsoft.com/office/drawing/2014/main" id="{ABED6A02-2EA8-A1CD-0C9A-7B32085C230C}"/>
                  </a:ext>
                </a:extLst>
              </p:cNvPr>
              <p:cNvCxnSpPr/>
              <p:nvPr/>
            </p:nvCxnSpPr>
            <p:spPr bwMode="auto">
              <a:xfrm>
                <a:off x="6324395" y="3052848"/>
                <a:ext cx="0" cy="131767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25" name="Straight Connector 1724">
                <a:extLst>
                  <a:ext uri="{FF2B5EF4-FFF2-40B4-BE49-F238E27FC236}">
                    <a16:creationId xmlns:a16="http://schemas.microsoft.com/office/drawing/2014/main" id="{022C8898-CBB1-4D5E-B254-AAF97E2E7BC5}"/>
                  </a:ext>
                </a:extLst>
              </p:cNvPr>
              <p:cNvCxnSpPr/>
              <p:nvPr/>
            </p:nvCxnSpPr>
            <p:spPr bwMode="auto">
              <a:xfrm>
                <a:off x="6369212" y="3082826"/>
                <a:ext cx="0" cy="131767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26" name="Straight Connector 1725">
                <a:extLst>
                  <a:ext uri="{FF2B5EF4-FFF2-40B4-BE49-F238E27FC236}">
                    <a16:creationId xmlns:a16="http://schemas.microsoft.com/office/drawing/2014/main" id="{FA69FD7F-5362-9BA6-FE05-3BA8AFA2D9BE}"/>
                  </a:ext>
                </a:extLst>
              </p:cNvPr>
              <p:cNvCxnSpPr/>
              <p:nvPr/>
            </p:nvCxnSpPr>
            <p:spPr bwMode="auto">
              <a:xfrm>
                <a:off x="6428659" y="3079026"/>
                <a:ext cx="0" cy="131767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27" name="Straight Connector 1726">
                <a:extLst>
                  <a:ext uri="{FF2B5EF4-FFF2-40B4-BE49-F238E27FC236}">
                    <a16:creationId xmlns:a16="http://schemas.microsoft.com/office/drawing/2014/main" id="{0C0DD420-5401-3362-6EEB-A95FF2384268}"/>
                  </a:ext>
                </a:extLst>
              </p:cNvPr>
              <p:cNvCxnSpPr/>
              <p:nvPr/>
            </p:nvCxnSpPr>
            <p:spPr bwMode="auto">
              <a:xfrm>
                <a:off x="6628186" y="3108341"/>
                <a:ext cx="0" cy="131767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28" name="Straight Connector 1727">
                <a:extLst>
                  <a:ext uri="{FF2B5EF4-FFF2-40B4-BE49-F238E27FC236}">
                    <a16:creationId xmlns:a16="http://schemas.microsoft.com/office/drawing/2014/main" id="{0919E408-B73F-50B6-F39B-19363746E44D}"/>
                  </a:ext>
                </a:extLst>
              </p:cNvPr>
              <p:cNvCxnSpPr/>
              <p:nvPr/>
            </p:nvCxnSpPr>
            <p:spPr bwMode="auto">
              <a:xfrm>
                <a:off x="6668882" y="3132390"/>
                <a:ext cx="0" cy="131767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29" name="Straight Connector 1728">
                <a:extLst>
                  <a:ext uri="{FF2B5EF4-FFF2-40B4-BE49-F238E27FC236}">
                    <a16:creationId xmlns:a16="http://schemas.microsoft.com/office/drawing/2014/main" id="{C0FAA6AF-AEED-15A2-0E47-8BC6F4C1A3DA}"/>
                  </a:ext>
                </a:extLst>
              </p:cNvPr>
              <p:cNvCxnSpPr/>
              <p:nvPr/>
            </p:nvCxnSpPr>
            <p:spPr bwMode="auto">
              <a:xfrm>
                <a:off x="6705688" y="3174623"/>
                <a:ext cx="0" cy="131767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30" name="Straight Connector 1729">
                <a:extLst>
                  <a:ext uri="{FF2B5EF4-FFF2-40B4-BE49-F238E27FC236}">
                    <a16:creationId xmlns:a16="http://schemas.microsoft.com/office/drawing/2014/main" id="{6B8F68E9-CD5B-E5DA-4961-6302838B95E3}"/>
                  </a:ext>
                </a:extLst>
              </p:cNvPr>
              <p:cNvCxnSpPr/>
              <p:nvPr/>
            </p:nvCxnSpPr>
            <p:spPr bwMode="auto">
              <a:xfrm>
                <a:off x="6790715" y="3174623"/>
                <a:ext cx="0" cy="131767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31" name="Straight Connector 1730">
                <a:extLst>
                  <a:ext uri="{FF2B5EF4-FFF2-40B4-BE49-F238E27FC236}">
                    <a16:creationId xmlns:a16="http://schemas.microsoft.com/office/drawing/2014/main" id="{95C0D6FF-0007-AB34-5C1D-874BC0841F7D}"/>
                  </a:ext>
                </a:extLst>
              </p:cNvPr>
              <p:cNvCxnSpPr/>
              <p:nvPr/>
            </p:nvCxnSpPr>
            <p:spPr bwMode="auto">
              <a:xfrm>
                <a:off x="7009848" y="3207208"/>
                <a:ext cx="0" cy="131767"/>
              </a:xfrm>
              <a:prstGeom prst="line">
                <a:avLst/>
              </a:prstGeom>
              <a:noFill/>
              <a:ln w="7620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32" name="Straight Connector 1731">
                <a:extLst>
                  <a:ext uri="{FF2B5EF4-FFF2-40B4-BE49-F238E27FC236}">
                    <a16:creationId xmlns:a16="http://schemas.microsoft.com/office/drawing/2014/main" id="{6C23C375-8D7E-E254-6FA3-7067ED36AAD6}"/>
                  </a:ext>
                </a:extLst>
              </p:cNvPr>
              <p:cNvCxnSpPr/>
              <p:nvPr/>
            </p:nvCxnSpPr>
            <p:spPr bwMode="auto">
              <a:xfrm>
                <a:off x="7090564" y="3212403"/>
                <a:ext cx="0" cy="131767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33" name="Straight Connector 1732">
                <a:extLst>
                  <a:ext uri="{FF2B5EF4-FFF2-40B4-BE49-F238E27FC236}">
                    <a16:creationId xmlns:a16="http://schemas.microsoft.com/office/drawing/2014/main" id="{F72BCCDA-2E31-F3F8-23E4-65E5B5634176}"/>
                  </a:ext>
                </a:extLst>
              </p:cNvPr>
              <p:cNvCxnSpPr/>
              <p:nvPr/>
            </p:nvCxnSpPr>
            <p:spPr bwMode="auto">
              <a:xfrm>
                <a:off x="7318017" y="3210793"/>
                <a:ext cx="0" cy="131767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34" name="Straight Connector 1733">
                <a:extLst>
                  <a:ext uri="{FF2B5EF4-FFF2-40B4-BE49-F238E27FC236}">
                    <a16:creationId xmlns:a16="http://schemas.microsoft.com/office/drawing/2014/main" id="{7CC06AF5-1261-8C75-F18D-AD7661ED5E68}"/>
                  </a:ext>
                </a:extLst>
              </p:cNvPr>
              <p:cNvCxnSpPr/>
              <p:nvPr/>
            </p:nvCxnSpPr>
            <p:spPr bwMode="auto">
              <a:xfrm>
                <a:off x="7360452" y="3212265"/>
                <a:ext cx="0" cy="131767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35" name="Straight Connector 1734">
                <a:extLst>
                  <a:ext uri="{FF2B5EF4-FFF2-40B4-BE49-F238E27FC236}">
                    <a16:creationId xmlns:a16="http://schemas.microsoft.com/office/drawing/2014/main" id="{979A4BE4-DA66-8D83-2E5B-8F438CBCDA54}"/>
                  </a:ext>
                </a:extLst>
              </p:cNvPr>
              <p:cNvCxnSpPr/>
              <p:nvPr/>
            </p:nvCxnSpPr>
            <p:spPr bwMode="auto">
              <a:xfrm>
                <a:off x="7402798" y="3210793"/>
                <a:ext cx="0" cy="131767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36" name="Straight Connector 1735">
                <a:extLst>
                  <a:ext uri="{FF2B5EF4-FFF2-40B4-BE49-F238E27FC236}">
                    <a16:creationId xmlns:a16="http://schemas.microsoft.com/office/drawing/2014/main" id="{EAA581A9-8870-6D0F-C8AA-D2E3006FD1D4}"/>
                  </a:ext>
                </a:extLst>
              </p:cNvPr>
              <p:cNvCxnSpPr/>
              <p:nvPr/>
            </p:nvCxnSpPr>
            <p:spPr bwMode="auto">
              <a:xfrm>
                <a:off x="7444888" y="3210793"/>
                <a:ext cx="0" cy="131767"/>
              </a:xfrm>
              <a:prstGeom prst="line">
                <a:avLst/>
              </a:prstGeom>
              <a:noFill/>
              <a:ln w="571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37" name="Straight Connector 1736">
                <a:extLst>
                  <a:ext uri="{FF2B5EF4-FFF2-40B4-BE49-F238E27FC236}">
                    <a16:creationId xmlns:a16="http://schemas.microsoft.com/office/drawing/2014/main" id="{6A5955FD-58C9-63F8-DFF7-CE7780F9167C}"/>
                  </a:ext>
                </a:extLst>
              </p:cNvPr>
              <p:cNvCxnSpPr/>
              <p:nvPr/>
            </p:nvCxnSpPr>
            <p:spPr bwMode="auto">
              <a:xfrm>
                <a:off x="7833920" y="3337563"/>
                <a:ext cx="0" cy="131767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38" name="Straight Connector 1737">
                <a:extLst>
                  <a:ext uri="{FF2B5EF4-FFF2-40B4-BE49-F238E27FC236}">
                    <a16:creationId xmlns:a16="http://schemas.microsoft.com/office/drawing/2014/main" id="{F187D5C3-C5FD-B94D-2A02-04B073D5CFD5}"/>
                  </a:ext>
                </a:extLst>
              </p:cNvPr>
              <p:cNvCxnSpPr/>
              <p:nvPr/>
            </p:nvCxnSpPr>
            <p:spPr bwMode="auto">
              <a:xfrm>
                <a:off x="7999653" y="3416879"/>
                <a:ext cx="0" cy="131767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39" name="Straight Connector 1738">
                <a:extLst>
                  <a:ext uri="{FF2B5EF4-FFF2-40B4-BE49-F238E27FC236}">
                    <a16:creationId xmlns:a16="http://schemas.microsoft.com/office/drawing/2014/main" id="{E68E2D89-AB59-588B-2365-C603C1BA8F28}"/>
                  </a:ext>
                </a:extLst>
              </p:cNvPr>
              <p:cNvCxnSpPr/>
              <p:nvPr/>
            </p:nvCxnSpPr>
            <p:spPr bwMode="auto">
              <a:xfrm>
                <a:off x="8247008" y="3416879"/>
                <a:ext cx="0" cy="131767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40" name="Straight Connector 1739">
                <a:extLst>
                  <a:ext uri="{FF2B5EF4-FFF2-40B4-BE49-F238E27FC236}">
                    <a16:creationId xmlns:a16="http://schemas.microsoft.com/office/drawing/2014/main" id="{C78A96BE-44BC-C48F-FB72-2459045FB5C8}"/>
                  </a:ext>
                </a:extLst>
              </p:cNvPr>
              <p:cNvCxnSpPr/>
              <p:nvPr/>
            </p:nvCxnSpPr>
            <p:spPr bwMode="auto">
              <a:xfrm>
                <a:off x="8448821" y="3423805"/>
                <a:ext cx="0" cy="131767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41" name="Straight Connector 1740">
                <a:extLst>
                  <a:ext uri="{FF2B5EF4-FFF2-40B4-BE49-F238E27FC236}">
                    <a16:creationId xmlns:a16="http://schemas.microsoft.com/office/drawing/2014/main" id="{AD165F9D-5E45-BBF8-7BF8-789588229B27}"/>
                  </a:ext>
                </a:extLst>
              </p:cNvPr>
              <p:cNvCxnSpPr/>
              <p:nvPr/>
            </p:nvCxnSpPr>
            <p:spPr bwMode="auto">
              <a:xfrm>
                <a:off x="8494085" y="3423805"/>
                <a:ext cx="0" cy="131767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42" name="Straight Connector 1741">
                <a:extLst>
                  <a:ext uri="{FF2B5EF4-FFF2-40B4-BE49-F238E27FC236}">
                    <a16:creationId xmlns:a16="http://schemas.microsoft.com/office/drawing/2014/main" id="{8ED8008A-EFC4-65FD-10ED-6A04BB80D973}"/>
                  </a:ext>
                </a:extLst>
              </p:cNvPr>
              <p:cNvCxnSpPr/>
              <p:nvPr/>
            </p:nvCxnSpPr>
            <p:spPr bwMode="auto">
              <a:xfrm>
                <a:off x="7692397" y="3262563"/>
                <a:ext cx="0" cy="131767"/>
              </a:xfrm>
              <a:prstGeom prst="line">
                <a:avLst/>
              </a:prstGeom>
              <a:noFill/>
              <a:ln w="571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43" name="Straight Connector 1742">
                <a:extLst>
                  <a:ext uri="{FF2B5EF4-FFF2-40B4-BE49-F238E27FC236}">
                    <a16:creationId xmlns:a16="http://schemas.microsoft.com/office/drawing/2014/main" id="{281B153B-3FF2-4A35-F35F-5012EB8DC596}"/>
                  </a:ext>
                </a:extLst>
              </p:cNvPr>
              <p:cNvCxnSpPr/>
              <p:nvPr/>
            </p:nvCxnSpPr>
            <p:spPr bwMode="auto">
              <a:xfrm>
                <a:off x="7765691" y="3266377"/>
                <a:ext cx="0" cy="131767"/>
              </a:xfrm>
              <a:prstGeom prst="line">
                <a:avLst/>
              </a:prstGeom>
              <a:noFill/>
              <a:ln w="571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44" name="Straight Connector 1743">
                <a:extLst>
                  <a:ext uri="{FF2B5EF4-FFF2-40B4-BE49-F238E27FC236}">
                    <a16:creationId xmlns:a16="http://schemas.microsoft.com/office/drawing/2014/main" id="{6DC46A28-BF06-8092-C8DD-475BD38417D2}"/>
                  </a:ext>
                </a:extLst>
              </p:cNvPr>
              <p:cNvCxnSpPr/>
              <p:nvPr/>
            </p:nvCxnSpPr>
            <p:spPr bwMode="auto">
              <a:xfrm>
                <a:off x="8168892" y="3416879"/>
                <a:ext cx="0" cy="131767"/>
              </a:xfrm>
              <a:prstGeom prst="line">
                <a:avLst/>
              </a:prstGeom>
              <a:noFill/>
              <a:ln w="571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45" name="Straight Connector 1744">
                <a:extLst>
                  <a:ext uri="{FF2B5EF4-FFF2-40B4-BE49-F238E27FC236}">
                    <a16:creationId xmlns:a16="http://schemas.microsoft.com/office/drawing/2014/main" id="{5EB94325-2434-7F1E-0273-02FCD51FBF10}"/>
                  </a:ext>
                </a:extLst>
              </p:cNvPr>
              <p:cNvCxnSpPr/>
              <p:nvPr/>
            </p:nvCxnSpPr>
            <p:spPr bwMode="auto">
              <a:xfrm>
                <a:off x="8849150" y="3423805"/>
                <a:ext cx="0" cy="131767"/>
              </a:xfrm>
              <a:prstGeom prst="line">
                <a:avLst/>
              </a:prstGeom>
              <a:noFill/>
              <a:ln w="571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46" name="Straight Connector 1745">
                <a:extLst>
                  <a:ext uri="{FF2B5EF4-FFF2-40B4-BE49-F238E27FC236}">
                    <a16:creationId xmlns:a16="http://schemas.microsoft.com/office/drawing/2014/main" id="{855F8A1E-8C66-DED5-74F5-9A23DB818C54}"/>
                  </a:ext>
                </a:extLst>
              </p:cNvPr>
              <p:cNvCxnSpPr/>
              <p:nvPr/>
            </p:nvCxnSpPr>
            <p:spPr bwMode="auto">
              <a:xfrm>
                <a:off x="8543645" y="3423805"/>
                <a:ext cx="0" cy="131767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47" name="Straight Connector 1746">
                <a:extLst>
                  <a:ext uri="{FF2B5EF4-FFF2-40B4-BE49-F238E27FC236}">
                    <a16:creationId xmlns:a16="http://schemas.microsoft.com/office/drawing/2014/main" id="{5724CD17-F725-4AAC-A498-B7AF7FAF2C63}"/>
                  </a:ext>
                </a:extLst>
              </p:cNvPr>
              <p:cNvCxnSpPr/>
              <p:nvPr/>
            </p:nvCxnSpPr>
            <p:spPr bwMode="auto">
              <a:xfrm>
                <a:off x="9194073" y="3423805"/>
                <a:ext cx="0" cy="131767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48" name="Straight Connector 1747">
                <a:extLst>
                  <a:ext uri="{FF2B5EF4-FFF2-40B4-BE49-F238E27FC236}">
                    <a16:creationId xmlns:a16="http://schemas.microsoft.com/office/drawing/2014/main" id="{AFB65CA7-AC48-EB5A-1CAC-5B84ECACE334}"/>
                  </a:ext>
                </a:extLst>
              </p:cNvPr>
              <p:cNvCxnSpPr/>
              <p:nvPr/>
            </p:nvCxnSpPr>
            <p:spPr bwMode="auto">
              <a:xfrm>
                <a:off x="9539537" y="3416879"/>
                <a:ext cx="0" cy="131767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49" name="Straight Connector 1748">
                <a:extLst>
                  <a:ext uri="{FF2B5EF4-FFF2-40B4-BE49-F238E27FC236}">
                    <a16:creationId xmlns:a16="http://schemas.microsoft.com/office/drawing/2014/main" id="{6171B229-F58D-953A-A248-1E7CCB26137E}"/>
                  </a:ext>
                </a:extLst>
              </p:cNvPr>
              <p:cNvCxnSpPr/>
              <p:nvPr/>
            </p:nvCxnSpPr>
            <p:spPr bwMode="auto">
              <a:xfrm>
                <a:off x="9565929" y="3420142"/>
                <a:ext cx="0" cy="131767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1672" name="Straight Connector 1671">
              <a:extLst>
                <a:ext uri="{FF2B5EF4-FFF2-40B4-BE49-F238E27FC236}">
                  <a16:creationId xmlns:a16="http://schemas.microsoft.com/office/drawing/2014/main" id="{194E64D7-6FDB-4733-77BA-ED14B4908D99}"/>
                </a:ext>
              </a:extLst>
            </p:cNvPr>
            <p:cNvCxnSpPr/>
            <p:nvPr/>
          </p:nvCxnSpPr>
          <p:spPr bwMode="auto">
            <a:xfrm>
              <a:off x="1990844" y="1984142"/>
              <a:ext cx="0" cy="131767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750" name="Group 1749">
            <a:extLst>
              <a:ext uri="{FF2B5EF4-FFF2-40B4-BE49-F238E27FC236}">
                <a16:creationId xmlns:a16="http://schemas.microsoft.com/office/drawing/2014/main" id="{847AF99E-85B8-0DEC-E835-03F68D93EF32}"/>
              </a:ext>
            </a:extLst>
          </p:cNvPr>
          <p:cNvGrpSpPr/>
          <p:nvPr/>
        </p:nvGrpSpPr>
        <p:grpSpPr>
          <a:xfrm>
            <a:off x="2229778" y="1696815"/>
            <a:ext cx="7930625" cy="2279063"/>
            <a:chOff x="2229778" y="2005447"/>
            <a:chExt cx="7930625" cy="2279063"/>
          </a:xfrm>
        </p:grpSpPr>
        <p:cxnSp>
          <p:nvCxnSpPr>
            <p:cNvPr id="1751" name="Straight Connector 1750">
              <a:extLst>
                <a:ext uri="{FF2B5EF4-FFF2-40B4-BE49-F238E27FC236}">
                  <a16:creationId xmlns:a16="http://schemas.microsoft.com/office/drawing/2014/main" id="{BA9302FE-7496-1BB5-98AF-AE95A50D8408}"/>
                </a:ext>
              </a:extLst>
            </p:cNvPr>
            <p:cNvCxnSpPr/>
            <p:nvPr/>
          </p:nvCxnSpPr>
          <p:spPr bwMode="auto">
            <a:xfrm>
              <a:off x="2229778" y="2005447"/>
              <a:ext cx="0" cy="131767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52" name="Straight Connector 1751">
              <a:extLst>
                <a:ext uri="{FF2B5EF4-FFF2-40B4-BE49-F238E27FC236}">
                  <a16:creationId xmlns:a16="http://schemas.microsoft.com/office/drawing/2014/main" id="{0F979FEA-30EE-4538-88BF-37D3132430F4}"/>
                </a:ext>
              </a:extLst>
            </p:cNvPr>
            <p:cNvCxnSpPr/>
            <p:nvPr/>
          </p:nvCxnSpPr>
          <p:spPr bwMode="auto">
            <a:xfrm>
              <a:off x="2327109" y="2133825"/>
              <a:ext cx="0" cy="131767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53" name="Straight Connector 1752">
              <a:extLst>
                <a:ext uri="{FF2B5EF4-FFF2-40B4-BE49-F238E27FC236}">
                  <a16:creationId xmlns:a16="http://schemas.microsoft.com/office/drawing/2014/main" id="{A56874F5-097B-A3B8-010B-2F4523A9457C}"/>
                </a:ext>
              </a:extLst>
            </p:cNvPr>
            <p:cNvCxnSpPr/>
            <p:nvPr/>
          </p:nvCxnSpPr>
          <p:spPr bwMode="auto">
            <a:xfrm>
              <a:off x="2357009" y="2354079"/>
              <a:ext cx="0" cy="131767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54" name="Straight Connector 1753">
              <a:extLst>
                <a:ext uri="{FF2B5EF4-FFF2-40B4-BE49-F238E27FC236}">
                  <a16:creationId xmlns:a16="http://schemas.microsoft.com/office/drawing/2014/main" id="{210B9CFD-798A-7481-5EE3-CE3D12A03F30}"/>
                </a:ext>
              </a:extLst>
            </p:cNvPr>
            <p:cNvCxnSpPr/>
            <p:nvPr/>
          </p:nvCxnSpPr>
          <p:spPr bwMode="auto">
            <a:xfrm>
              <a:off x="2354726" y="2239463"/>
              <a:ext cx="0" cy="131767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55" name="Straight Connector 1754">
              <a:extLst>
                <a:ext uri="{FF2B5EF4-FFF2-40B4-BE49-F238E27FC236}">
                  <a16:creationId xmlns:a16="http://schemas.microsoft.com/office/drawing/2014/main" id="{996FDEF2-DFAD-D1D5-1878-C797E05E8FB5}"/>
                </a:ext>
              </a:extLst>
            </p:cNvPr>
            <p:cNvCxnSpPr/>
            <p:nvPr/>
          </p:nvCxnSpPr>
          <p:spPr bwMode="auto">
            <a:xfrm>
              <a:off x="2389914" y="2430234"/>
              <a:ext cx="0" cy="131767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56" name="Straight Connector 1755">
              <a:extLst>
                <a:ext uri="{FF2B5EF4-FFF2-40B4-BE49-F238E27FC236}">
                  <a16:creationId xmlns:a16="http://schemas.microsoft.com/office/drawing/2014/main" id="{2B5939D9-F23E-D7C6-D237-08D024DE6D4F}"/>
                </a:ext>
              </a:extLst>
            </p:cNvPr>
            <p:cNvCxnSpPr/>
            <p:nvPr/>
          </p:nvCxnSpPr>
          <p:spPr bwMode="auto">
            <a:xfrm>
              <a:off x="2469062" y="2496117"/>
              <a:ext cx="0" cy="131767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57" name="Straight Connector 1756">
              <a:extLst>
                <a:ext uri="{FF2B5EF4-FFF2-40B4-BE49-F238E27FC236}">
                  <a16:creationId xmlns:a16="http://schemas.microsoft.com/office/drawing/2014/main" id="{B4E5B878-4EDC-BEB4-D115-ACDF2E5FFE95}"/>
                </a:ext>
              </a:extLst>
            </p:cNvPr>
            <p:cNvCxnSpPr/>
            <p:nvPr/>
          </p:nvCxnSpPr>
          <p:spPr bwMode="auto">
            <a:xfrm>
              <a:off x="2520216" y="2508285"/>
              <a:ext cx="0" cy="131767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58" name="Straight Connector 1757">
              <a:extLst>
                <a:ext uri="{FF2B5EF4-FFF2-40B4-BE49-F238E27FC236}">
                  <a16:creationId xmlns:a16="http://schemas.microsoft.com/office/drawing/2014/main" id="{316D95D7-54FC-5EA0-93BF-4DFDFF064A7D}"/>
                </a:ext>
              </a:extLst>
            </p:cNvPr>
            <p:cNvCxnSpPr/>
            <p:nvPr/>
          </p:nvCxnSpPr>
          <p:spPr bwMode="auto">
            <a:xfrm>
              <a:off x="2696113" y="2671878"/>
              <a:ext cx="0" cy="131767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59" name="Straight Connector 1758">
              <a:extLst>
                <a:ext uri="{FF2B5EF4-FFF2-40B4-BE49-F238E27FC236}">
                  <a16:creationId xmlns:a16="http://schemas.microsoft.com/office/drawing/2014/main" id="{5AB8318D-A09D-1379-31AF-48EFA2E8DB34}"/>
                </a:ext>
              </a:extLst>
            </p:cNvPr>
            <p:cNvCxnSpPr/>
            <p:nvPr/>
          </p:nvCxnSpPr>
          <p:spPr bwMode="auto">
            <a:xfrm>
              <a:off x="2714251" y="2777872"/>
              <a:ext cx="0" cy="131767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60" name="Straight Connector 1759">
              <a:extLst>
                <a:ext uri="{FF2B5EF4-FFF2-40B4-BE49-F238E27FC236}">
                  <a16:creationId xmlns:a16="http://schemas.microsoft.com/office/drawing/2014/main" id="{F6B6B081-6352-FBAB-A79D-CEFBE0BB8A33}"/>
                </a:ext>
              </a:extLst>
            </p:cNvPr>
            <p:cNvCxnSpPr/>
            <p:nvPr/>
          </p:nvCxnSpPr>
          <p:spPr bwMode="auto">
            <a:xfrm>
              <a:off x="2733047" y="2827513"/>
              <a:ext cx="0" cy="131767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61" name="Straight Connector 1760">
              <a:extLst>
                <a:ext uri="{FF2B5EF4-FFF2-40B4-BE49-F238E27FC236}">
                  <a16:creationId xmlns:a16="http://schemas.microsoft.com/office/drawing/2014/main" id="{962FFD95-1674-3D64-5645-849452F48065}"/>
                </a:ext>
              </a:extLst>
            </p:cNvPr>
            <p:cNvCxnSpPr/>
            <p:nvPr/>
          </p:nvCxnSpPr>
          <p:spPr bwMode="auto">
            <a:xfrm>
              <a:off x="3037938" y="2971777"/>
              <a:ext cx="0" cy="131767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62" name="Straight Connector 1761">
              <a:extLst>
                <a:ext uri="{FF2B5EF4-FFF2-40B4-BE49-F238E27FC236}">
                  <a16:creationId xmlns:a16="http://schemas.microsoft.com/office/drawing/2014/main" id="{43362409-31ED-CAF1-0A4C-ACC6AF0E243F}"/>
                </a:ext>
              </a:extLst>
            </p:cNvPr>
            <p:cNvCxnSpPr/>
            <p:nvPr/>
          </p:nvCxnSpPr>
          <p:spPr bwMode="auto">
            <a:xfrm>
              <a:off x="2773532" y="2889048"/>
              <a:ext cx="0" cy="131767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63" name="Straight Connector 1762">
              <a:extLst>
                <a:ext uri="{FF2B5EF4-FFF2-40B4-BE49-F238E27FC236}">
                  <a16:creationId xmlns:a16="http://schemas.microsoft.com/office/drawing/2014/main" id="{1349F458-DC84-5C11-F20B-481E52E4563F}"/>
                </a:ext>
              </a:extLst>
            </p:cNvPr>
            <p:cNvCxnSpPr/>
            <p:nvPr/>
          </p:nvCxnSpPr>
          <p:spPr bwMode="auto">
            <a:xfrm>
              <a:off x="3087053" y="3156569"/>
              <a:ext cx="0" cy="131767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64" name="Straight Connector 1763">
              <a:extLst>
                <a:ext uri="{FF2B5EF4-FFF2-40B4-BE49-F238E27FC236}">
                  <a16:creationId xmlns:a16="http://schemas.microsoft.com/office/drawing/2014/main" id="{69F716C6-10AA-0A65-A118-9ECAA85669FC}"/>
                </a:ext>
              </a:extLst>
            </p:cNvPr>
            <p:cNvCxnSpPr/>
            <p:nvPr/>
          </p:nvCxnSpPr>
          <p:spPr bwMode="auto">
            <a:xfrm>
              <a:off x="3071994" y="3027270"/>
              <a:ext cx="0" cy="131767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65" name="Straight Connector 1764">
              <a:extLst>
                <a:ext uri="{FF2B5EF4-FFF2-40B4-BE49-F238E27FC236}">
                  <a16:creationId xmlns:a16="http://schemas.microsoft.com/office/drawing/2014/main" id="{147F0637-5101-21DB-C520-0C28E3DAB781}"/>
                </a:ext>
              </a:extLst>
            </p:cNvPr>
            <p:cNvCxnSpPr/>
            <p:nvPr/>
          </p:nvCxnSpPr>
          <p:spPr bwMode="auto">
            <a:xfrm>
              <a:off x="3233978" y="3166959"/>
              <a:ext cx="0" cy="131767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66" name="Straight Connector 1765">
              <a:extLst>
                <a:ext uri="{FF2B5EF4-FFF2-40B4-BE49-F238E27FC236}">
                  <a16:creationId xmlns:a16="http://schemas.microsoft.com/office/drawing/2014/main" id="{338EE4D4-1EA9-C3AF-E8F5-380B985D9C5D}"/>
                </a:ext>
              </a:extLst>
            </p:cNvPr>
            <p:cNvCxnSpPr/>
            <p:nvPr/>
          </p:nvCxnSpPr>
          <p:spPr bwMode="auto">
            <a:xfrm>
              <a:off x="3134950" y="3159099"/>
              <a:ext cx="0" cy="131767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67" name="Straight Connector 1766">
              <a:extLst>
                <a:ext uri="{FF2B5EF4-FFF2-40B4-BE49-F238E27FC236}">
                  <a16:creationId xmlns:a16="http://schemas.microsoft.com/office/drawing/2014/main" id="{49C49BE5-A67B-4486-6F12-F75E51953BF4}"/>
                </a:ext>
              </a:extLst>
            </p:cNvPr>
            <p:cNvCxnSpPr/>
            <p:nvPr/>
          </p:nvCxnSpPr>
          <p:spPr bwMode="auto">
            <a:xfrm>
              <a:off x="3363151" y="3170714"/>
              <a:ext cx="0" cy="131767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68" name="Straight Connector 1767">
              <a:extLst>
                <a:ext uri="{FF2B5EF4-FFF2-40B4-BE49-F238E27FC236}">
                  <a16:creationId xmlns:a16="http://schemas.microsoft.com/office/drawing/2014/main" id="{534ABDB4-11A5-B8EC-F5E0-DD0E18826F90}"/>
                </a:ext>
              </a:extLst>
            </p:cNvPr>
            <p:cNvCxnSpPr/>
            <p:nvPr/>
          </p:nvCxnSpPr>
          <p:spPr bwMode="auto">
            <a:xfrm>
              <a:off x="3441192" y="3263811"/>
              <a:ext cx="0" cy="131767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69" name="Straight Connector 1768">
              <a:extLst>
                <a:ext uri="{FF2B5EF4-FFF2-40B4-BE49-F238E27FC236}">
                  <a16:creationId xmlns:a16="http://schemas.microsoft.com/office/drawing/2014/main" id="{5F615376-2C07-19D8-E104-5AD8CC949CCB}"/>
                </a:ext>
              </a:extLst>
            </p:cNvPr>
            <p:cNvCxnSpPr/>
            <p:nvPr/>
          </p:nvCxnSpPr>
          <p:spPr bwMode="auto">
            <a:xfrm>
              <a:off x="3409958" y="3233914"/>
              <a:ext cx="0" cy="131767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70" name="Straight Connector 1769">
              <a:extLst>
                <a:ext uri="{FF2B5EF4-FFF2-40B4-BE49-F238E27FC236}">
                  <a16:creationId xmlns:a16="http://schemas.microsoft.com/office/drawing/2014/main" id="{C19537AE-6167-46B3-AC8F-6202EE6CFB76}"/>
                </a:ext>
              </a:extLst>
            </p:cNvPr>
            <p:cNvCxnSpPr/>
            <p:nvPr/>
          </p:nvCxnSpPr>
          <p:spPr bwMode="auto">
            <a:xfrm>
              <a:off x="3767804" y="3447149"/>
              <a:ext cx="0" cy="131767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71" name="Straight Connector 1770">
              <a:extLst>
                <a:ext uri="{FF2B5EF4-FFF2-40B4-BE49-F238E27FC236}">
                  <a16:creationId xmlns:a16="http://schemas.microsoft.com/office/drawing/2014/main" id="{4D1B97DE-4334-8BDB-E795-B32C5F19E1A9}"/>
                </a:ext>
              </a:extLst>
            </p:cNvPr>
            <p:cNvCxnSpPr/>
            <p:nvPr/>
          </p:nvCxnSpPr>
          <p:spPr bwMode="auto">
            <a:xfrm>
              <a:off x="3477433" y="3383738"/>
              <a:ext cx="0" cy="131767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72" name="Straight Connector 1771">
              <a:extLst>
                <a:ext uri="{FF2B5EF4-FFF2-40B4-BE49-F238E27FC236}">
                  <a16:creationId xmlns:a16="http://schemas.microsoft.com/office/drawing/2014/main" id="{D012A9A6-4CA7-7894-CD62-A5AD191B6229}"/>
                </a:ext>
              </a:extLst>
            </p:cNvPr>
            <p:cNvCxnSpPr/>
            <p:nvPr/>
          </p:nvCxnSpPr>
          <p:spPr bwMode="auto">
            <a:xfrm>
              <a:off x="4077362" y="3576135"/>
              <a:ext cx="0" cy="131767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73" name="Straight Connector 1772">
              <a:extLst>
                <a:ext uri="{FF2B5EF4-FFF2-40B4-BE49-F238E27FC236}">
                  <a16:creationId xmlns:a16="http://schemas.microsoft.com/office/drawing/2014/main" id="{74EF3266-20F1-7E9C-E4BC-D3C68571FCDE}"/>
                </a:ext>
              </a:extLst>
            </p:cNvPr>
            <p:cNvCxnSpPr/>
            <p:nvPr/>
          </p:nvCxnSpPr>
          <p:spPr bwMode="auto">
            <a:xfrm>
              <a:off x="3818690" y="3531222"/>
              <a:ext cx="0" cy="131767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74" name="Straight Connector 1773">
              <a:extLst>
                <a:ext uri="{FF2B5EF4-FFF2-40B4-BE49-F238E27FC236}">
                  <a16:creationId xmlns:a16="http://schemas.microsoft.com/office/drawing/2014/main" id="{B5FCF6BD-585C-56BF-EA3C-CAF2EC4569AA}"/>
                </a:ext>
              </a:extLst>
            </p:cNvPr>
            <p:cNvCxnSpPr/>
            <p:nvPr/>
          </p:nvCxnSpPr>
          <p:spPr bwMode="auto">
            <a:xfrm>
              <a:off x="4129933" y="3626655"/>
              <a:ext cx="0" cy="131767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75" name="Straight Connector 1774">
              <a:extLst>
                <a:ext uri="{FF2B5EF4-FFF2-40B4-BE49-F238E27FC236}">
                  <a16:creationId xmlns:a16="http://schemas.microsoft.com/office/drawing/2014/main" id="{909A47F0-4833-F9F9-32CA-2762906005D1}"/>
                </a:ext>
              </a:extLst>
            </p:cNvPr>
            <p:cNvCxnSpPr/>
            <p:nvPr/>
          </p:nvCxnSpPr>
          <p:spPr bwMode="auto">
            <a:xfrm>
              <a:off x="4209591" y="3683497"/>
              <a:ext cx="0" cy="131767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76" name="Straight Connector 1775">
              <a:extLst>
                <a:ext uri="{FF2B5EF4-FFF2-40B4-BE49-F238E27FC236}">
                  <a16:creationId xmlns:a16="http://schemas.microsoft.com/office/drawing/2014/main" id="{9751FFD1-A906-066B-E2E1-3F469CD95EDD}"/>
                </a:ext>
              </a:extLst>
            </p:cNvPr>
            <p:cNvCxnSpPr/>
            <p:nvPr/>
          </p:nvCxnSpPr>
          <p:spPr bwMode="auto">
            <a:xfrm>
              <a:off x="4310484" y="3685302"/>
              <a:ext cx="0" cy="131767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77" name="Straight Connector 1776">
              <a:extLst>
                <a:ext uri="{FF2B5EF4-FFF2-40B4-BE49-F238E27FC236}">
                  <a16:creationId xmlns:a16="http://schemas.microsoft.com/office/drawing/2014/main" id="{FF1CB576-07A5-0D0F-70F6-D923F705B236}"/>
                </a:ext>
              </a:extLst>
            </p:cNvPr>
            <p:cNvCxnSpPr/>
            <p:nvPr/>
          </p:nvCxnSpPr>
          <p:spPr bwMode="auto">
            <a:xfrm>
              <a:off x="4245265" y="3682762"/>
              <a:ext cx="0" cy="131767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78" name="Straight Connector 1777">
              <a:extLst>
                <a:ext uri="{FF2B5EF4-FFF2-40B4-BE49-F238E27FC236}">
                  <a16:creationId xmlns:a16="http://schemas.microsoft.com/office/drawing/2014/main" id="{4D01A4ED-6A90-F5C5-A7B7-2978565BA474}"/>
                </a:ext>
              </a:extLst>
            </p:cNvPr>
            <p:cNvCxnSpPr/>
            <p:nvPr/>
          </p:nvCxnSpPr>
          <p:spPr bwMode="auto">
            <a:xfrm>
              <a:off x="4808822" y="3820929"/>
              <a:ext cx="0" cy="131767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79" name="Straight Connector 1778">
              <a:extLst>
                <a:ext uri="{FF2B5EF4-FFF2-40B4-BE49-F238E27FC236}">
                  <a16:creationId xmlns:a16="http://schemas.microsoft.com/office/drawing/2014/main" id="{87BF2C04-E865-A468-6E18-9BC4552FDFF8}"/>
                </a:ext>
              </a:extLst>
            </p:cNvPr>
            <p:cNvCxnSpPr/>
            <p:nvPr/>
          </p:nvCxnSpPr>
          <p:spPr bwMode="auto">
            <a:xfrm>
              <a:off x="4492349" y="3688630"/>
              <a:ext cx="0" cy="131767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80" name="Straight Connector 1779">
              <a:extLst>
                <a:ext uri="{FF2B5EF4-FFF2-40B4-BE49-F238E27FC236}">
                  <a16:creationId xmlns:a16="http://schemas.microsoft.com/office/drawing/2014/main" id="{A010F26C-D56E-21A2-FC55-710FFD94E382}"/>
                </a:ext>
              </a:extLst>
            </p:cNvPr>
            <p:cNvCxnSpPr/>
            <p:nvPr/>
          </p:nvCxnSpPr>
          <p:spPr bwMode="auto">
            <a:xfrm>
              <a:off x="4662512" y="3819724"/>
              <a:ext cx="0" cy="131767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81" name="Straight Connector 1780">
              <a:extLst>
                <a:ext uri="{FF2B5EF4-FFF2-40B4-BE49-F238E27FC236}">
                  <a16:creationId xmlns:a16="http://schemas.microsoft.com/office/drawing/2014/main" id="{259E6B22-FE35-EE6F-E9A1-B9AA0DB3AD01}"/>
                </a:ext>
              </a:extLst>
            </p:cNvPr>
            <p:cNvCxnSpPr/>
            <p:nvPr/>
          </p:nvCxnSpPr>
          <p:spPr bwMode="auto">
            <a:xfrm>
              <a:off x="4869654" y="3864828"/>
              <a:ext cx="0" cy="131767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82" name="Straight Connector 1781">
              <a:extLst>
                <a:ext uri="{FF2B5EF4-FFF2-40B4-BE49-F238E27FC236}">
                  <a16:creationId xmlns:a16="http://schemas.microsoft.com/office/drawing/2014/main" id="{7DF05E59-B36E-8382-9CEC-C8235C77AC58}"/>
                </a:ext>
              </a:extLst>
            </p:cNvPr>
            <p:cNvCxnSpPr/>
            <p:nvPr/>
          </p:nvCxnSpPr>
          <p:spPr bwMode="auto">
            <a:xfrm>
              <a:off x="4985284" y="3891726"/>
              <a:ext cx="0" cy="131767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83" name="Straight Connector 1782">
              <a:extLst>
                <a:ext uri="{FF2B5EF4-FFF2-40B4-BE49-F238E27FC236}">
                  <a16:creationId xmlns:a16="http://schemas.microsoft.com/office/drawing/2014/main" id="{3DA6340A-FFBD-EC72-039A-026DE755C48F}"/>
                </a:ext>
              </a:extLst>
            </p:cNvPr>
            <p:cNvCxnSpPr/>
            <p:nvPr/>
          </p:nvCxnSpPr>
          <p:spPr bwMode="auto">
            <a:xfrm>
              <a:off x="4935178" y="3887822"/>
              <a:ext cx="0" cy="131767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84" name="Straight Connector 1783">
              <a:extLst>
                <a:ext uri="{FF2B5EF4-FFF2-40B4-BE49-F238E27FC236}">
                  <a16:creationId xmlns:a16="http://schemas.microsoft.com/office/drawing/2014/main" id="{66BF2CC7-D713-D89C-E522-75C597B7C76A}"/>
                </a:ext>
              </a:extLst>
            </p:cNvPr>
            <p:cNvCxnSpPr/>
            <p:nvPr/>
          </p:nvCxnSpPr>
          <p:spPr bwMode="auto">
            <a:xfrm>
              <a:off x="5108423" y="3892708"/>
              <a:ext cx="0" cy="131767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85" name="Straight Connector 1784">
              <a:extLst>
                <a:ext uri="{FF2B5EF4-FFF2-40B4-BE49-F238E27FC236}">
                  <a16:creationId xmlns:a16="http://schemas.microsoft.com/office/drawing/2014/main" id="{DEBCC3C2-53BC-CEB9-FB0D-DD2A2CD754A4}"/>
                </a:ext>
              </a:extLst>
            </p:cNvPr>
            <p:cNvCxnSpPr/>
            <p:nvPr/>
          </p:nvCxnSpPr>
          <p:spPr bwMode="auto">
            <a:xfrm>
              <a:off x="5061216" y="3892709"/>
              <a:ext cx="0" cy="131767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86" name="Straight Connector 1785">
              <a:extLst>
                <a:ext uri="{FF2B5EF4-FFF2-40B4-BE49-F238E27FC236}">
                  <a16:creationId xmlns:a16="http://schemas.microsoft.com/office/drawing/2014/main" id="{F77E2154-B8E9-9470-6AAB-2BCBEDA4F9C3}"/>
                </a:ext>
              </a:extLst>
            </p:cNvPr>
            <p:cNvCxnSpPr/>
            <p:nvPr/>
          </p:nvCxnSpPr>
          <p:spPr bwMode="auto">
            <a:xfrm>
              <a:off x="5205812" y="3933039"/>
              <a:ext cx="0" cy="131767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87" name="Straight Connector 1786">
              <a:extLst>
                <a:ext uri="{FF2B5EF4-FFF2-40B4-BE49-F238E27FC236}">
                  <a16:creationId xmlns:a16="http://schemas.microsoft.com/office/drawing/2014/main" id="{518B948D-3CBF-BFFB-B4C1-624A0D322AD1}"/>
                </a:ext>
              </a:extLst>
            </p:cNvPr>
            <p:cNvCxnSpPr/>
            <p:nvPr/>
          </p:nvCxnSpPr>
          <p:spPr bwMode="auto">
            <a:xfrm>
              <a:off x="5139166" y="3914578"/>
              <a:ext cx="0" cy="131767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88" name="Straight Connector 1787">
              <a:extLst>
                <a:ext uri="{FF2B5EF4-FFF2-40B4-BE49-F238E27FC236}">
                  <a16:creationId xmlns:a16="http://schemas.microsoft.com/office/drawing/2014/main" id="{07824019-AEB6-0145-0DF2-1729AC7C59E6}"/>
                </a:ext>
              </a:extLst>
            </p:cNvPr>
            <p:cNvCxnSpPr/>
            <p:nvPr/>
          </p:nvCxnSpPr>
          <p:spPr bwMode="auto">
            <a:xfrm>
              <a:off x="5601788" y="3979383"/>
              <a:ext cx="0" cy="131767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89" name="Straight Connector 1788">
              <a:extLst>
                <a:ext uri="{FF2B5EF4-FFF2-40B4-BE49-F238E27FC236}">
                  <a16:creationId xmlns:a16="http://schemas.microsoft.com/office/drawing/2014/main" id="{4CD708DA-BCE0-FC91-7174-DCC54250DFCB}"/>
                </a:ext>
              </a:extLst>
            </p:cNvPr>
            <p:cNvCxnSpPr/>
            <p:nvPr/>
          </p:nvCxnSpPr>
          <p:spPr bwMode="auto">
            <a:xfrm>
              <a:off x="5536501" y="3972916"/>
              <a:ext cx="0" cy="131767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90" name="Straight Connector 1789">
              <a:extLst>
                <a:ext uri="{FF2B5EF4-FFF2-40B4-BE49-F238E27FC236}">
                  <a16:creationId xmlns:a16="http://schemas.microsoft.com/office/drawing/2014/main" id="{13F62AE6-8184-2DC0-D302-3EBB493133E1}"/>
                </a:ext>
              </a:extLst>
            </p:cNvPr>
            <p:cNvCxnSpPr/>
            <p:nvPr/>
          </p:nvCxnSpPr>
          <p:spPr bwMode="auto">
            <a:xfrm>
              <a:off x="5242890" y="3944703"/>
              <a:ext cx="0" cy="131767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91" name="Straight Connector 1790">
              <a:extLst>
                <a:ext uri="{FF2B5EF4-FFF2-40B4-BE49-F238E27FC236}">
                  <a16:creationId xmlns:a16="http://schemas.microsoft.com/office/drawing/2014/main" id="{D29E5D4C-1BD1-8B85-A7F3-519DF7437223}"/>
                </a:ext>
              </a:extLst>
            </p:cNvPr>
            <p:cNvCxnSpPr/>
            <p:nvPr/>
          </p:nvCxnSpPr>
          <p:spPr bwMode="auto">
            <a:xfrm>
              <a:off x="5286931" y="3972577"/>
              <a:ext cx="0" cy="131767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92" name="Straight Connector 1791">
              <a:extLst>
                <a:ext uri="{FF2B5EF4-FFF2-40B4-BE49-F238E27FC236}">
                  <a16:creationId xmlns:a16="http://schemas.microsoft.com/office/drawing/2014/main" id="{10D6A05C-53B2-2348-9C76-D2B66A1551B5}"/>
                </a:ext>
              </a:extLst>
            </p:cNvPr>
            <p:cNvCxnSpPr/>
            <p:nvPr/>
          </p:nvCxnSpPr>
          <p:spPr bwMode="auto">
            <a:xfrm>
              <a:off x="5781314" y="4004117"/>
              <a:ext cx="0" cy="131767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93" name="Straight Connector 1792">
              <a:extLst>
                <a:ext uri="{FF2B5EF4-FFF2-40B4-BE49-F238E27FC236}">
                  <a16:creationId xmlns:a16="http://schemas.microsoft.com/office/drawing/2014/main" id="{CFB8819B-F56F-1BAC-4FD6-881A03F1A9D3}"/>
                </a:ext>
              </a:extLst>
            </p:cNvPr>
            <p:cNvCxnSpPr/>
            <p:nvPr/>
          </p:nvCxnSpPr>
          <p:spPr bwMode="auto">
            <a:xfrm>
              <a:off x="5643861" y="3995001"/>
              <a:ext cx="0" cy="131767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94" name="Straight Connector 1793">
              <a:extLst>
                <a:ext uri="{FF2B5EF4-FFF2-40B4-BE49-F238E27FC236}">
                  <a16:creationId xmlns:a16="http://schemas.microsoft.com/office/drawing/2014/main" id="{E3DC6BD6-FED0-FB3D-852F-BD6B532BF3A3}"/>
                </a:ext>
              </a:extLst>
            </p:cNvPr>
            <p:cNvCxnSpPr/>
            <p:nvPr/>
          </p:nvCxnSpPr>
          <p:spPr bwMode="auto">
            <a:xfrm>
              <a:off x="5909607" y="4000196"/>
              <a:ext cx="0" cy="131767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95" name="Straight Connector 1794">
              <a:extLst>
                <a:ext uri="{FF2B5EF4-FFF2-40B4-BE49-F238E27FC236}">
                  <a16:creationId xmlns:a16="http://schemas.microsoft.com/office/drawing/2014/main" id="{F3499DDE-0495-C7A3-E90F-22E1B5B90431}"/>
                </a:ext>
              </a:extLst>
            </p:cNvPr>
            <p:cNvCxnSpPr/>
            <p:nvPr/>
          </p:nvCxnSpPr>
          <p:spPr bwMode="auto">
            <a:xfrm>
              <a:off x="6642043" y="4058109"/>
              <a:ext cx="0" cy="131767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96" name="Straight Connector 1795">
              <a:extLst>
                <a:ext uri="{FF2B5EF4-FFF2-40B4-BE49-F238E27FC236}">
                  <a16:creationId xmlns:a16="http://schemas.microsoft.com/office/drawing/2014/main" id="{BD33F91B-CD9E-8C2F-4A03-DDDDF944D9DC}"/>
                </a:ext>
              </a:extLst>
            </p:cNvPr>
            <p:cNvCxnSpPr/>
            <p:nvPr/>
          </p:nvCxnSpPr>
          <p:spPr bwMode="auto">
            <a:xfrm>
              <a:off x="5919063" y="4002047"/>
              <a:ext cx="0" cy="131767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97" name="Straight Connector 1796">
              <a:extLst>
                <a:ext uri="{FF2B5EF4-FFF2-40B4-BE49-F238E27FC236}">
                  <a16:creationId xmlns:a16="http://schemas.microsoft.com/office/drawing/2014/main" id="{4DD34E32-ACD7-0B04-C582-8BE3CB16044E}"/>
                </a:ext>
              </a:extLst>
            </p:cNvPr>
            <p:cNvCxnSpPr/>
            <p:nvPr/>
          </p:nvCxnSpPr>
          <p:spPr bwMode="auto">
            <a:xfrm>
              <a:off x="6729274" y="4088628"/>
              <a:ext cx="0" cy="131767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98" name="Straight Connector 1797">
              <a:extLst>
                <a:ext uri="{FF2B5EF4-FFF2-40B4-BE49-F238E27FC236}">
                  <a16:creationId xmlns:a16="http://schemas.microsoft.com/office/drawing/2014/main" id="{40B9C19D-02CD-82F0-88CF-CF02978BC272}"/>
                </a:ext>
              </a:extLst>
            </p:cNvPr>
            <p:cNvCxnSpPr/>
            <p:nvPr/>
          </p:nvCxnSpPr>
          <p:spPr bwMode="auto">
            <a:xfrm>
              <a:off x="6684630" y="4090359"/>
              <a:ext cx="0" cy="131767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99" name="Straight Connector 1798">
              <a:extLst>
                <a:ext uri="{FF2B5EF4-FFF2-40B4-BE49-F238E27FC236}">
                  <a16:creationId xmlns:a16="http://schemas.microsoft.com/office/drawing/2014/main" id="{6381AFD9-04C1-3F84-0ED7-1B89178271F0}"/>
                </a:ext>
              </a:extLst>
            </p:cNvPr>
            <p:cNvCxnSpPr/>
            <p:nvPr/>
          </p:nvCxnSpPr>
          <p:spPr bwMode="auto">
            <a:xfrm>
              <a:off x="6755249" y="4090359"/>
              <a:ext cx="0" cy="131767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00" name="Straight Connector 1799">
              <a:extLst>
                <a:ext uri="{FF2B5EF4-FFF2-40B4-BE49-F238E27FC236}">
                  <a16:creationId xmlns:a16="http://schemas.microsoft.com/office/drawing/2014/main" id="{D1A37E9D-AA55-5077-3514-57F4877433E4}"/>
                </a:ext>
              </a:extLst>
            </p:cNvPr>
            <p:cNvCxnSpPr/>
            <p:nvPr/>
          </p:nvCxnSpPr>
          <p:spPr bwMode="auto">
            <a:xfrm>
              <a:off x="6999458" y="4093954"/>
              <a:ext cx="0" cy="131767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01" name="Straight Connector 1800">
              <a:extLst>
                <a:ext uri="{FF2B5EF4-FFF2-40B4-BE49-F238E27FC236}">
                  <a16:creationId xmlns:a16="http://schemas.microsoft.com/office/drawing/2014/main" id="{22800245-E438-7B21-4D2C-BA0A3E648F67}"/>
                </a:ext>
              </a:extLst>
            </p:cNvPr>
            <p:cNvCxnSpPr/>
            <p:nvPr/>
          </p:nvCxnSpPr>
          <p:spPr bwMode="auto">
            <a:xfrm>
              <a:off x="6921690" y="4093954"/>
              <a:ext cx="0" cy="131767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02" name="Straight Connector 1801">
              <a:extLst>
                <a:ext uri="{FF2B5EF4-FFF2-40B4-BE49-F238E27FC236}">
                  <a16:creationId xmlns:a16="http://schemas.microsoft.com/office/drawing/2014/main" id="{2C4CB962-73F6-6ED5-6F26-6E16E78DEE03}"/>
                </a:ext>
              </a:extLst>
            </p:cNvPr>
            <p:cNvCxnSpPr/>
            <p:nvPr/>
          </p:nvCxnSpPr>
          <p:spPr bwMode="auto">
            <a:xfrm>
              <a:off x="7044140" y="4093282"/>
              <a:ext cx="0" cy="131767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03" name="Straight Connector 1802">
              <a:extLst>
                <a:ext uri="{FF2B5EF4-FFF2-40B4-BE49-F238E27FC236}">
                  <a16:creationId xmlns:a16="http://schemas.microsoft.com/office/drawing/2014/main" id="{4A6BB79C-656F-FFFC-BB29-C0C7ACEAC53F}"/>
                </a:ext>
              </a:extLst>
            </p:cNvPr>
            <p:cNvCxnSpPr/>
            <p:nvPr/>
          </p:nvCxnSpPr>
          <p:spPr bwMode="auto">
            <a:xfrm>
              <a:off x="7140096" y="4148234"/>
              <a:ext cx="0" cy="131767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04" name="Straight Connector 1803">
              <a:extLst>
                <a:ext uri="{FF2B5EF4-FFF2-40B4-BE49-F238E27FC236}">
                  <a16:creationId xmlns:a16="http://schemas.microsoft.com/office/drawing/2014/main" id="{E64D0198-8F21-0586-6180-7B536C07D2A3}"/>
                </a:ext>
              </a:extLst>
            </p:cNvPr>
            <p:cNvCxnSpPr/>
            <p:nvPr/>
          </p:nvCxnSpPr>
          <p:spPr bwMode="auto">
            <a:xfrm>
              <a:off x="7366368" y="4144434"/>
              <a:ext cx="0" cy="131767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05" name="Straight Connector 1804">
              <a:extLst>
                <a:ext uri="{FF2B5EF4-FFF2-40B4-BE49-F238E27FC236}">
                  <a16:creationId xmlns:a16="http://schemas.microsoft.com/office/drawing/2014/main" id="{813C8CB9-4379-54FD-5930-C40974FCE542}"/>
                </a:ext>
              </a:extLst>
            </p:cNvPr>
            <p:cNvCxnSpPr/>
            <p:nvPr/>
          </p:nvCxnSpPr>
          <p:spPr bwMode="auto">
            <a:xfrm>
              <a:off x="7409589" y="4148234"/>
              <a:ext cx="0" cy="131767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06" name="Straight Connector 1805">
              <a:extLst>
                <a:ext uri="{FF2B5EF4-FFF2-40B4-BE49-F238E27FC236}">
                  <a16:creationId xmlns:a16="http://schemas.microsoft.com/office/drawing/2014/main" id="{41A9D06C-5258-16F6-AA3A-190F3E8C2809}"/>
                </a:ext>
              </a:extLst>
            </p:cNvPr>
            <p:cNvCxnSpPr/>
            <p:nvPr/>
          </p:nvCxnSpPr>
          <p:spPr bwMode="auto">
            <a:xfrm>
              <a:off x="7519582" y="4144121"/>
              <a:ext cx="0" cy="131767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07" name="Straight Connector 1806">
              <a:extLst>
                <a:ext uri="{FF2B5EF4-FFF2-40B4-BE49-F238E27FC236}">
                  <a16:creationId xmlns:a16="http://schemas.microsoft.com/office/drawing/2014/main" id="{3071C3A9-7F85-E1DC-081E-E4B9E7A56C9E}"/>
                </a:ext>
              </a:extLst>
            </p:cNvPr>
            <p:cNvCxnSpPr/>
            <p:nvPr/>
          </p:nvCxnSpPr>
          <p:spPr bwMode="auto">
            <a:xfrm>
              <a:off x="7454703" y="4144049"/>
              <a:ext cx="0" cy="131767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08" name="Straight Connector 1807">
              <a:extLst>
                <a:ext uri="{FF2B5EF4-FFF2-40B4-BE49-F238E27FC236}">
                  <a16:creationId xmlns:a16="http://schemas.microsoft.com/office/drawing/2014/main" id="{5462FB95-9170-357A-6E7A-937D7C6A9DC7}"/>
                </a:ext>
              </a:extLst>
            </p:cNvPr>
            <p:cNvCxnSpPr/>
            <p:nvPr/>
          </p:nvCxnSpPr>
          <p:spPr bwMode="auto">
            <a:xfrm>
              <a:off x="7594090" y="4144049"/>
              <a:ext cx="0" cy="131767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09" name="Straight Connector 1808">
              <a:extLst>
                <a:ext uri="{FF2B5EF4-FFF2-40B4-BE49-F238E27FC236}">
                  <a16:creationId xmlns:a16="http://schemas.microsoft.com/office/drawing/2014/main" id="{F586B80D-D394-0E09-5271-3F27F35D0DA1}"/>
                </a:ext>
              </a:extLst>
            </p:cNvPr>
            <p:cNvCxnSpPr/>
            <p:nvPr/>
          </p:nvCxnSpPr>
          <p:spPr bwMode="auto">
            <a:xfrm>
              <a:off x="6281313" y="4045020"/>
              <a:ext cx="0" cy="131767"/>
            </a:xfrm>
            <a:prstGeom prst="line">
              <a:avLst/>
            </a:prstGeom>
            <a:noFill/>
            <a:ln w="7620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10" name="Straight Connector 1809">
              <a:extLst>
                <a:ext uri="{FF2B5EF4-FFF2-40B4-BE49-F238E27FC236}">
                  <a16:creationId xmlns:a16="http://schemas.microsoft.com/office/drawing/2014/main" id="{A59A0114-E4CD-28B7-C2F8-D9BE984E796F}"/>
                </a:ext>
              </a:extLst>
            </p:cNvPr>
            <p:cNvCxnSpPr/>
            <p:nvPr/>
          </p:nvCxnSpPr>
          <p:spPr bwMode="auto">
            <a:xfrm>
              <a:off x="7750466" y="4152465"/>
              <a:ext cx="0" cy="131767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11" name="Straight Connector 1810">
              <a:extLst>
                <a:ext uri="{FF2B5EF4-FFF2-40B4-BE49-F238E27FC236}">
                  <a16:creationId xmlns:a16="http://schemas.microsoft.com/office/drawing/2014/main" id="{8F1E4642-C513-6297-134F-AEDDA2CFBB25}"/>
                </a:ext>
              </a:extLst>
            </p:cNvPr>
            <p:cNvCxnSpPr/>
            <p:nvPr/>
          </p:nvCxnSpPr>
          <p:spPr bwMode="auto">
            <a:xfrm>
              <a:off x="7832327" y="4152743"/>
              <a:ext cx="0" cy="131767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12" name="Straight Connector 1811">
              <a:extLst>
                <a:ext uri="{FF2B5EF4-FFF2-40B4-BE49-F238E27FC236}">
                  <a16:creationId xmlns:a16="http://schemas.microsoft.com/office/drawing/2014/main" id="{29C20CEA-E97D-6C30-4038-E77BA238C659}"/>
                </a:ext>
              </a:extLst>
            </p:cNvPr>
            <p:cNvCxnSpPr/>
            <p:nvPr/>
          </p:nvCxnSpPr>
          <p:spPr bwMode="auto">
            <a:xfrm>
              <a:off x="8092121" y="4144048"/>
              <a:ext cx="0" cy="131767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13" name="Straight Connector 1812">
              <a:extLst>
                <a:ext uri="{FF2B5EF4-FFF2-40B4-BE49-F238E27FC236}">
                  <a16:creationId xmlns:a16="http://schemas.microsoft.com/office/drawing/2014/main" id="{C19AE154-8B45-E3E2-00F1-3F283A9E9DD8}"/>
                </a:ext>
              </a:extLst>
            </p:cNvPr>
            <p:cNvCxnSpPr/>
            <p:nvPr/>
          </p:nvCxnSpPr>
          <p:spPr bwMode="auto">
            <a:xfrm>
              <a:off x="8148112" y="4147548"/>
              <a:ext cx="0" cy="131767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14" name="Straight Connector 1813">
              <a:extLst>
                <a:ext uri="{FF2B5EF4-FFF2-40B4-BE49-F238E27FC236}">
                  <a16:creationId xmlns:a16="http://schemas.microsoft.com/office/drawing/2014/main" id="{9BAAB4B5-CB0D-4F81-630B-79A1ABD2DB66}"/>
                </a:ext>
              </a:extLst>
            </p:cNvPr>
            <p:cNvCxnSpPr/>
            <p:nvPr/>
          </p:nvCxnSpPr>
          <p:spPr bwMode="auto">
            <a:xfrm>
              <a:off x="10160403" y="4144048"/>
              <a:ext cx="0" cy="131767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15" name="Straight Connector 1814">
              <a:extLst>
                <a:ext uri="{FF2B5EF4-FFF2-40B4-BE49-F238E27FC236}">
                  <a16:creationId xmlns:a16="http://schemas.microsoft.com/office/drawing/2014/main" id="{47A1435E-1A6B-63E3-7BC8-8735C855F5FC}"/>
                </a:ext>
              </a:extLst>
            </p:cNvPr>
            <p:cNvCxnSpPr/>
            <p:nvPr/>
          </p:nvCxnSpPr>
          <p:spPr bwMode="auto">
            <a:xfrm>
              <a:off x="4538875" y="3792155"/>
              <a:ext cx="0" cy="131767"/>
            </a:xfrm>
            <a:prstGeom prst="line">
              <a:avLst/>
            </a:prstGeom>
            <a:noFill/>
            <a:ln w="5715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816" name="TextBox 1815">
            <a:extLst>
              <a:ext uri="{FF2B5EF4-FFF2-40B4-BE49-F238E27FC236}">
                <a16:creationId xmlns:a16="http://schemas.microsoft.com/office/drawing/2014/main" id="{D631EC8C-F637-4FFE-33D0-DB9515D75D33}"/>
              </a:ext>
            </a:extLst>
          </p:cNvPr>
          <p:cNvSpPr txBox="1"/>
          <p:nvPr/>
        </p:nvSpPr>
        <p:spPr bwMode="auto">
          <a:xfrm>
            <a:off x="1296956" y="5384123"/>
            <a:ext cx="5469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10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T-DXd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10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T-DM1</a:t>
            </a:r>
          </a:p>
        </p:txBody>
      </p:sp>
      <p:sp>
        <p:nvSpPr>
          <p:cNvPr id="1818" name="TextBox 1817">
            <a:extLst>
              <a:ext uri="{FF2B5EF4-FFF2-40B4-BE49-F238E27FC236}">
                <a16:creationId xmlns:a16="http://schemas.microsoft.com/office/drawing/2014/main" id="{95DB5B09-2CE1-369B-5FB3-6041F4077C2C}"/>
              </a:ext>
            </a:extLst>
          </p:cNvPr>
          <p:cNvSpPr txBox="1"/>
          <p:nvPr/>
        </p:nvSpPr>
        <p:spPr bwMode="auto">
          <a:xfrm>
            <a:off x="8419353" y="2621782"/>
            <a:ext cx="329108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HR: 0.28 (95% CI: 0.22-0.37;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= 7.8 x 10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-22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)</a:t>
            </a:r>
          </a:p>
        </p:txBody>
      </p:sp>
      <p:graphicFrame>
        <p:nvGraphicFramePr>
          <p:cNvPr id="1819" name="Table 6">
            <a:extLst>
              <a:ext uri="{FF2B5EF4-FFF2-40B4-BE49-F238E27FC236}">
                <a16:creationId xmlns:a16="http://schemas.microsoft.com/office/drawing/2014/main" id="{BD2A7BDD-64A6-175E-CFC1-529E6F2CFF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219743"/>
              </p:ext>
            </p:extLst>
          </p:nvPr>
        </p:nvGraphicFramePr>
        <p:xfrm>
          <a:off x="6659094" y="1583332"/>
          <a:ext cx="4900399" cy="10087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38692">
                  <a:extLst>
                    <a:ext uri="{9D8B030D-6E8A-4147-A177-3AD203B41FA5}">
                      <a16:colId xmlns:a16="http://schemas.microsoft.com/office/drawing/2014/main" val="3510386329"/>
                    </a:ext>
                  </a:extLst>
                </a:gridCol>
                <a:gridCol w="1474853">
                  <a:extLst>
                    <a:ext uri="{9D8B030D-6E8A-4147-A177-3AD203B41FA5}">
                      <a16:colId xmlns:a16="http://schemas.microsoft.com/office/drawing/2014/main" val="2706841105"/>
                    </a:ext>
                  </a:extLst>
                </a:gridCol>
                <a:gridCol w="1386854">
                  <a:extLst>
                    <a:ext uri="{9D8B030D-6E8A-4147-A177-3AD203B41FA5}">
                      <a16:colId xmlns:a16="http://schemas.microsoft.com/office/drawing/2014/main" val="2041846291"/>
                    </a:ext>
                  </a:extLst>
                </a:gridCol>
              </a:tblGrid>
              <a:tr h="421078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bg2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2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T-DXd </a:t>
                      </a:r>
                      <a:br>
                        <a:rPr lang="en-SG" sz="12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SG" sz="1200" b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(n = 261)</a:t>
                      </a:r>
                      <a:endParaRPr lang="en-US" sz="1200" b="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886C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200" b="1" dirty="0">
                          <a:solidFill>
                            <a:srgbClr val="333F7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T-DM1</a:t>
                      </a:r>
                      <a:br>
                        <a:rPr lang="en-SG" sz="1200" b="1" dirty="0">
                          <a:solidFill>
                            <a:srgbClr val="333F7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SG" sz="1200" b="0" dirty="0">
                          <a:solidFill>
                            <a:srgbClr val="333F7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(n = 263)</a:t>
                      </a:r>
                      <a:endParaRPr lang="en-US" sz="1200" b="0" dirty="0">
                        <a:solidFill>
                          <a:srgbClr val="333F7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2568419"/>
                  </a:ext>
                </a:extLst>
              </a:tr>
              <a:tr h="275765">
                <a:tc>
                  <a:txBody>
                    <a:bodyPr/>
                    <a:lstStyle/>
                    <a:p>
                      <a:pPr algn="l"/>
                      <a:r>
                        <a:rPr lang="en-SG" sz="12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Median PFS, mo (95% CI)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NR (18.5-NE)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6.8 (5.6-8.2)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32491523"/>
                  </a:ext>
                </a:extLst>
              </a:tr>
              <a:tr h="2757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G" sz="12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12-mo PFS, % (95% CI)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G" sz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75.8 (69.8-80.7)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G" sz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34.1 (27.7-40.5)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60345686"/>
                  </a:ext>
                </a:extLst>
              </a:tr>
            </a:tbl>
          </a:graphicData>
        </a:graphic>
      </p:graphicFrame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9A5D8FB-96CE-6B61-A074-885AE8CB9EEE}"/>
              </a:ext>
            </a:extLst>
          </p:cNvPr>
          <p:cNvSpPr/>
          <p:nvPr/>
        </p:nvSpPr>
        <p:spPr>
          <a:xfrm>
            <a:off x="81278" y="6318552"/>
            <a:ext cx="8227300" cy="348612"/>
          </a:xfrm>
          <a:prstGeom prst="roundRect">
            <a:avLst/>
          </a:prstGeom>
          <a:solidFill>
            <a:srgbClr val="B7265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B02FFD3-E8F8-1A79-E7EB-37B6886714C5}"/>
              </a:ext>
            </a:extLst>
          </p:cNvPr>
          <p:cNvSpPr/>
          <p:nvPr/>
        </p:nvSpPr>
        <p:spPr>
          <a:xfrm>
            <a:off x="8067038" y="6234043"/>
            <a:ext cx="523030" cy="523030"/>
          </a:xfrm>
          <a:custGeom>
            <a:avLst/>
            <a:gdLst>
              <a:gd name="connsiteX0" fmla="*/ 697589 w 936379"/>
              <a:gd name="connsiteY0" fmla="*/ 0 h 936379"/>
              <a:gd name="connsiteX1" fmla="*/ 936379 w 936379"/>
              <a:gd name="connsiteY1" fmla="*/ 238790 h 936379"/>
              <a:gd name="connsiteX2" fmla="*/ 936379 w 936379"/>
              <a:gd name="connsiteY2" fmla="*/ 697590 h 936379"/>
              <a:gd name="connsiteX3" fmla="*/ 697589 w 936379"/>
              <a:gd name="connsiteY3" fmla="*/ 936380 h 936379"/>
              <a:gd name="connsiteX4" fmla="*/ 238790 w 936379"/>
              <a:gd name="connsiteY4" fmla="*/ 936380 h 936379"/>
              <a:gd name="connsiteX5" fmla="*/ 0 w 936379"/>
              <a:gd name="connsiteY5" fmla="*/ 697590 h 936379"/>
              <a:gd name="connsiteX6" fmla="*/ 0 w 936379"/>
              <a:gd name="connsiteY6" fmla="*/ 238790 h 936379"/>
              <a:gd name="connsiteX7" fmla="*/ 238790 w 936379"/>
              <a:gd name="connsiteY7" fmla="*/ 0 h 936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36379" h="936379">
                <a:moveTo>
                  <a:pt x="697589" y="0"/>
                </a:moveTo>
                <a:cubicBezTo>
                  <a:pt x="829470" y="0"/>
                  <a:pt x="936379" y="106910"/>
                  <a:pt x="936379" y="238790"/>
                </a:cubicBezTo>
                <a:lnTo>
                  <a:pt x="936379" y="697590"/>
                </a:lnTo>
                <a:cubicBezTo>
                  <a:pt x="936379" y="829470"/>
                  <a:pt x="829469" y="936380"/>
                  <a:pt x="697589" y="936380"/>
                </a:cubicBezTo>
                <a:lnTo>
                  <a:pt x="238790" y="936380"/>
                </a:lnTo>
                <a:cubicBezTo>
                  <a:pt x="106910" y="936380"/>
                  <a:pt x="0" y="829470"/>
                  <a:pt x="0" y="697590"/>
                </a:cubicBezTo>
                <a:lnTo>
                  <a:pt x="0" y="238790"/>
                </a:lnTo>
                <a:cubicBezTo>
                  <a:pt x="0" y="106910"/>
                  <a:pt x="106910" y="0"/>
                  <a:pt x="238790" y="0"/>
                </a:cubicBezTo>
                <a:close/>
              </a:path>
            </a:pathLst>
          </a:custGeom>
          <a:solidFill>
            <a:srgbClr val="FFFFFF"/>
          </a:solidFill>
          <a:ln w="89433" cap="rnd">
            <a:solidFill>
              <a:srgbClr val="999999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9549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7" name="Rectangle 1996">
            <a:extLst>
              <a:ext uri="{FF2B5EF4-FFF2-40B4-BE49-F238E27FC236}">
                <a16:creationId xmlns:a16="http://schemas.microsoft.com/office/drawing/2014/main" id="{6C08D50F-E975-BEC7-F52E-C45356955DD2}"/>
              </a:ext>
            </a:extLst>
          </p:cNvPr>
          <p:cNvSpPr/>
          <p:nvPr/>
        </p:nvSpPr>
        <p:spPr>
          <a:xfrm>
            <a:off x="10431703" y="1508335"/>
            <a:ext cx="1317728" cy="13349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6" name="Rectangle 1995">
            <a:extLst>
              <a:ext uri="{FF2B5EF4-FFF2-40B4-BE49-F238E27FC236}">
                <a16:creationId xmlns:a16="http://schemas.microsoft.com/office/drawing/2014/main" id="{2C15BB2B-F92F-B93C-D430-7B5D9740F259}"/>
              </a:ext>
            </a:extLst>
          </p:cNvPr>
          <p:cNvSpPr/>
          <p:nvPr/>
        </p:nvSpPr>
        <p:spPr>
          <a:xfrm>
            <a:off x="9008318" y="1508335"/>
            <a:ext cx="1317728" cy="13349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4" name="Rectangle 1983">
            <a:extLst>
              <a:ext uri="{FF2B5EF4-FFF2-40B4-BE49-F238E27FC236}">
                <a16:creationId xmlns:a16="http://schemas.microsoft.com/office/drawing/2014/main" id="{8F5A05C6-61AB-7238-59CB-CB43E05D97A4}"/>
              </a:ext>
            </a:extLst>
          </p:cNvPr>
          <p:cNvSpPr/>
          <p:nvPr/>
        </p:nvSpPr>
        <p:spPr>
          <a:xfrm>
            <a:off x="7959027" y="1508335"/>
            <a:ext cx="910953" cy="13349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48328DA-B34E-37A3-6300-6B015CB6A985}"/>
              </a:ext>
            </a:extLst>
          </p:cNvPr>
          <p:cNvSpPr/>
          <p:nvPr/>
        </p:nvSpPr>
        <p:spPr>
          <a:xfrm>
            <a:off x="0" y="6234043"/>
            <a:ext cx="12192000" cy="523030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78545D-6738-2F98-ECC6-7E262F7F1C94}"/>
              </a:ext>
            </a:extLst>
          </p:cNvPr>
          <p:cNvSpPr txBox="1"/>
          <p:nvPr/>
        </p:nvSpPr>
        <p:spPr>
          <a:xfrm>
            <a:off x="548640" y="190836"/>
            <a:ext cx="10911840" cy="1015663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en-US"/>
            </a:defPPr>
            <a:lvl1pPr indent="0" algn="ctr">
              <a:buNone/>
              <a:defRPr sz="2800" b="1">
                <a:solidFill>
                  <a:srgbClr val="333F70"/>
                </a:solidFill>
                <a:ea typeface="Unbounded Bold" pitchFamily="34" charset="-122"/>
                <a:cs typeface="Unbounded Bold" pitchFamily="34" charset="-120"/>
              </a:defRPr>
            </a:lvl1pPr>
          </a:lstStyle>
          <a:p>
            <a:pPr algn="l"/>
            <a:r>
              <a:rPr lang="en-US" sz="3600" dirty="0"/>
              <a:t>HER2CLIMB: </a:t>
            </a:r>
          </a:p>
          <a:p>
            <a:pPr algn="l"/>
            <a:r>
              <a:rPr lang="en-US" sz="2400" dirty="0"/>
              <a:t>Tucatinib + Trastuzumab + Capecitabine in Previously Treated HER2-Positive MBC</a:t>
            </a:r>
          </a:p>
        </p:txBody>
      </p:sp>
      <p:sp>
        <p:nvSpPr>
          <p:cNvPr id="428" name="Text Box 15">
            <a:extLst>
              <a:ext uri="{FF2B5EF4-FFF2-40B4-BE49-F238E27FC236}">
                <a16:creationId xmlns:a16="http://schemas.microsoft.com/office/drawing/2014/main" id="{00221434-0803-78BD-7E5A-EFEA73B95C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68892" y="5900073"/>
            <a:ext cx="3845030" cy="246221"/>
          </a:xfrm>
          <a:prstGeom prst="rect">
            <a:avLst/>
          </a:prstGeom>
          <a:noFill/>
          <a:ln>
            <a:noFill/>
          </a:ln>
        </p:spPr>
        <p:txBody>
          <a:bodyPr wrap="square" anchor="b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Murthy. NEJM. 2020; 382:597. Curigliano. ASCO 2021. Abstr 1043.</a:t>
            </a:r>
          </a:p>
        </p:txBody>
      </p:sp>
      <p:grpSp>
        <p:nvGrpSpPr>
          <p:cNvPr id="1973" name="Group 1972">
            <a:extLst>
              <a:ext uri="{FF2B5EF4-FFF2-40B4-BE49-F238E27FC236}">
                <a16:creationId xmlns:a16="http://schemas.microsoft.com/office/drawing/2014/main" id="{B6B23068-4053-C367-0CD2-0DF6814E278C}"/>
              </a:ext>
            </a:extLst>
          </p:cNvPr>
          <p:cNvGrpSpPr/>
          <p:nvPr/>
        </p:nvGrpSpPr>
        <p:grpSpPr>
          <a:xfrm>
            <a:off x="639802" y="1294248"/>
            <a:ext cx="6553349" cy="4202866"/>
            <a:chOff x="832308" y="1524067"/>
            <a:chExt cx="6553349" cy="420286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A8067ED-0A10-81E4-EF77-6A2BFAB35CE7}"/>
                </a:ext>
              </a:extLst>
            </p:cNvPr>
            <p:cNvSpPr txBox="1"/>
            <p:nvPr/>
          </p:nvSpPr>
          <p:spPr bwMode="auto">
            <a:xfrm>
              <a:off x="2497500" y="3193482"/>
              <a:ext cx="63190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</a:rPr>
                <a:t>46.3%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F252658-EF27-76BC-3EA8-D0EB31F819C9}"/>
                </a:ext>
              </a:extLst>
            </p:cNvPr>
            <p:cNvCxnSpPr>
              <a:cxnSpLocks/>
            </p:cNvCxnSpPr>
            <p:nvPr/>
          </p:nvCxnSpPr>
          <p:spPr bwMode="auto">
            <a:xfrm rot="16200000">
              <a:off x="2422808" y="1815678"/>
              <a:ext cx="0" cy="93051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F61CFCE-ABD2-E791-380F-CDED54416719}"/>
                </a:ext>
              </a:extLst>
            </p:cNvPr>
            <p:cNvCxnSpPr>
              <a:cxnSpLocks/>
            </p:cNvCxnSpPr>
            <p:nvPr/>
          </p:nvCxnSpPr>
          <p:spPr bwMode="auto">
            <a:xfrm rot="16200000">
              <a:off x="2422612" y="1787257"/>
              <a:ext cx="0" cy="93051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34666C6-3E20-2495-FD43-918D8FBB40B3}"/>
                </a:ext>
              </a:extLst>
            </p:cNvPr>
            <p:cNvCxnSpPr>
              <a:cxnSpLocks/>
            </p:cNvCxnSpPr>
            <p:nvPr/>
          </p:nvCxnSpPr>
          <p:spPr bwMode="auto">
            <a:xfrm rot="16200000">
              <a:off x="2430931" y="1848039"/>
              <a:ext cx="0" cy="93051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85C05FD-3455-89AE-B1DC-1852C0893C02}"/>
                </a:ext>
              </a:extLst>
            </p:cNvPr>
            <p:cNvCxnSpPr>
              <a:cxnSpLocks/>
            </p:cNvCxnSpPr>
            <p:nvPr/>
          </p:nvCxnSpPr>
          <p:spPr bwMode="auto">
            <a:xfrm rot="16200000">
              <a:off x="2449012" y="1874630"/>
              <a:ext cx="0" cy="93051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7A1E0B6-2ABF-AEC7-0B4C-3A54EADBEDA7}"/>
                </a:ext>
              </a:extLst>
            </p:cNvPr>
            <p:cNvCxnSpPr>
              <a:cxnSpLocks/>
            </p:cNvCxnSpPr>
            <p:nvPr/>
          </p:nvCxnSpPr>
          <p:spPr bwMode="auto">
            <a:xfrm rot="16200000">
              <a:off x="2423305" y="1746351"/>
              <a:ext cx="0" cy="93051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6DB2284F-D48D-ACBA-A6F9-2B4F09DF9131}"/>
                </a:ext>
              </a:extLst>
            </p:cNvPr>
            <p:cNvGrpSpPr/>
            <p:nvPr/>
          </p:nvGrpSpPr>
          <p:grpSpPr>
            <a:xfrm>
              <a:off x="3059380" y="1724197"/>
              <a:ext cx="825038" cy="2837706"/>
              <a:chOff x="3792429" y="1670131"/>
              <a:chExt cx="887911" cy="3053958"/>
            </a:xfrm>
          </p:grpSpPr>
          <p:cxnSp>
            <p:nvCxnSpPr>
              <p:cNvPr id="1970" name="Straight Connector 1969">
                <a:extLst>
                  <a:ext uri="{FF2B5EF4-FFF2-40B4-BE49-F238E27FC236}">
                    <a16:creationId xmlns:a16="http://schemas.microsoft.com/office/drawing/2014/main" id="{02CF54AD-1B51-8F24-DCFB-2C2A97683ECF}"/>
                  </a:ext>
                </a:extLst>
              </p:cNvPr>
              <p:cNvCxnSpPr/>
              <p:nvPr/>
            </p:nvCxnSpPr>
            <p:spPr bwMode="auto">
              <a:xfrm flipV="1">
                <a:off x="4680340" y="1670131"/>
                <a:ext cx="0" cy="3053958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2">
                    <a:lumMod val="90000"/>
                  </a:schemeClr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71" name="Straight Connector 1970">
                <a:extLst>
                  <a:ext uri="{FF2B5EF4-FFF2-40B4-BE49-F238E27FC236}">
                    <a16:creationId xmlns:a16="http://schemas.microsoft.com/office/drawing/2014/main" id="{2BB63859-8635-0857-55F1-BD311A05191D}"/>
                  </a:ext>
                </a:extLst>
              </p:cNvPr>
              <p:cNvCxnSpPr/>
              <p:nvPr/>
            </p:nvCxnSpPr>
            <p:spPr bwMode="auto">
              <a:xfrm flipV="1">
                <a:off x="3792429" y="1670131"/>
                <a:ext cx="0" cy="3053958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2">
                    <a:lumMod val="90000"/>
                  </a:schemeClr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657F87F-114C-31A7-62A1-ADD40CA93C5E}"/>
                </a:ext>
              </a:extLst>
            </p:cNvPr>
            <p:cNvSpPr/>
            <p:nvPr/>
          </p:nvSpPr>
          <p:spPr bwMode="auto">
            <a:xfrm>
              <a:off x="2241925" y="1695841"/>
              <a:ext cx="4753652" cy="2622198"/>
            </a:xfrm>
            <a:custGeom>
              <a:avLst/>
              <a:gdLst>
                <a:gd name="connsiteX0" fmla="*/ 0 w 5115911"/>
                <a:gd name="connsiteY0" fmla="*/ 7883 h 2829910"/>
                <a:gd name="connsiteX1" fmla="*/ 47297 w 5115911"/>
                <a:gd name="connsiteY1" fmla="*/ 7883 h 2829910"/>
                <a:gd name="connsiteX2" fmla="*/ 47297 w 5115911"/>
                <a:gd name="connsiteY2" fmla="*/ 0 h 2829910"/>
                <a:gd name="connsiteX3" fmla="*/ 47297 w 5115911"/>
                <a:gd name="connsiteY3" fmla="*/ 27590 h 2829910"/>
                <a:gd name="connsiteX4" fmla="*/ 102476 w 5115911"/>
                <a:gd name="connsiteY4" fmla="*/ 27590 h 2829910"/>
                <a:gd name="connsiteX5" fmla="*/ 102476 w 5115911"/>
                <a:gd name="connsiteY5" fmla="*/ 43355 h 2829910"/>
                <a:gd name="connsiteX6" fmla="*/ 137949 w 5115911"/>
                <a:gd name="connsiteY6" fmla="*/ 43355 h 2829910"/>
                <a:gd name="connsiteX7" fmla="*/ 137949 w 5115911"/>
                <a:gd name="connsiteY7" fmla="*/ 70945 h 2829910"/>
                <a:gd name="connsiteX8" fmla="*/ 185245 w 5115911"/>
                <a:gd name="connsiteY8" fmla="*/ 70945 h 2829910"/>
                <a:gd name="connsiteX9" fmla="*/ 185245 w 5115911"/>
                <a:gd name="connsiteY9" fmla="*/ 165538 h 2829910"/>
                <a:gd name="connsiteX10" fmla="*/ 204952 w 5115911"/>
                <a:gd name="connsiteY10" fmla="*/ 165538 h 2829910"/>
                <a:gd name="connsiteX11" fmla="*/ 204952 w 5115911"/>
                <a:gd name="connsiteY11" fmla="*/ 271955 h 2829910"/>
                <a:gd name="connsiteX12" fmla="*/ 271955 w 5115911"/>
                <a:gd name="connsiteY12" fmla="*/ 271955 h 2829910"/>
                <a:gd name="connsiteX13" fmla="*/ 271955 w 5115911"/>
                <a:gd name="connsiteY13" fmla="*/ 287721 h 2829910"/>
                <a:gd name="connsiteX14" fmla="*/ 366549 w 5115911"/>
                <a:gd name="connsiteY14" fmla="*/ 287721 h 2829910"/>
                <a:gd name="connsiteX15" fmla="*/ 366549 w 5115911"/>
                <a:gd name="connsiteY15" fmla="*/ 335017 h 2829910"/>
                <a:gd name="connsiteX16" fmla="*/ 366549 w 5115911"/>
                <a:gd name="connsiteY16" fmla="*/ 335017 h 2829910"/>
                <a:gd name="connsiteX17" fmla="*/ 394138 w 5115911"/>
                <a:gd name="connsiteY17" fmla="*/ 335017 h 2829910"/>
                <a:gd name="connsiteX18" fmla="*/ 394138 w 5115911"/>
                <a:gd name="connsiteY18" fmla="*/ 488731 h 2829910"/>
                <a:gd name="connsiteX19" fmla="*/ 441435 w 5115911"/>
                <a:gd name="connsiteY19" fmla="*/ 488731 h 2829910"/>
                <a:gd name="connsiteX20" fmla="*/ 441435 w 5115911"/>
                <a:gd name="connsiteY20" fmla="*/ 532086 h 2829910"/>
                <a:gd name="connsiteX21" fmla="*/ 504497 w 5115911"/>
                <a:gd name="connsiteY21" fmla="*/ 532086 h 2829910"/>
                <a:gd name="connsiteX22" fmla="*/ 504497 w 5115911"/>
                <a:gd name="connsiteY22" fmla="*/ 567559 h 2829910"/>
                <a:gd name="connsiteX23" fmla="*/ 563618 w 5115911"/>
                <a:gd name="connsiteY23" fmla="*/ 567559 h 2829910"/>
                <a:gd name="connsiteX24" fmla="*/ 563618 w 5115911"/>
                <a:gd name="connsiteY24" fmla="*/ 606972 h 2829910"/>
                <a:gd name="connsiteX25" fmla="*/ 591207 w 5115911"/>
                <a:gd name="connsiteY25" fmla="*/ 606972 h 2829910"/>
                <a:gd name="connsiteX26" fmla="*/ 591207 w 5115911"/>
                <a:gd name="connsiteY26" fmla="*/ 693683 h 2829910"/>
                <a:gd name="connsiteX27" fmla="*/ 610914 w 5115911"/>
                <a:gd name="connsiteY27" fmla="*/ 693683 h 2829910"/>
                <a:gd name="connsiteX28" fmla="*/ 610914 w 5115911"/>
                <a:gd name="connsiteY28" fmla="*/ 760686 h 2829910"/>
                <a:gd name="connsiteX29" fmla="*/ 634562 w 5115911"/>
                <a:gd name="connsiteY29" fmla="*/ 760686 h 2829910"/>
                <a:gd name="connsiteX30" fmla="*/ 634562 w 5115911"/>
                <a:gd name="connsiteY30" fmla="*/ 788276 h 2829910"/>
                <a:gd name="connsiteX31" fmla="*/ 654269 w 5115911"/>
                <a:gd name="connsiteY31" fmla="*/ 788276 h 2829910"/>
                <a:gd name="connsiteX32" fmla="*/ 654269 w 5115911"/>
                <a:gd name="connsiteY32" fmla="*/ 843455 h 2829910"/>
                <a:gd name="connsiteX33" fmla="*/ 677918 w 5115911"/>
                <a:gd name="connsiteY33" fmla="*/ 843455 h 2829910"/>
                <a:gd name="connsiteX34" fmla="*/ 677918 w 5115911"/>
                <a:gd name="connsiteY34" fmla="*/ 863162 h 2829910"/>
                <a:gd name="connsiteX35" fmla="*/ 800100 w 5115911"/>
                <a:gd name="connsiteY35" fmla="*/ 863162 h 2829910"/>
                <a:gd name="connsiteX36" fmla="*/ 800100 w 5115911"/>
                <a:gd name="connsiteY36" fmla="*/ 993228 h 2829910"/>
                <a:gd name="connsiteX37" fmla="*/ 819807 w 5115911"/>
                <a:gd name="connsiteY37" fmla="*/ 993228 h 2829910"/>
                <a:gd name="connsiteX38" fmla="*/ 819807 w 5115911"/>
                <a:gd name="connsiteY38" fmla="*/ 1123293 h 2829910"/>
                <a:gd name="connsiteX39" fmla="*/ 851338 w 5115911"/>
                <a:gd name="connsiteY39" fmla="*/ 1123293 h 2829910"/>
                <a:gd name="connsiteX40" fmla="*/ 851338 w 5115911"/>
                <a:gd name="connsiteY40" fmla="*/ 1154824 h 2829910"/>
                <a:gd name="connsiteX41" fmla="*/ 886811 w 5115911"/>
                <a:gd name="connsiteY41" fmla="*/ 1154824 h 2829910"/>
                <a:gd name="connsiteX42" fmla="*/ 886811 w 5115911"/>
                <a:gd name="connsiteY42" fmla="*/ 1186355 h 2829910"/>
                <a:gd name="connsiteX43" fmla="*/ 918342 w 5115911"/>
                <a:gd name="connsiteY43" fmla="*/ 1186355 h 2829910"/>
                <a:gd name="connsiteX44" fmla="*/ 918342 w 5115911"/>
                <a:gd name="connsiteY44" fmla="*/ 1206062 h 2829910"/>
                <a:gd name="connsiteX45" fmla="*/ 1028700 w 5115911"/>
                <a:gd name="connsiteY45" fmla="*/ 1206062 h 2829910"/>
                <a:gd name="connsiteX46" fmla="*/ 1028700 w 5115911"/>
                <a:gd name="connsiteY46" fmla="*/ 1265183 h 2829910"/>
                <a:gd name="connsiteX47" fmla="*/ 1099645 w 5115911"/>
                <a:gd name="connsiteY47" fmla="*/ 1265183 h 2829910"/>
                <a:gd name="connsiteX48" fmla="*/ 1099645 w 5115911"/>
                <a:gd name="connsiteY48" fmla="*/ 1395248 h 2829910"/>
                <a:gd name="connsiteX49" fmla="*/ 1123293 w 5115911"/>
                <a:gd name="connsiteY49" fmla="*/ 1395248 h 2829910"/>
                <a:gd name="connsiteX50" fmla="*/ 1123293 w 5115911"/>
                <a:gd name="connsiteY50" fmla="*/ 1525314 h 2829910"/>
                <a:gd name="connsiteX51" fmla="*/ 1162707 w 5115911"/>
                <a:gd name="connsiteY51" fmla="*/ 1525314 h 2829910"/>
                <a:gd name="connsiteX52" fmla="*/ 1162707 w 5115911"/>
                <a:gd name="connsiteY52" fmla="*/ 1584435 h 2829910"/>
                <a:gd name="connsiteX53" fmla="*/ 1206062 w 5115911"/>
                <a:gd name="connsiteY53" fmla="*/ 1584435 h 2829910"/>
                <a:gd name="connsiteX54" fmla="*/ 1206062 w 5115911"/>
                <a:gd name="connsiteY54" fmla="*/ 1619907 h 2829910"/>
                <a:gd name="connsiteX55" fmla="*/ 1257300 w 5115911"/>
                <a:gd name="connsiteY55" fmla="*/ 1619907 h 2829910"/>
                <a:gd name="connsiteX56" fmla="*/ 1257300 w 5115911"/>
                <a:gd name="connsiteY56" fmla="*/ 1635672 h 2829910"/>
                <a:gd name="connsiteX57" fmla="*/ 1300655 w 5115911"/>
                <a:gd name="connsiteY57" fmla="*/ 1635672 h 2829910"/>
                <a:gd name="connsiteX58" fmla="*/ 1300655 w 5115911"/>
                <a:gd name="connsiteY58" fmla="*/ 1647497 h 2829910"/>
                <a:gd name="connsiteX59" fmla="*/ 1351893 w 5115911"/>
                <a:gd name="connsiteY59" fmla="*/ 1647497 h 2829910"/>
                <a:gd name="connsiteX60" fmla="*/ 1351893 w 5115911"/>
                <a:gd name="connsiteY60" fmla="*/ 1690852 h 2829910"/>
                <a:gd name="connsiteX61" fmla="*/ 1411014 w 5115911"/>
                <a:gd name="connsiteY61" fmla="*/ 1690852 h 2829910"/>
                <a:gd name="connsiteX62" fmla="*/ 1411014 w 5115911"/>
                <a:gd name="connsiteY62" fmla="*/ 1769679 h 2829910"/>
                <a:gd name="connsiteX63" fmla="*/ 1450428 w 5115911"/>
                <a:gd name="connsiteY63" fmla="*/ 1769679 h 2829910"/>
                <a:gd name="connsiteX64" fmla="*/ 1450428 w 5115911"/>
                <a:gd name="connsiteY64" fmla="*/ 1809093 h 2829910"/>
                <a:gd name="connsiteX65" fmla="*/ 1548962 w 5115911"/>
                <a:gd name="connsiteY65" fmla="*/ 1809093 h 2829910"/>
                <a:gd name="connsiteX66" fmla="*/ 1548962 w 5115911"/>
                <a:gd name="connsiteY66" fmla="*/ 1840624 h 2829910"/>
                <a:gd name="connsiteX67" fmla="*/ 1639614 w 5115911"/>
                <a:gd name="connsiteY67" fmla="*/ 1840624 h 2829910"/>
                <a:gd name="connsiteX68" fmla="*/ 1639614 w 5115911"/>
                <a:gd name="connsiteY68" fmla="*/ 1887921 h 2829910"/>
                <a:gd name="connsiteX69" fmla="*/ 1726324 w 5115911"/>
                <a:gd name="connsiteY69" fmla="*/ 1887921 h 2829910"/>
                <a:gd name="connsiteX70" fmla="*/ 1726324 w 5115911"/>
                <a:gd name="connsiteY70" fmla="*/ 2077107 h 2829910"/>
                <a:gd name="connsiteX71" fmla="*/ 1828800 w 5115911"/>
                <a:gd name="connsiteY71" fmla="*/ 2077107 h 2829910"/>
                <a:gd name="connsiteX72" fmla="*/ 1828800 w 5115911"/>
                <a:gd name="connsiteY72" fmla="*/ 2116521 h 2829910"/>
                <a:gd name="connsiteX73" fmla="*/ 1856390 w 5115911"/>
                <a:gd name="connsiteY73" fmla="*/ 2116521 h 2829910"/>
                <a:gd name="connsiteX74" fmla="*/ 1856390 w 5115911"/>
                <a:gd name="connsiteY74" fmla="*/ 2136228 h 2829910"/>
                <a:gd name="connsiteX75" fmla="*/ 1954924 w 5115911"/>
                <a:gd name="connsiteY75" fmla="*/ 2136228 h 2829910"/>
                <a:gd name="connsiteX76" fmla="*/ 1954924 w 5115911"/>
                <a:gd name="connsiteY76" fmla="*/ 2163817 h 2829910"/>
                <a:gd name="connsiteX77" fmla="*/ 2025869 w 5115911"/>
                <a:gd name="connsiteY77" fmla="*/ 2163817 h 2829910"/>
                <a:gd name="connsiteX78" fmla="*/ 2025869 w 5115911"/>
                <a:gd name="connsiteY78" fmla="*/ 2191407 h 2829910"/>
                <a:gd name="connsiteX79" fmla="*/ 2057400 w 5115911"/>
                <a:gd name="connsiteY79" fmla="*/ 2191407 h 2829910"/>
                <a:gd name="connsiteX80" fmla="*/ 2057400 w 5115911"/>
                <a:gd name="connsiteY80" fmla="*/ 2226879 h 2829910"/>
                <a:gd name="connsiteX81" fmla="*/ 2104697 w 5115911"/>
                <a:gd name="connsiteY81" fmla="*/ 2226879 h 2829910"/>
                <a:gd name="connsiteX82" fmla="*/ 2104697 w 5115911"/>
                <a:gd name="connsiteY82" fmla="*/ 2266293 h 2829910"/>
                <a:gd name="connsiteX83" fmla="*/ 2341180 w 5115911"/>
                <a:gd name="connsiteY83" fmla="*/ 2266293 h 2829910"/>
                <a:gd name="connsiteX84" fmla="*/ 2341180 w 5115911"/>
                <a:gd name="connsiteY84" fmla="*/ 2301766 h 2829910"/>
                <a:gd name="connsiteX85" fmla="*/ 2632842 w 5115911"/>
                <a:gd name="connsiteY85" fmla="*/ 2301766 h 2829910"/>
                <a:gd name="connsiteX86" fmla="*/ 2632842 w 5115911"/>
                <a:gd name="connsiteY86" fmla="*/ 2384535 h 2829910"/>
                <a:gd name="connsiteX87" fmla="*/ 2948152 w 5115911"/>
                <a:gd name="connsiteY87" fmla="*/ 2384535 h 2829910"/>
                <a:gd name="connsiteX88" fmla="*/ 2948152 w 5115911"/>
                <a:gd name="connsiteY88" fmla="*/ 2447597 h 2829910"/>
                <a:gd name="connsiteX89" fmla="*/ 2959976 w 5115911"/>
                <a:gd name="connsiteY89" fmla="*/ 2447597 h 2829910"/>
                <a:gd name="connsiteX90" fmla="*/ 2959976 w 5115911"/>
                <a:gd name="connsiteY90" fmla="*/ 2498835 h 2829910"/>
                <a:gd name="connsiteX91" fmla="*/ 3697014 w 5115911"/>
                <a:gd name="connsiteY91" fmla="*/ 2498835 h 2829910"/>
                <a:gd name="connsiteX92" fmla="*/ 3697014 w 5115911"/>
                <a:gd name="connsiteY92" fmla="*/ 2569779 h 2829910"/>
                <a:gd name="connsiteX93" fmla="*/ 4599590 w 5115911"/>
                <a:gd name="connsiteY93" fmla="*/ 2569779 h 2829910"/>
                <a:gd name="connsiteX94" fmla="*/ 4599590 w 5115911"/>
                <a:gd name="connsiteY94" fmla="*/ 2829910 h 2829910"/>
                <a:gd name="connsiteX95" fmla="*/ 5115911 w 5115911"/>
                <a:gd name="connsiteY95" fmla="*/ 2829910 h 2829910"/>
                <a:gd name="connsiteX0" fmla="*/ 0 w 5115911"/>
                <a:gd name="connsiteY0" fmla="*/ 0 h 2822027"/>
                <a:gd name="connsiteX1" fmla="*/ 47297 w 5115911"/>
                <a:gd name="connsiteY1" fmla="*/ 0 h 2822027"/>
                <a:gd name="connsiteX2" fmla="*/ 47297 w 5115911"/>
                <a:gd name="connsiteY2" fmla="*/ 19707 h 2822027"/>
                <a:gd name="connsiteX3" fmla="*/ 102476 w 5115911"/>
                <a:gd name="connsiteY3" fmla="*/ 19707 h 2822027"/>
                <a:gd name="connsiteX4" fmla="*/ 102476 w 5115911"/>
                <a:gd name="connsiteY4" fmla="*/ 35472 h 2822027"/>
                <a:gd name="connsiteX5" fmla="*/ 137949 w 5115911"/>
                <a:gd name="connsiteY5" fmla="*/ 35472 h 2822027"/>
                <a:gd name="connsiteX6" fmla="*/ 137949 w 5115911"/>
                <a:gd name="connsiteY6" fmla="*/ 63062 h 2822027"/>
                <a:gd name="connsiteX7" fmla="*/ 185245 w 5115911"/>
                <a:gd name="connsiteY7" fmla="*/ 63062 h 2822027"/>
                <a:gd name="connsiteX8" fmla="*/ 185245 w 5115911"/>
                <a:gd name="connsiteY8" fmla="*/ 157655 h 2822027"/>
                <a:gd name="connsiteX9" fmla="*/ 204952 w 5115911"/>
                <a:gd name="connsiteY9" fmla="*/ 157655 h 2822027"/>
                <a:gd name="connsiteX10" fmla="*/ 204952 w 5115911"/>
                <a:gd name="connsiteY10" fmla="*/ 264072 h 2822027"/>
                <a:gd name="connsiteX11" fmla="*/ 271955 w 5115911"/>
                <a:gd name="connsiteY11" fmla="*/ 264072 h 2822027"/>
                <a:gd name="connsiteX12" fmla="*/ 271955 w 5115911"/>
                <a:gd name="connsiteY12" fmla="*/ 279838 h 2822027"/>
                <a:gd name="connsiteX13" fmla="*/ 366549 w 5115911"/>
                <a:gd name="connsiteY13" fmla="*/ 279838 h 2822027"/>
                <a:gd name="connsiteX14" fmla="*/ 366549 w 5115911"/>
                <a:gd name="connsiteY14" fmla="*/ 327134 h 2822027"/>
                <a:gd name="connsiteX15" fmla="*/ 366549 w 5115911"/>
                <a:gd name="connsiteY15" fmla="*/ 327134 h 2822027"/>
                <a:gd name="connsiteX16" fmla="*/ 394138 w 5115911"/>
                <a:gd name="connsiteY16" fmla="*/ 327134 h 2822027"/>
                <a:gd name="connsiteX17" fmla="*/ 394138 w 5115911"/>
                <a:gd name="connsiteY17" fmla="*/ 480848 h 2822027"/>
                <a:gd name="connsiteX18" fmla="*/ 441435 w 5115911"/>
                <a:gd name="connsiteY18" fmla="*/ 480848 h 2822027"/>
                <a:gd name="connsiteX19" fmla="*/ 441435 w 5115911"/>
                <a:gd name="connsiteY19" fmla="*/ 524203 h 2822027"/>
                <a:gd name="connsiteX20" fmla="*/ 504497 w 5115911"/>
                <a:gd name="connsiteY20" fmla="*/ 524203 h 2822027"/>
                <a:gd name="connsiteX21" fmla="*/ 504497 w 5115911"/>
                <a:gd name="connsiteY21" fmla="*/ 559676 h 2822027"/>
                <a:gd name="connsiteX22" fmla="*/ 563618 w 5115911"/>
                <a:gd name="connsiteY22" fmla="*/ 559676 h 2822027"/>
                <a:gd name="connsiteX23" fmla="*/ 563618 w 5115911"/>
                <a:gd name="connsiteY23" fmla="*/ 599089 h 2822027"/>
                <a:gd name="connsiteX24" fmla="*/ 591207 w 5115911"/>
                <a:gd name="connsiteY24" fmla="*/ 599089 h 2822027"/>
                <a:gd name="connsiteX25" fmla="*/ 591207 w 5115911"/>
                <a:gd name="connsiteY25" fmla="*/ 685800 h 2822027"/>
                <a:gd name="connsiteX26" fmla="*/ 610914 w 5115911"/>
                <a:gd name="connsiteY26" fmla="*/ 685800 h 2822027"/>
                <a:gd name="connsiteX27" fmla="*/ 610914 w 5115911"/>
                <a:gd name="connsiteY27" fmla="*/ 752803 h 2822027"/>
                <a:gd name="connsiteX28" fmla="*/ 634562 w 5115911"/>
                <a:gd name="connsiteY28" fmla="*/ 752803 h 2822027"/>
                <a:gd name="connsiteX29" fmla="*/ 634562 w 5115911"/>
                <a:gd name="connsiteY29" fmla="*/ 780393 h 2822027"/>
                <a:gd name="connsiteX30" fmla="*/ 654269 w 5115911"/>
                <a:gd name="connsiteY30" fmla="*/ 780393 h 2822027"/>
                <a:gd name="connsiteX31" fmla="*/ 654269 w 5115911"/>
                <a:gd name="connsiteY31" fmla="*/ 835572 h 2822027"/>
                <a:gd name="connsiteX32" fmla="*/ 677918 w 5115911"/>
                <a:gd name="connsiteY32" fmla="*/ 835572 h 2822027"/>
                <a:gd name="connsiteX33" fmla="*/ 677918 w 5115911"/>
                <a:gd name="connsiteY33" fmla="*/ 855279 h 2822027"/>
                <a:gd name="connsiteX34" fmla="*/ 800100 w 5115911"/>
                <a:gd name="connsiteY34" fmla="*/ 855279 h 2822027"/>
                <a:gd name="connsiteX35" fmla="*/ 800100 w 5115911"/>
                <a:gd name="connsiteY35" fmla="*/ 985345 h 2822027"/>
                <a:gd name="connsiteX36" fmla="*/ 819807 w 5115911"/>
                <a:gd name="connsiteY36" fmla="*/ 985345 h 2822027"/>
                <a:gd name="connsiteX37" fmla="*/ 819807 w 5115911"/>
                <a:gd name="connsiteY37" fmla="*/ 1115410 h 2822027"/>
                <a:gd name="connsiteX38" fmla="*/ 851338 w 5115911"/>
                <a:gd name="connsiteY38" fmla="*/ 1115410 h 2822027"/>
                <a:gd name="connsiteX39" fmla="*/ 851338 w 5115911"/>
                <a:gd name="connsiteY39" fmla="*/ 1146941 h 2822027"/>
                <a:gd name="connsiteX40" fmla="*/ 886811 w 5115911"/>
                <a:gd name="connsiteY40" fmla="*/ 1146941 h 2822027"/>
                <a:gd name="connsiteX41" fmla="*/ 886811 w 5115911"/>
                <a:gd name="connsiteY41" fmla="*/ 1178472 h 2822027"/>
                <a:gd name="connsiteX42" fmla="*/ 918342 w 5115911"/>
                <a:gd name="connsiteY42" fmla="*/ 1178472 h 2822027"/>
                <a:gd name="connsiteX43" fmla="*/ 918342 w 5115911"/>
                <a:gd name="connsiteY43" fmla="*/ 1198179 h 2822027"/>
                <a:gd name="connsiteX44" fmla="*/ 1028700 w 5115911"/>
                <a:gd name="connsiteY44" fmla="*/ 1198179 h 2822027"/>
                <a:gd name="connsiteX45" fmla="*/ 1028700 w 5115911"/>
                <a:gd name="connsiteY45" fmla="*/ 1257300 h 2822027"/>
                <a:gd name="connsiteX46" fmla="*/ 1099645 w 5115911"/>
                <a:gd name="connsiteY46" fmla="*/ 1257300 h 2822027"/>
                <a:gd name="connsiteX47" fmla="*/ 1099645 w 5115911"/>
                <a:gd name="connsiteY47" fmla="*/ 1387365 h 2822027"/>
                <a:gd name="connsiteX48" fmla="*/ 1123293 w 5115911"/>
                <a:gd name="connsiteY48" fmla="*/ 1387365 h 2822027"/>
                <a:gd name="connsiteX49" fmla="*/ 1123293 w 5115911"/>
                <a:gd name="connsiteY49" fmla="*/ 1517431 h 2822027"/>
                <a:gd name="connsiteX50" fmla="*/ 1162707 w 5115911"/>
                <a:gd name="connsiteY50" fmla="*/ 1517431 h 2822027"/>
                <a:gd name="connsiteX51" fmla="*/ 1162707 w 5115911"/>
                <a:gd name="connsiteY51" fmla="*/ 1576552 h 2822027"/>
                <a:gd name="connsiteX52" fmla="*/ 1206062 w 5115911"/>
                <a:gd name="connsiteY52" fmla="*/ 1576552 h 2822027"/>
                <a:gd name="connsiteX53" fmla="*/ 1206062 w 5115911"/>
                <a:gd name="connsiteY53" fmla="*/ 1612024 h 2822027"/>
                <a:gd name="connsiteX54" fmla="*/ 1257300 w 5115911"/>
                <a:gd name="connsiteY54" fmla="*/ 1612024 h 2822027"/>
                <a:gd name="connsiteX55" fmla="*/ 1257300 w 5115911"/>
                <a:gd name="connsiteY55" fmla="*/ 1627789 h 2822027"/>
                <a:gd name="connsiteX56" fmla="*/ 1300655 w 5115911"/>
                <a:gd name="connsiteY56" fmla="*/ 1627789 h 2822027"/>
                <a:gd name="connsiteX57" fmla="*/ 1300655 w 5115911"/>
                <a:gd name="connsiteY57" fmla="*/ 1639614 h 2822027"/>
                <a:gd name="connsiteX58" fmla="*/ 1351893 w 5115911"/>
                <a:gd name="connsiteY58" fmla="*/ 1639614 h 2822027"/>
                <a:gd name="connsiteX59" fmla="*/ 1351893 w 5115911"/>
                <a:gd name="connsiteY59" fmla="*/ 1682969 h 2822027"/>
                <a:gd name="connsiteX60" fmla="*/ 1411014 w 5115911"/>
                <a:gd name="connsiteY60" fmla="*/ 1682969 h 2822027"/>
                <a:gd name="connsiteX61" fmla="*/ 1411014 w 5115911"/>
                <a:gd name="connsiteY61" fmla="*/ 1761796 h 2822027"/>
                <a:gd name="connsiteX62" fmla="*/ 1450428 w 5115911"/>
                <a:gd name="connsiteY62" fmla="*/ 1761796 h 2822027"/>
                <a:gd name="connsiteX63" fmla="*/ 1450428 w 5115911"/>
                <a:gd name="connsiteY63" fmla="*/ 1801210 h 2822027"/>
                <a:gd name="connsiteX64" fmla="*/ 1548962 w 5115911"/>
                <a:gd name="connsiteY64" fmla="*/ 1801210 h 2822027"/>
                <a:gd name="connsiteX65" fmla="*/ 1548962 w 5115911"/>
                <a:gd name="connsiteY65" fmla="*/ 1832741 h 2822027"/>
                <a:gd name="connsiteX66" fmla="*/ 1639614 w 5115911"/>
                <a:gd name="connsiteY66" fmla="*/ 1832741 h 2822027"/>
                <a:gd name="connsiteX67" fmla="*/ 1639614 w 5115911"/>
                <a:gd name="connsiteY67" fmla="*/ 1880038 h 2822027"/>
                <a:gd name="connsiteX68" fmla="*/ 1726324 w 5115911"/>
                <a:gd name="connsiteY68" fmla="*/ 1880038 h 2822027"/>
                <a:gd name="connsiteX69" fmla="*/ 1726324 w 5115911"/>
                <a:gd name="connsiteY69" fmla="*/ 2069224 h 2822027"/>
                <a:gd name="connsiteX70" fmla="*/ 1828800 w 5115911"/>
                <a:gd name="connsiteY70" fmla="*/ 2069224 h 2822027"/>
                <a:gd name="connsiteX71" fmla="*/ 1828800 w 5115911"/>
                <a:gd name="connsiteY71" fmla="*/ 2108638 h 2822027"/>
                <a:gd name="connsiteX72" fmla="*/ 1856390 w 5115911"/>
                <a:gd name="connsiteY72" fmla="*/ 2108638 h 2822027"/>
                <a:gd name="connsiteX73" fmla="*/ 1856390 w 5115911"/>
                <a:gd name="connsiteY73" fmla="*/ 2128345 h 2822027"/>
                <a:gd name="connsiteX74" fmla="*/ 1954924 w 5115911"/>
                <a:gd name="connsiteY74" fmla="*/ 2128345 h 2822027"/>
                <a:gd name="connsiteX75" fmla="*/ 1954924 w 5115911"/>
                <a:gd name="connsiteY75" fmla="*/ 2155934 h 2822027"/>
                <a:gd name="connsiteX76" fmla="*/ 2025869 w 5115911"/>
                <a:gd name="connsiteY76" fmla="*/ 2155934 h 2822027"/>
                <a:gd name="connsiteX77" fmla="*/ 2025869 w 5115911"/>
                <a:gd name="connsiteY77" fmla="*/ 2183524 h 2822027"/>
                <a:gd name="connsiteX78" fmla="*/ 2057400 w 5115911"/>
                <a:gd name="connsiteY78" fmla="*/ 2183524 h 2822027"/>
                <a:gd name="connsiteX79" fmla="*/ 2057400 w 5115911"/>
                <a:gd name="connsiteY79" fmla="*/ 2218996 h 2822027"/>
                <a:gd name="connsiteX80" fmla="*/ 2104697 w 5115911"/>
                <a:gd name="connsiteY80" fmla="*/ 2218996 h 2822027"/>
                <a:gd name="connsiteX81" fmla="*/ 2104697 w 5115911"/>
                <a:gd name="connsiteY81" fmla="*/ 2258410 h 2822027"/>
                <a:gd name="connsiteX82" fmla="*/ 2341180 w 5115911"/>
                <a:gd name="connsiteY82" fmla="*/ 2258410 h 2822027"/>
                <a:gd name="connsiteX83" fmla="*/ 2341180 w 5115911"/>
                <a:gd name="connsiteY83" fmla="*/ 2293883 h 2822027"/>
                <a:gd name="connsiteX84" fmla="*/ 2632842 w 5115911"/>
                <a:gd name="connsiteY84" fmla="*/ 2293883 h 2822027"/>
                <a:gd name="connsiteX85" fmla="*/ 2632842 w 5115911"/>
                <a:gd name="connsiteY85" fmla="*/ 2376652 h 2822027"/>
                <a:gd name="connsiteX86" fmla="*/ 2948152 w 5115911"/>
                <a:gd name="connsiteY86" fmla="*/ 2376652 h 2822027"/>
                <a:gd name="connsiteX87" fmla="*/ 2948152 w 5115911"/>
                <a:gd name="connsiteY87" fmla="*/ 2439714 h 2822027"/>
                <a:gd name="connsiteX88" fmla="*/ 2959976 w 5115911"/>
                <a:gd name="connsiteY88" fmla="*/ 2439714 h 2822027"/>
                <a:gd name="connsiteX89" fmla="*/ 2959976 w 5115911"/>
                <a:gd name="connsiteY89" fmla="*/ 2490952 h 2822027"/>
                <a:gd name="connsiteX90" fmla="*/ 3697014 w 5115911"/>
                <a:gd name="connsiteY90" fmla="*/ 2490952 h 2822027"/>
                <a:gd name="connsiteX91" fmla="*/ 3697014 w 5115911"/>
                <a:gd name="connsiteY91" fmla="*/ 2561896 h 2822027"/>
                <a:gd name="connsiteX92" fmla="*/ 4599590 w 5115911"/>
                <a:gd name="connsiteY92" fmla="*/ 2561896 h 2822027"/>
                <a:gd name="connsiteX93" fmla="*/ 4599590 w 5115911"/>
                <a:gd name="connsiteY93" fmla="*/ 2822027 h 2822027"/>
                <a:gd name="connsiteX94" fmla="*/ 5115911 w 5115911"/>
                <a:gd name="connsiteY94" fmla="*/ 2822027 h 2822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5115911" h="2822027">
                  <a:moveTo>
                    <a:pt x="0" y="0"/>
                  </a:moveTo>
                  <a:lnTo>
                    <a:pt x="47297" y="0"/>
                  </a:lnTo>
                  <a:lnTo>
                    <a:pt x="47297" y="19707"/>
                  </a:lnTo>
                  <a:lnTo>
                    <a:pt x="102476" y="19707"/>
                  </a:lnTo>
                  <a:lnTo>
                    <a:pt x="102476" y="35472"/>
                  </a:lnTo>
                  <a:lnTo>
                    <a:pt x="137949" y="35472"/>
                  </a:lnTo>
                  <a:lnTo>
                    <a:pt x="137949" y="63062"/>
                  </a:lnTo>
                  <a:lnTo>
                    <a:pt x="185245" y="63062"/>
                  </a:lnTo>
                  <a:lnTo>
                    <a:pt x="185245" y="157655"/>
                  </a:lnTo>
                  <a:lnTo>
                    <a:pt x="204952" y="157655"/>
                  </a:lnTo>
                  <a:lnTo>
                    <a:pt x="204952" y="264072"/>
                  </a:lnTo>
                  <a:lnTo>
                    <a:pt x="271955" y="264072"/>
                  </a:lnTo>
                  <a:lnTo>
                    <a:pt x="271955" y="279838"/>
                  </a:lnTo>
                  <a:lnTo>
                    <a:pt x="366549" y="279838"/>
                  </a:lnTo>
                  <a:lnTo>
                    <a:pt x="366549" y="327134"/>
                  </a:lnTo>
                  <a:lnTo>
                    <a:pt x="366549" y="327134"/>
                  </a:lnTo>
                  <a:lnTo>
                    <a:pt x="394138" y="327134"/>
                  </a:lnTo>
                  <a:lnTo>
                    <a:pt x="394138" y="480848"/>
                  </a:lnTo>
                  <a:lnTo>
                    <a:pt x="441435" y="480848"/>
                  </a:lnTo>
                  <a:lnTo>
                    <a:pt x="441435" y="524203"/>
                  </a:lnTo>
                  <a:lnTo>
                    <a:pt x="504497" y="524203"/>
                  </a:lnTo>
                  <a:lnTo>
                    <a:pt x="504497" y="559676"/>
                  </a:lnTo>
                  <a:lnTo>
                    <a:pt x="563618" y="559676"/>
                  </a:lnTo>
                  <a:lnTo>
                    <a:pt x="563618" y="599089"/>
                  </a:lnTo>
                  <a:lnTo>
                    <a:pt x="591207" y="599089"/>
                  </a:lnTo>
                  <a:lnTo>
                    <a:pt x="591207" y="685800"/>
                  </a:lnTo>
                  <a:lnTo>
                    <a:pt x="610914" y="685800"/>
                  </a:lnTo>
                  <a:lnTo>
                    <a:pt x="610914" y="752803"/>
                  </a:lnTo>
                  <a:lnTo>
                    <a:pt x="634562" y="752803"/>
                  </a:lnTo>
                  <a:lnTo>
                    <a:pt x="634562" y="780393"/>
                  </a:lnTo>
                  <a:lnTo>
                    <a:pt x="654269" y="780393"/>
                  </a:lnTo>
                  <a:lnTo>
                    <a:pt x="654269" y="835572"/>
                  </a:lnTo>
                  <a:lnTo>
                    <a:pt x="677918" y="835572"/>
                  </a:lnTo>
                  <a:lnTo>
                    <a:pt x="677918" y="855279"/>
                  </a:lnTo>
                  <a:lnTo>
                    <a:pt x="800100" y="855279"/>
                  </a:lnTo>
                  <a:lnTo>
                    <a:pt x="800100" y="985345"/>
                  </a:lnTo>
                  <a:lnTo>
                    <a:pt x="819807" y="985345"/>
                  </a:lnTo>
                  <a:lnTo>
                    <a:pt x="819807" y="1115410"/>
                  </a:lnTo>
                  <a:lnTo>
                    <a:pt x="851338" y="1115410"/>
                  </a:lnTo>
                  <a:lnTo>
                    <a:pt x="851338" y="1146941"/>
                  </a:lnTo>
                  <a:lnTo>
                    <a:pt x="886811" y="1146941"/>
                  </a:lnTo>
                  <a:lnTo>
                    <a:pt x="886811" y="1178472"/>
                  </a:lnTo>
                  <a:lnTo>
                    <a:pt x="918342" y="1178472"/>
                  </a:lnTo>
                  <a:lnTo>
                    <a:pt x="918342" y="1198179"/>
                  </a:lnTo>
                  <a:lnTo>
                    <a:pt x="1028700" y="1198179"/>
                  </a:lnTo>
                  <a:lnTo>
                    <a:pt x="1028700" y="1257300"/>
                  </a:lnTo>
                  <a:lnTo>
                    <a:pt x="1099645" y="1257300"/>
                  </a:lnTo>
                  <a:lnTo>
                    <a:pt x="1099645" y="1387365"/>
                  </a:lnTo>
                  <a:lnTo>
                    <a:pt x="1123293" y="1387365"/>
                  </a:lnTo>
                  <a:lnTo>
                    <a:pt x="1123293" y="1517431"/>
                  </a:lnTo>
                  <a:lnTo>
                    <a:pt x="1162707" y="1517431"/>
                  </a:lnTo>
                  <a:lnTo>
                    <a:pt x="1162707" y="1576552"/>
                  </a:lnTo>
                  <a:lnTo>
                    <a:pt x="1206062" y="1576552"/>
                  </a:lnTo>
                  <a:lnTo>
                    <a:pt x="1206062" y="1612024"/>
                  </a:lnTo>
                  <a:lnTo>
                    <a:pt x="1257300" y="1612024"/>
                  </a:lnTo>
                  <a:lnTo>
                    <a:pt x="1257300" y="1627789"/>
                  </a:lnTo>
                  <a:lnTo>
                    <a:pt x="1300655" y="1627789"/>
                  </a:lnTo>
                  <a:lnTo>
                    <a:pt x="1300655" y="1639614"/>
                  </a:lnTo>
                  <a:lnTo>
                    <a:pt x="1351893" y="1639614"/>
                  </a:lnTo>
                  <a:lnTo>
                    <a:pt x="1351893" y="1682969"/>
                  </a:lnTo>
                  <a:lnTo>
                    <a:pt x="1411014" y="1682969"/>
                  </a:lnTo>
                  <a:lnTo>
                    <a:pt x="1411014" y="1761796"/>
                  </a:lnTo>
                  <a:lnTo>
                    <a:pt x="1450428" y="1761796"/>
                  </a:lnTo>
                  <a:lnTo>
                    <a:pt x="1450428" y="1801210"/>
                  </a:lnTo>
                  <a:lnTo>
                    <a:pt x="1548962" y="1801210"/>
                  </a:lnTo>
                  <a:lnTo>
                    <a:pt x="1548962" y="1832741"/>
                  </a:lnTo>
                  <a:lnTo>
                    <a:pt x="1639614" y="1832741"/>
                  </a:lnTo>
                  <a:lnTo>
                    <a:pt x="1639614" y="1880038"/>
                  </a:lnTo>
                  <a:lnTo>
                    <a:pt x="1726324" y="1880038"/>
                  </a:lnTo>
                  <a:lnTo>
                    <a:pt x="1726324" y="2069224"/>
                  </a:lnTo>
                  <a:lnTo>
                    <a:pt x="1828800" y="2069224"/>
                  </a:lnTo>
                  <a:lnTo>
                    <a:pt x="1828800" y="2108638"/>
                  </a:lnTo>
                  <a:lnTo>
                    <a:pt x="1856390" y="2108638"/>
                  </a:lnTo>
                  <a:lnTo>
                    <a:pt x="1856390" y="2128345"/>
                  </a:lnTo>
                  <a:lnTo>
                    <a:pt x="1954924" y="2128345"/>
                  </a:lnTo>
                  <a:lnTo>
                    <a:pt x="1954924" y="2155934"/>
                  </a:lnTo>
                  <a:lnTo>
                    <a:pt x="2025869" y="2155934"/>
                  </a:lnTo>
                  <a:lnTo>
                    <a:pt x="2025869" y="2183524"/>
                  </a:lnTo>
                  <a:lnTo>
                    <a:pt x="2057400" y="2183524"/>
                  </a:lnTo>
                  <a:lnTo>
                    <a:pt x="2057400" y="2218996"/>
                  </a:lnTo>
                  <a:lnTo>
                    <a:pt x="2104697" y="2218996"/>
                  </a:lnTo>
                  <a:lnTo>
                    <a:pt x="2104697" y="2258410"/>
                  </a:lnTo>
                  <a:lnTo>
                    <a:pt x="2341180" y="2258410"/>
                  </a:lnTo>
                  <a:lnTo>
                    <a:pt x="2341180" y="2293883"/>
                  </a:lnTo>
                  <a:lnTo>
                    <a:pt x="2632842" y="2293883"/>
                  </a:lnTo>
                  <a:lnTo>
                    <a:pt x="2632842" y="2376652"/>
                  </a:lnTo>
                  <a:lnTo>
                    <a:pt x="2948152" y="2376652"/>
                  </a:lnTo>
                  <a:lnTo>
                    <a:pt x="2948152" y="2439714"/>
                  </a:lnTo>
                  <a:lnTo>
                    <a:pt x="2959976" y="2439714"/>
                  </a:lnTo>
                  <a:lnTo>
                    <a:pt x="2959976" y="2490952"/>
                  </a:lnTo>
                  <a:lnTo>
                    <a:pt x="3697014" y="2490952"/>
                  </a:lnTo>
                  <a:lnTo>
                    <a:pt x="3697014" y="2561896"/>
                  </a:lnTo>
                  <a:lnTo>
                    <a:pt x="4599590" y="2561896"/>
                  </a:lnTo>
                  <a:lnTo>
                    <a:pt x="4599590" y="2822027"/>
                  </a:lnTo>
                  <a:lnTo>
                    <a:pt x="5115911" y="2822027"/>
                  </a:lnTo>
                </a:path>
              </a:pathLst>
            </a:custGeom>
            <a:noFill/>
            <a:ln w="2857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rtlCol="0" anchor="ctr"/>
            <a:lstStyle/>
            <a:p>
              <a:pPr algn="ctr"/>
              <a:endParaRPr lang="en-US"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7C53F30-1FDF-01E1-8490-E8F4C91F582F}"/>
                </a:ext>
              </a:extLst>
            </p:cNvPr>
            <p:cNvGrpSpPr/>
            <p:nvPr/>
          </p:nvGrpSpPr>
          <p:grpSpPr>
            <a:xfrm>
              <a:off x="2234600" y="1692176"/>
              <a:ext cx="3329021" cy="2746719"/>
              <a:chOff x="2904796" y="1635670"/>
              <a:chExt cx="3582714" cy="2956037"/>
            </a:xfrm>
          </p:grpSpPr>
          <p:sp>
            <p:nvSpPr>
              <p:cNvPr id="1968" name="Freeform: Shape 1967">
                <a:extLst>
                  <a:ext uri="{FF2B5EF4-FFF2-40B4-BE49-F238E27FC236}">
                    <a16:creationId xmlns:a16="http://schemas.microsoft.com/office/drawing/2014/main" id="{A2190503-19FE-76E3-1F84-4D3DA2D7E33C}"/>
                  </a:ext>
                </a:extLst>
              </p:cNvPr>
              <p:cNvSpPr/>
              <p:nvPr/>
            </p:nvSpPr>
            <p:spPr bwMode="auto">
              <a:xfrm>
                <a:off x="2904796" y="1635670"/>
                <a:ext cx="453258" cy="811925"/>
              </a:xfrm>
              <a:custGeom>
                <a:avLst/>
                <a:gdLst>
                  <a:gd name="connsiteX0" fmla="*/ 0 w 610913"/>
                  <a:gd name="connsiteY0" fmla="*/ 0 h 1146942"/>
                  <a:gd name="connsiteX1" fmla="*/ 114300 w 610913"/>
                  <a:gd name="connsiteY1" fmla="*/ 0 h 1146942"/>
                  <a:gd name="connsiteX2" fmla="*/ 114300 w 610913"/>
                  <a:gd name="connsiteY2" fmla="*/ 39414 h 1146942"/>
                  <a:gd name="connsiteX3" fmla="*/ 193127 w 610913"/>
                  <a:gd name="connsiteY3" fmla="*/ 39414 h 1146942"/>
                  <a:gd name="connsiteX4" fmla="*/ 193127 w 610913"/>
                  <a:gd name="connsiteY4" fmla="*/ 212835 h 1146942"/>
                  <a:gd name="connsiteX5" fmla="*/ 228600 w 610913"/>
                  <a:gd name="connsiteY5" fmla="*/ 212835 h 1146942"/>
                  <a:gd name="connsiteX6" fmla="*/ 228600 w 610913"/>
                  <a:gd name="connsiteY6" fmla="*/ 413845 h 1146942"/>
                  <a:gd name="connsiteX7" fmla="*/ 268013 w 610913"/>
                  <a:gd name="connsiteY7" fmla="*/ 413845 h 1146942"/>
                  <a:gd name="connsiteX8" fmla="*/ 268013 w 610913"/>
                  <a:gd name="connsiteY8" fmla="*/ 465083 h 1146942"/>
                  <a:gd name="connsiteX9" fmla="*/ 307427 w 610913"/>
                  <a:gd name="connsiteY9" fmla="*/ 465083 h 1146942"/>
                  <a:gd name="connsiteX10" fmla="*/ 307427 w 610913"/>
                  <a:gd name="connsiteY10" fmla="*/ 508438 h 1146942"/>
                  <a:gd name="connsiteX11" fmla="*/ 331075 w 610913"/>
                  <a:gd name="connsiteY11" fmla="*/ 508438 h 1146942"/>
                  <a:gd name="connsiteX12" fmla="*/ 331075 w 610913"/>
                  <a:gd name="connsiteY12" fmla="*/ 508438 h 1146942"/>
                  <a:gd name="connsiteX13" fmla="*/ 331075 w 610913"/>
                  <a:gd name="connsiteY13" fmla="*/ 543911 h 1146942"/>
                  <a:gd name="connsiteX14" fmla="*/ 421727 w 610913"/>
                  <a:gd name="connsiteY14" fmla="*/ 543911 h 1146942"/>
                  <a:gd name="connsiteX15" fmla="*/ 421727 w 610913"/>
                  <a:gd name="connsiteY15" fmla="*/ 709449 h 1146942"/>
                  <a:gd name="connsiteX16" fmla="*/ 453258 w 610913"/>
                  <a:gd name="connsiteY16" fmla="*/ 709449 h 1146942"/>
                  <a:gd name="connsiteX17" fmla="*/ 453258 w 610913"/>
                  <a:gd name="connsiteY17" fmla="*/ 811925 h 1146942"/>
                  <a:gd name="connsiteX18" fmla="*/ 547851 w 610913"/>
                  <a:gd name="connsiteY18" fmla="*/ 811925 h 1146942"/>
                  <a:gd name="connsiteX19" fmla="*/ 547851 w 610913"/>
                  <a:gd name="connsiteY19" fmla="*/ 859221 h 1146942"/>
                  <a:gd name="connsiteX20" fmla="*/ 591206 w 610913"/>
                  <a:gd name="connsiteY20" fmla="*/ 859221 h 1146942"/>
                  <a:gd name="connsiteX21" fmla="*/ 591206 w 610913"/>
                  <a:gd name="connsiteY21" fmla="*/ 969580 h 1146942"/>
                  <a:gd name="connsiteX22" fmla="*/ 610913 w 610913"/>
                  <a:gd name="connsiteY22" fmla="*/ 969580 h 1146942"/>
                  <a:gd name="connsiteX23" fmla="*/ 610913 w 610913"/>
                  <a:gd name="connsiteY23" fmla="*/ 1146942 h 1146942"/>
                  <a:gd name="connsiteX0" fmla="*/ 0 w 610913"/>
                  <a:gd name="connsiteY0" fmla="*/ 0 h 1146942"/>
                  <a:gd name="connsiteX1" fmla="*/ 114300 w 610913"/>
                  <a:gd name="connsiteY1" fmla="*/ 0 h 1146942"/>
                  <a:gd name="connsiteX2" fmla="*/ 114300 w 610913"/>
                  <a:gd name="connsiteY2" fmla="*/ 39414 h 1146942"/>
                  <a:gd name="connsiteX3" fmla="*/ 193127 w 610913"/>
                  <a:gd name="connsiteY3" fmla="*/ 39414 h 1146942"/>
                  <a:gd name="connsiteX4" fmla="*/ 193127 w 610913"/>
                  <a:gd name="connsiteY4" fmla="*/ 212835 h 1146942"/>
                  <a:gd name="connsiteX5" fmla="*/ 228600 w 610913"/>
                  <a:gd name="connsiteY5" fmla="*/ 212835 h 1146942"/>
                  <a:gd name="connsiteX6" fmla="*/ 228600 w 610913"/>
                  <a:gd name="connsiteY6" fmla="*/ 413845 h 1146942"/>
                  <a:gd name="connsiteX7" fmla="*/ 268013 w 610913"/>
                  <a:gd name="connsiteY7" fmla="*/ 413845 h 1146942"/>
                  <a:gd name="connsiteX8" fmla="*/ 268013 w 610913"/>
                  <a:gd name="connsiteY8" fmla="*/ 465083 h 1146942"/>
                  <a:gd name="connsiteX9" fmla="*/ 307427 w 610913"/>
                  <a:gd name="connsiteY9" fmla="*/ 465083 h 1146942"/>
                  <a:gd name="connsiteX10" fmla="*/ 307427 w 610913"/>
                  <a:gd name="connsiteY10" fmla="*/ 508438 h 1146942"/>
                  <a:gd name="connsiteX11" fmla="*/ 331075 w 610913"/>
                  <a:gd name="connsiteY11" fmla="*/ 508438 h 1146942"/>
                  <a:gd name="connsiteX12" fmla="*/ 331075 w 610913"/>
                  <a:gd name="connsiteY12" fmla="*/ 508438 h 1146942"/>
                  <a:gd name="connsiteX13" fmla="*/ 331075 w 610913"/>
                  <a:gd name="connsiteY13" fmla="*/ 543911 h 1146942"/>
                  <a:gd name="connsiteX14" fmla="*/ 421727 w 610913"/>
                  <a:gd name="connsiteY14" fmla="*/ 543911 h 1146942"/>
                  <a:gd name="connsiteX15" fmla="*/ 421727 w 610913"/>
                  <a:gd name="connsiteY15" fmla="*/ 709449 h 1146942"/>
                  <a:gd name="connsiteX16" fmla="*/ 453258 w 610913"/>
                  <a:gd name="connsiteY16" fmla="*/ 709449 h 1146942"/>
                  <a:gd name="connsiteX17" fmla="*/ 453258 w 610913"/>
                  <a:gd name="connsiteY17" fmla="*/ 811925 h 1146942"/>
                  <a:gd name="connsiteX18" fmla="*/ 498009 w 610913"/>
                  <a:gd name="connsiteY18" fmla="*/ 812253 h 1146942"/>
                  <a:gd name="connsiteX19" fmla="*/ 547851 w 610913"/>
                  <a:gd name="connsiteY19" fmla="*/ 811925 h 1146942"/>
                  <a:gd name="connsiteX20" fmla="*/ 547851 w 610913"/>
                  <a:gd name="connsiteY20" fmla="*/ 859221 h 1146942"/>
                  <a:gd name="connsiteX21" fmla="*/ 591206 w 610913"/>
                  <a:gd name="connsiteY21" fmla="*/ 859221 h 1146942"/>
                  <a:gd name="connsiteX22" fmla="*/ 591206 w 610913"/>
                  <a:gd name="connsiteY22" fmla="*/ 969580 h 1146942"/>
                  <a:gd name="connsiteX23" fmla="*/ 610913 w 610913"/>
                  <a:gd name="connsiteY23" fmla="*/ 969580 h 1146942"/>
                  <a:gd name="connsiteX24" fmla="*/ 610913 w 610913"/>
                  <a:gd name="connsiteY24" fmla="*/ 1146942 h 1146942"/>
                  <a:gd name="connsiteX0" fmla="*/ 0 w 610913"/>
                  <a:gd name="connsiteY0" fmla="*/ 0 h 1146942"/>
                  <a:gd name="connsiteX1" fmla="*/ 114300 w 610913"/>
                  <a:gd name="connsiteY1" fmla="*/ 0 h 1146942"/>
                  <a:gd name="connsiteX2" fmla="*/ 114300 w 610913"/>
                  <a:gd name="connsiteY2" fmla="*/ 39414 h 1146942"/>
                  <a:gd name="connsiteX3" fmla="*/ 193127 w 610913"/>
                  <a:gd name="connsiteY3" fmla="*/ 39414 h 1146942"/>
                  <a:gd name="connsiteX4" fmla="*/ 193127 w 610913"/>
                  <a:gd name="connsiteY4" fmla="*/ 212835 h 1146942"/>
                  <a:gd name="connsiteX5" fmla="*/ 228600 w 610913"/>
                  <a:gd name="connsiteY5" fmla="*/ 212835 h 1146942"/>
                  <a:gd name="connsiteX6" fmla="*/ 228600 w 610913"/>
                  <a:gd name="connsiteY6" fmla="*/ 413845 h 1146942"/>
                  <a:gd name="connsiteX7" fmla="*/ 268013 w 610913"/>
                  <a:gd name="connsiteY7" fmla="*/ 413845 h 1146942"/>
                  <a:gd name="connsiteX8" fmla="*/ 268013 w 610913"/>
                  <a:gd name="connsiteY8" fmla="*/ 465083 h 1146942"/>
                  <a:gd name="connsiteX9" fmla="*/ 307427 w 610913"/>
                  <a:gd name="connsiteY9" fmla="*/ 465083 h 1146942"/>
                  <a:gd name="connsiteX10" fmla="*/ 307427 w 610913"/>
                  <a:gd name="connsiteY10" fmla="*/ 508438 h 1146942"/>
                  <a:gd name="connsiteX11" fmla="*/ 331075 w 610913"/>
                  <a:gd name="connsiteY11" fmla="*/ 508438 h 1146942"/>
                  <a:gd name="connsiteX12" fmla="*/ 331075 w 610913"/>
                  <a:gd name="connsiteY12" fmla="*/ 508438 h 1146942"/>
                  <a:gd name="connsiteX13" fmla="*/ 331075 w 610913"/>
                  <a:gd name="connsiteY13" fmla="*/ 543911 h 1146942"/>
                  <a:gd name="connsiteX14" fmla="*/ 421727 w 610913"/>
                  <a:gd name="connsiteY14" fmla="*/ 543911 h 1146942"/>
                  <a:gd name="connsiteX15" fmla="*/ 421727 w 610913"/>
                  <a:gd name="connsiteY15" fmla="*/ 709449 h 1146942"/>
                  <a:gd name="connsiteX16" fmla="*/ 453258 w 610913"/>
                  <a:gd name="connsiteY16" fmla="*/ 709449 h 1146942"/>
                  <a:gd name="connsiteX17" fmla="*/ 453258 w 610913"/>
                  <a:gd name="connsiteY17" fmla="*/ 811925 h 1146942"/>
                  <a:gd name="connsiteX18" fmla="*/ 498009 w 610913"/>
                  <a:gd name="connsiteY18" fmla="*/ 812253 h 1146942"/>
                  <a:gd name="connsiteX19" fmla="*/ 547851 w 610913"/>
                  <a:gd name="connsiteY19" fmla="*/ 811925 h 1146942"/>
                  <a:gd name="connsiteX20" fmla="*/ 548016 w 610913"/>
                  <a:gd name="connsiteY20" fmla="*/ 828922 h 1146942"/>
                  <a:gd name="connsiteX21" fmla="*/ 547851 w 610913"/>
                  <a:gd name="connsiteY21" fmla="*/ 859221 h 1146942"/>
                  <a:gd name="connsiteX22" fmla="*/ 591206 w 610913"/>
                  <a:gd name="connsiteY22" fmla="*/ 859221 h 1146942"/>
                  <a:gd name="connsiteX23" fmla="*/ 591206 w 610913"/>
                  <a:gd name="connsiteY23" fmla="*/ 969580 h 1146942"/>
                  <a:gd name="connsiteX24" fmla="*/ 610913 w 610913"/>
                  <a:gd name="connsiteY24" fmla="*/ 969580 h 1146942"/>
                  <a:gd name="connsiteX25" fmla="*/ 610913 w 610913"/>
                  <a:gd name="connsiteY25" fmla="*/ 1146942 h 1146942"/>
                  <a:gd name="connsiteX0" fmla="*/ 0 w 610913"/>
                  <a:gd name="connsiteY0" fmla="*/ 0 h 1146942"/>
                  <a:gd name="connsiteX1" fmla="*/ 114300 w 610913"/>
                  <a:gd name="connsiteY1" fmla="*/ 0 h 1146942"/>
                  <a:gd name="connsiteX2" fmla="*/ 114300 w 610913"/>
                  <a:gd name="connsiteY2" fmla="*/ 39414 h 1146942"/>
                  <a:gd name="connsiteX3" fmla="*/ 193127 w 610913"/>
                  <a:gd name="connsiteY3" fmla="*/ 39414 h 1146942"/>
                  <a:gd name="connsiteX4" fmla="*/ 193127 w 610913"/>
                  <a:gd name="connsiteY4" fmla="*/ 212835 h 1146942"/>
                  <a:gd name="connsiteX5" fmla="*/ 228600 w 610913"/>
                  <a:gd name="connsiteY5" fmla="*/ 212835 h 1146942"/>
                  <a:gd name="connsiteX6" fmla="*/ 228600 w 610913"/>
                  <a:gd name="connsiteY6" fmla="*/ 413845 h 1146942"/>
                  <a:gd name="connsiteX7" fmla="*/ 268013 w 610913"/>
                  <a:gd name="connsiteY7" fmla="*/ 413845 h 1146942"/>
                  <a:gd name="connsiteX8" fmla="*/ 268013 w 610913"/>
                  <a:gd name="connsiteY8" fmla="*/ 465083 h 1146942"/>
                  <a:gd name="connsiteX9" fmla="*/ 307427 w 610913"/>
                  <a:gd name="connsiteY9" fmla="*/ 465083 h 1146942"/>
                  <a:gd name="connsiteX10" fmla="*/ 307427 w 610913"/>
                  <a:gd name="connsiteY10" fmla="*/ 508438 h 1146942"/>
                  <a:gd name="connsiteX11" fmla="*/ 331075 w 610913"/>
                  <a:gd name="connsiteY11" fmla="*/ 508438 h 1146942"/>
                  <a:gd name="connsiteX12" fmla="*/ 331075 w 610913"/>
                  <a:gd name="connsiteY12" fmla="*/ 508438 h 1146942"/>
                  <a:gd name="connsiteX13" fmla="*/ 331075 w 610913"/>
                  <a:gd name="connsiteY13" fmla="*/ 543911 h 1146942"/>
                  <a:gd name="connsiteX14" fmla="*/ 421727 w 610913"/>
                  <a:gd name="connsiteY14" fmla="*/ 543911 h 1146942"/>
                  <a:gd name="connsiteX15" fmla="*/ 421727 w 610913"/>
                  <a:gd name="connsiteY15" fmla="*/ 709449 h 1146942"/>
                  <a:gd name="connsiteX16" fmla="*/ 453258 w 610913"/>
                  <a:gd name="connsiteY16" fmla="*/ 709449 h 1146942"/>
                  <a:gd name="connsiteX17" fmla="*/ 453258 w 610913"/>
                  <a:gd name="connsiteY17" fmla="*/ 811925 h 1146942"/>
                  <a:gd name="connsiteX18" fmla="*/ 498009 w 610913"/>
                  <a:gd name="connsiteY18" fmla="*/ 812253 h 1146942"/>
                  <a:gd name="connsiteX19" fmla="*/ 547851 w 610913"/>
                  <a:gd name="connsiteY19" fmla="*/ 811925 h 1146942"/>
                  <a:gd name="connsiteX20" fmla="*/ 543254 w 610913"/>
                  <a:gd name="connsiteY20" fmla="*/ 871785 h 1146942"/>
                  <a:gd name="connsiteX21" fmla="*/ 547851 w 610913"/>
                  <a:gd name="connsiteY21" fmla="*/ 859221 h 1146942"/>
                  <a:gd name="connsiteX22" fmla="*/ 591206 w 610913"/>
                  <a:gd name="connsiteY22" fmla="*/ 859221 h 1146942"/>
                  <a:gd name="connsiteX23" fmla="*/ 591206 w 610913"/>
                  <a:gd name="connsiteY23" fmla="*/ 969580 h 1146942"/>
                  <a:gd name="connsiteX24" fmla="*/ 610913 w 610913"/>
                  <a:gd name="connsiteY24" fmla="*/ 969580 h 1146942"/>
                  <a:gd name="connsiteX25" fmla="*/ 610913 w 610913"/>
                  <a:gd name="connsiteY25" fmla="*/ 1146942 h 1146942"/>
                  <a:gd name="connsiteX0" fmla="*/ 0 w 610913"/>
                  <a:gd name="connsiteY0" fmla="*/ 0 h 1146942"/>
                  <a:gd name="connsiteX1" fmla="*/ 114300 w 610913"/>
                  <a:gd name="connsiteY1" fmla="*/ 0 h 1146942"/>
                  <a:gd name="connsiteX2" fmla="*/ 114300 w 610913"/>
                  <a:gd name="connsiteY2" fmla="*/ 39414 h 1146942"/>
                  <a:gd name="connsiteX3" fmla="*/ 193127 w 610913"/>
                  <a:gd name="connsiteY3" fmla="*/ 39414 h 1146942"/>
                  <a:gd name="connsiteX4" fmla="*/ 193127 w 610913"/>
                  <a:gd name="connsiteY4" fmla="*/ 212835 h 1146942"/>
                  <a:gd name="connsiteX5" fmla="*/ 228600 w 610913"/>
                  <a:gd name="connsiteY5" fmla="*/ 212835 h 1146942"/>
                  <a:gd name="connsiteX6" fmla="*/ 228600 w 610913"/>
                  <a:gd name="connsiteY6" fmla="*/ 413845 h 1146942"/>
                  <a:gd name="connsiteX7" fmla="*/ 268013 w 610913"/>
                  <a:gd name="connsiteY7" fmla="*/ 413845 h 1146942"/>
                  <a:gd name="connsiteX8" fmla="*/ 268013 w 610913"/>
                  <a:gd name="connsiteY8" fmla="*/ 465083 h 1146942"/>
                  <a:gd name="connsiteX9" fmla="*/ 307427 w 610913"/>
                  <a:gd name="connsiteY9" fmla="*/ 465083 h 1146942"/>
                  <a:gd name="connsiteX10" fmla="*/ 307427 w 610913"/>
                  <a:gd name="connsiteY10" fmla="*/ 508438 h 1146942"/>
                  <a:gd name="connsiteX11" fmla="*/ 331075 w 610913"/>
                  <a:gd name="connsiteY11" fmla="*/ 508438 h 1146942"/>
                  <a:gd name="connsiteX12" fmla="*/ 331075 w 610913"/>
                  <a:gd name="connsiteY12" fmla="*/ 508438 h 1146942"/>
                  <a:gd name="connsiteX13" fmla="*/ 331075 w 610913"/>
                  <a:gd name="connsiteY13" fmla="*/ 543911 h 1146942"/>
                  <a:gd name="connsiteX14" fmla="*/ 421727 w 610913"/>
                  <a:gd name="connsiteY14" fmla="*/ 543911 h 1146942"/>
                  <a:gd name="connsiteX15" fmla="*/ 421727 w 610913"/>
                  <a:gd name="connsiteY15" fmla="*/ 709449 h 1146942"/>
                  <a:gd name="connsiteX16" fmla="*/ 453258 w 610913"/>
                  <a:gd name="connsiteY16" fmla="*/ 709449 h 1146942"/>
                  <a:gd name="connsiteX17" fmla="*/ 453258 w 610913"/>
                  <a:gd name="connsiteY17" fmla="*/ 811925 h 1146942"/>
                  <a:gd name="connsiteX18" fmla="*/ 498009 w 610913"/>
                  <a:gd name="connsiteY18" fmla="*/ 812253 h 1146942"/>
                  <a:gd name="connsiteX19" fmla="*/ 526419 w 610913"/>
                  <a:gd name="connsiteY19" fmla="*/ 809544 h 1146942"/>
                  <a:gd name="connsiteX20" fmla="*/ 543254 w 610913"/>
                  <a:gd name="connsiteY20" fmla="*/ 871785 h 1146942"/>
                  <a:gd name="connsiteX21" fmla="*/ 547851 w 610913"/>
                  <a:gd name="connsiteY21" fmla="*/ 859221 h 1146942"/>
                  <a:gd name="connsiteX22" fmla="*/ 591206 w 610913"/>
                  <a:gd name="connsiteY22" fmla="*/ 859221 h 1146942"/>
                  <a:gd name="connsiteX23" fmla="*/ 591206 w 610913"/>
                  <a:gd name="connsiteY23" fmla="*/ 969580 h 1146942"/>
                  <a:gd name="connsiteX24" fmla="*/ 610913 w 610913"/>
                  <a:gd name="connsiteY24" fmla="*/ 969580 h 1146942"/>
                  <a:gd name="connsiteX25" fmla="*/ 610913 w 610913"/>
                  <a:gd name="connsiteY25" fmla="*/ 1146942 h 1146942"/>
                  <a:gd name="connsiteX0" fmla="*/ 0 w 610913"/>
                  <a:gd name="connsiteY0" fmla="*/ 0 h 1146942"/>
                  <a:gd name="connsiteX1" fmla="*/ 114300 w 610913"/>
                  <a:gd name="connsiteY1" fmla="*/ 0 h 1146942"/>
                  <a:gd name="connsiteX2" fmla="*/ 114300 w 610913"/>
                  <a:gd name="connsiteY2" fmla="*/ 39414 h 1146942"/>
                  <a:gd name="connsiteX3" fmla="*/ 193127 w 610913"/>
                  <a:gd name="connsiteY3" fmla="*/ 39414 h 1146942"/>
                  <a:gd name="connsiteX4" fmla="*/ 193127 w 610913"/>
                  <a:gd name="connsiteY4" fmla="*/ 212835 h 1146942"/>
                  <a:gd name="connsiteX5" fmla="*/ 228600 w 610913"/>
                  <a:gd name="connsiteY5" fmla="*/ 212835 h 1146942"/>
                  <a:gd name="connsiteX6" fmla="*/ 228600 w 610913"/>
                  <a:gd name="connsiteY6" fmla="*/ 413845 h 1146942"/>
                  <a:gd name="connsiteX7" fmla="*/ 268013 w 610913"/>
                  <a:gd name="connsiteY7" fmla="*/ 413845 h 1146942"/>
                  <a:gd name="connsiteX8" fmla="*/ 268013 w 610913"/>
                  <a:gd name="connsiteY8" fmla="*/ 465083 h 1146942"/>
                  <a:gd name="connsiteX9" fmla="*/ 307427 w 610913"/>
                  <a:gd name="connsiteY9" fmla="*/ 465083 h 1146942"/>
                  <a:gd name="connsiteX10" fmla="*/ 307427 w 610913"/>
                  <a:gd name="connsiteY10" fmla="*/ 508438 h 1146942"/>
                  <a:gd name="connsiteX11" fmla="*/ 331075 w 610913"/>
                  <a:gd name="connsiteY11" fmla="*/ 508438 h 1146942"/>
                  <a:gd name="connsiteX12" fmla="*/ 331075 w 610913"/>
                  <a:gd name="connsiteY12" fmla="*/ 508438 h 1146942"/>
                  <a:gd name="connsiteX13" fmla="*/ 331075 w 610913"/>
                  <a:gd name="connsiteY13" fmla="*/ 543911 h 1146942"/>
                  <a:gd name="connsiteX14" fmla="*/ 421727 w 610913"/>
                  <a:gd name="connsiteY14" fmla="*/ 543911 h 1146942"/>
                  <a:gd name="connsiteX15" fmla="*/ 421727 w 610913"/>
                  <a:gd name="connsiteY15" fmla="*/ 709449 h 1146942"/>
                  <a:gd name="connsiteX16" fmla="*/ 453258 w 610913"/>
                  <a:gd name="connsiteY16" fmla="*/ 709449 h 1146942"/>
                  <a:gd name="connsiteX17" fmla="*/ 453258 w 610913"/>
                  <a:gd name="connsiteY17" fmla="*/ 811925 h 1146942"/>
                  <a:gd name="connsiteX18" fmla="*/ 498009 w 610913"/>
                  <a:gd name="connsiteY18" fmla="*/ 812253 h 1146942"/>
                  <a:gd name="connsiteX19" fmla="*/ 526419 w 610913"/>
                  <a:gd name="connsiteY19" fmla="*/ 809544 h 1146942"/>
                  <a:gd name="connsiteX20" fmla="*/ 543254 w 610913"/>
                  <a:gd name="connsiteY20" fmla="*/ 871785 h 1146942"/>
                  <a:gd name="connsiteX21" fmla="*/ 547851 w 610913"/>
                  <a:gd name="connsiteY21" fmla="*/ 859221 h 1146942"/>
                  <a:gd name="connsiteX22" fmla="*/ 591206 w 610913"/>
                  <a:gd name="connsiteY22" fmla="*/ 859221 h 1146942"/>
                  <a:gd name="connsiteX23" fmla="*/ 591206 w 610913"/>
                  <a:gd name="connsiteY23" fmla="*/ 969580 h 1146942"/>
                  <a:gd name="connsiteX24" fmla="*/ 610913 w 610913"/>
                  <a:gd name="connsiteY24" fmla="*/ 969580 h 1146942"/>
                  <a:gd name="connsiteX25" fmla="*/ 610913 w 610913"/>
                  <a:gd name="connsiteY25" fmla="*/ 1146942 h 1146942"/>
                  <a:gd name="connsiteX0" fmla="*/ 0 w 610913"/>
                  <a:gd name="connsiteY0" fmla="*/ 0 h 1146942"/>
                  <a:gd name="connsiteX1" fmla="*/ 114300 w 610913"/>
                  <a:gd name="connsiteY1" fmla="*/ 0 h 1146942"/>
                  <a:gd name="connsiteX2" fmla="*/ 114300 w 610913"/>
                  <a:gd name="connsiteY2" fmla="*/ 39414 h 1146942"/>
                  <a:gd name="connsiteX3" fmla="*/ 193127 w 610913"/>
                  <a:gd name="connsiteY3" fmla="*/ 39414 h 1146942"/>
                  <a:gd name="connsiteX4" fmla="*/ 193127 w 610913"/>
                  <a:gd name="connsiteY4" fmla="*/ 212835 h 1146942"/>
                  <a:gd name="connsiteX5" fmla="*/ 228600 w 610913"/>
                  <a:gd name="connsiteY5" fmla="*/ 212835 h 1146942"/>
                  <a:gd name="connsiteX6" fmla="*/ 228600 w 610913"/>
                  <a:gd name="connsiteY6" fmla="*/ 413845 h 1146942"/>
                  <a:gd name="connsiteX7" fmla="*/ 268013 w 610913"/>
                  <a:gd name="connsiteY7" fmla="*/ 413845 h 1146942"/>
                  <a:gd name="connsiteX8" fmla="*/ 268013 w 610913"/>
                  <a:gd name="connsiteY8" fmla="*/ 465083 h 1146942"/>
                  <a:gd name="connsiteX9" fmla="*/ 307427 w 610913"/>
                  <a:gd name="connsiteY9" fmla="*/ 465083 h 1146942"/>
                  <a:gd name="connsiteX10" fmla="*/ 307427 w 610913"/>
                  <a:gd name="connsiteY10" fmla="*/ 508438 h 1146942"/>
                  <a:gd name="connsiteX11" fmla="*/ 331075 w 610913"/>
                  <a:gd name="connsiteY11" fmla="*/ 508438 h 1146942"/>
                  <a:gd name="connsiteX12" fmla="*/ 331075 w 610913"/>
                  <a:gd name="connsiteY12" fmla="*/ 508438 h 1146942"/>
                  <a:gd name="connsiteX13" fmla="*/ 331075 w 610913"/>
                  <a:gd name="connsiteY13" fmla="*/ 543911 h 1146942"/>
                  <a:gd name="connsiteX14" fmla="*/ 421727 w 610913"/>
                  <a:gd name="connsiteY14" fmla="*/ 543911 h 1146942"/>
                  <a:gd name="connsiteX15" fmla="*/ 421727 w 610913"/>
                  <a:gd name="connsiteY15" fmla="*/ 709449 h 1146942"/>
                  <a:gd name="connsiteX16" fmla="*/ 453258 w 610913"/>
                  <a:gd name="connsiteY16" fmla="*/ 709449 h 1146942"/>
                  <a:gd name="connsiteX17" fmla="*/ 453258 w 610913"/>
                  <a:gd name="connsiteY17" fmla="*/ 811925 h 1146942"/>
                  <a:gd name="connsiteX18" fmla="*/ 498009 w 610913"/>
                  <a:gd name="connsiteY18" fmla="*/ 812253 h 1146942"/>
                  <a:gd name="connsiteX19" fmla="*/ 526419 w 610913"/>
                  <a:gd name="connsiteY19" fmla="*/ 809544 h 1146942"/>
                  <a:gd name="connsiteX20" fmla="*/ 543254 w 610913"/>
                  <a:gd name="connsiteY20" fmla="*/ 871785 h 1146942"/>
                  <a:gd name="connsiteX21" fmla="*/ 578807 w 610913"/>
                  <a:gd name="connsiteY21" fmla="*/ 802071 h 1146942"/>
                  <a:gd name="connsiteX22" fmla="*/ 591206 w 610913"/>
                  <a:gd name="connsiteY22" fmla="*/ 859221 h 1146942"/>
                  <a:gd name="connsiteX23" fmla="*/ 591206 w 610913"/>
                  <a:gd name="connsiteY23" fmla="*/ 969580 h 1146942"/>
                  <a:gd name="connsiteX24" fmla="*/ 610913 w 610913"/>
                  <a:gd name="connsiteY24" fmla="*/ 969580 h 1146942"/>
                  <a:gd name="connsiteX25" fmla="*/ 610913 w 610913"/>
                  <a:gd name="connsiteY25" fmla="*/ 1146942 h 1146942"/>
                  <a:gd name="connsiteX0" fmla="*/ 0 w 610913"/>
                  <a:gd name="connsiteY0" fmla="*/ 0 h 1146942"/>
                  <a:gd name="connsiteX1" fmla="*/ 114300 w 610913"/>
                  <a:gd name="connsiteY1" fmla="*/ 0 h 1146942"/>
                  <a:gd name="connsiteX2" fmla="*/ 114300 w 610913"/>
                  <a:gd name="connsiteY2" fmla="*/ 39414 h 1146942"/>
                  <a:gd name="connsiteX3" fmla="*/ 193127 w 610913"/>
                  <a:gd name="connsiteY3" fmla="*/ 39414 h 1146942"/>
                  <a:gd name="connsiteX4" fmla="*/ 193127 w 610913"/>
                  <a:gd name="connsiteY4" fmla="*/ 212835 h 1146942"/>
                  <a:gd name="connsiteX5" fmla="*/ 228600 w 610913"/>
                  <a:gd name="connsiteY5" fmla="*/ 212835 h 1146942"/>
                  <a:gd name="connsiteX6" fmla="*/ 228600 w 610913"/>
                  <a:gd name="connsiteY6" fmla="*/ 413845 h 1146942"/>
                  <a:gd name="connsiteX7" fmla="*/ 268013 w 610913"/>
                  <a:gd name="connsiteY7" fmla="*/ 413845 h 1146942"/>
                  <a:gd name="connsiteX8" fmla="*/ 268013 w 610913"/>
                  <a:gd name="connsiteY8" fmla="*/ 465083 h 1146942"/>
                  <a:gd name="connsiteX9" fmla="*/ 307427 w 610913"/>
                  <a:gd name="connsiteY9" fmla="*/ 465083 h 1146942"/>
                  <a:gd name="connsiteX10" fmla="*/ 307427 w 610913"/>
                  <a:gd name="connsiteY10" fmla="*/ 508438 h 1146942"/>
                  <a:gd name="connsiteX11" fmla="*/ 331075 w 610913"/>
                  <a:gd name="connsiteY11" fmla="*/ 508438 h 1146942"/>
                  <a:gd name="connsiteX12" fmla="*/ 331075 w 610913"/>
                  <a:gd name="connsiteY12" fmla="*/ 508438 h 1146942"/>
                  <a:gd name="connsiteX13" fmla="*/ 331075 w 610913"/>
                  <a:gd name="connsiteY13" fmla="*/ 543911 h 1146942"/>
                  <a:gd name="connsiteX14" fmla="*/ 421727 w 610913"/>
                  <a:gd name="connsiteY14" fmla="*/ 543911 h 1146942"/>
                  <a:gd name="connsiteX15" fmla="*/ 421727 w 610913"/>
                  <a:gd name="connsiteY15" fmla="*/ 709449 h 1146942"/>
                  <a:gd name="connsiteX16" fmla="*/ 453258 w 610913"/>
                  <a:gd name="connsiteY16" fmla="*/ 709449 h 1146942"/>
                  <a:gd name="connsiteX17" fmla="*/ 453258 w 610913"/>
                  <a:gd name="connsiteY17" fmla="*/ 811925 h 1146942"/>
                  <a:gd name="connsiteX18" fmla="*/ 498009 w 610913"/>
                  <a:gd name="connsiteY18" fmla="*/ 812253 h 1146942"/>
                  <a:gd name="connsiteX19" fmla="*/ 526419 w 610913"/>
                  <a:gd name="connsiteY19" fmla="*/ 809544 h 1146942"/>
                  <a:gd name="connsiteX20" fmla="*/ 543254 w 610913"/>
                  <a:gd name="connsiteY20" fmla="*/ 871785 h 1146942"/>
                  <a:gd name="connsiteX21" fmla="*/ 450219 w 610913"/>
                  <a:gd name="connsiteY21" fmla="*/ 1025908 h 1146942"/>
                  <a:gd name="connsiteX22" fmla="*/ 591206 w 610913"/>
                  <a:gd name="connsiteY22" fmla="*/ 859221 h 1146942"/>
                  <a:gd name="connsiteX23" fmla="*/ 591206 w 610913"/>
                  <a:gd name="connsiteY23" fmla="*/ 969580 h 1146942"/>
                  <a:gd name="connsiteX24" fmla="*/ 610913 w 610913"/>
                  <a:gd name="connsiteY24" fmla="*/ 969580 h 1146942"/>
                  <a:gd name="connsiteX25" fmla="*/ 610913 w 610913"/>
                  <a:gd name="connsiteY25" fmla="*/ 1146942 h 1146942"/>
                  <a:gd name="connsiteX0" fmla="*/ 0 w 610913"/>
                  <a:gd name="connsiteY0" fmla="*/ 0 h 1146942"/>
                  <a:gd name="connsiteX1" fmla="*/ 114300 w 610913"/>
                  <a:gd name="connsiteY1" fmla="*/ 0 h 1146942"/>
                  <a:gd name="connsiteX2" fmla="*/ 114300 w 610913"/>
                  <a:gd name="connsiteY2" fmla="*/ 39414 h 1146942"/>
                  <a:gd name="connsiteX3" fmla="*/ 193127 w 610913"/>
                  <a:gd name="connsiteY3" fmla="*/ 39414 h 1146942"/>
                  <a:gd name="connsiteX4" fmla="*/ 193127 w 610913"/>
                  <a:gd name="connsiteY4" fmla="*/ 212835 h 1146942"/>
                  <a:gd name="connsiteX5" fmla="*/ 228600 w 610913"/>
                  <a:gd name="connsiteY5" fmla="*/ 212835 h 1146942"/>
                  <a:gd name="connsiteX6" fmla="*/ 228600 w 610913"/>
                  <a:gd name="connsiteY6" fmla="*/ 413845 h 1146942"/>
                  <a:gd name="connsiteX7" fmla="*/ 268013 w 610913"/>
                  <a:gd name="connsiteY7" fmla="*/ 413845 h 1146942"/>
                  <a:gd name="connsiteX8" fmla="*/ 268013 w 610913"/>
                  <a:gd name="connsiteY8" fmla="*/ 465083 h 1146942"/>
                  <a:gd name="connsiteX9" fmla="*/ 307427 w 610913"/>
                  <a:gd name="connsiteY9" fmla="*/ 465083 h 1146942"/>
                  <a:gd name="connsiteX10" fmla="*/ 307427 w 610913"/>
                  <a:gd name="connsiteY10" fmla="*/ 508438 h 1146942"/>
                  <a:gd name="connsiteX11" fmla="*/ 331075 w 610913"/>
                  <a:gd name="connsiteY11" fmla="*/ 508438 h 1146942"/>
                  <a:gd name="connsiteX12" fmla="*/ 331075 w 610913"/>
                  <a:gd name="connsiteY12" fmla="*/ 508438 h 1146942"/>
                  <a:gd name="connsiteX13" fmla="*/ 331075 w 610913"/>
                  <a:gd name="connsiteY13" fmla="*/ 543911 h 1146942"/>
                  <a:gd name="connsiteX14" fmla="*/ 421727 w 610913"/>
                  <a:gd name="connsiteY14" fmla="*/ 543911 h 1146942"/>
                  <a:gd name="connsiteX15" fmla="*/ 421727 w 610913"/>
                  <a:gd name="connsiteY15" fmla="*/ 709449 h 1146942"/>
                  <a:gd name="connsiteX16" fmla="*/ 453258 w 610913"/>
                  <a:gd name="connsiteY16" fmla="*/ 709449 h 1146942"/>
                  <a:gd name="connsiteX17" fmla="*/ 453258 w 610913"/>
                  <a:gd name="connsiteY17" fmla="*/ 811925 h 1146942"/>
                  <a:gd name="connsiteX18" fmla="*/ 498009 w 610913"/>
                  <a:gd name="connsiteY18" fmla="*/ 812253 h 1146942"/>
                  <a:gd name="connsiteX19" fmla="*/ 526419 w 610913"/>
                  <a:gd name="connsiteY19" fmla="*/ 809544 h 1146942"/>
                  <a:gd name="connsiteX20" fmla="*/ 476579 w 610913"/>
                  <a:gd name="connsiteY20" fmla="*/ 876548 h 1146942"/>
                  <a:gd name="connsiteX21" fmla="*/ 450219 w 610913"/>
                  <a:gd name="connsiteY21" fmla="*/ 1025908 h 1146942"/>
                  <a:gd name="connsiteX22" fmla="*/ 591206 w 610913"/>
                  <a:gd name="connsiteY22" fmla="*/ 859221 h 1146942"/>
                  <a:gd name="connsiteX23" fmla="*/ 591206 w 610913"/>
                  <a:gd name="connsiteY23" fmla="*/ 969580 h 1146942"/>
                  <a:gd name="connsiteX24" fmla="*/ 610913 w 610913"/>
                  <a:gd name="connsiteY24" fmla="*/ 969580 h 1146942"/>
                  <a:gd name="connsiteX25" fmla="*/ 610913 w 610913"/>
                  <a:gd name="connsiteY25" fmla="*/ 1146942 h 1146942"/>
                  <a:gd name="connsiteX0" fmla="*/ 0 w 610913"/>
                  <a:gd name="connsiteY0" fmla="*/ 0 h 1146942"/>
                  <a:gd name="connsiteX1" fmla="*/ 114300 w 610913"/>
                  <a:gd name="connsiteY1" fmla="*/ 0 h 1146942"/>
                  <a:gd name="connsiteX2" fmla="*/ 114300 w 610913"/>
                  <a:gd name="connsiteY2" fmla="*/ 39414 h 1146942"/>
                  <a:gd name="connsiteX3" fmla="*/ 193127 w 610913"/>
                  <a:gd name="connsiteY3" fmla="*/ 39414 h 1146942"/>
                  <a:gd name="connsiteX4" fmla="*/ 193127 w 610913"/>
                  <a:gd name="connsiteY4" fmla="*/ 212835 h 1146942"/>
                  <a:gd name="connsiteX5" fmla="*/ 228600 w 610913"/>
                  <a:gd name="connsiteY5" fmla="*/ 212835 h 1146942"/>
                  <a:gd name="connsiteX6" fmla="*/ 228600 w 610913"/>
                  <a:gd name="connsiteY6" fmla="*/ 413845 h 1146942"/>
                  <a:gd name="connsiteX7" fmla="*/ 268013 w 610913"/>
                  <a:gd name="connsiteY7" fmla="*/ 413845 h 1146942"/>
                  <a:gd name="connsiteX8" fmla="*/ 268013 w 610913"/>
                  <a:gd name="connsiteY8" fmla="*/ 465083 h 1146942"/>
                  <a:gd name="connsiteX9" fmla="*/ 307427 w 610913"/>
                  <a:gd name="connsiteY9" fmla="*/ 465083 h 1146942"/>
                  <a:gd name="connsiteX10" fmla="*/ 307427 w 610913"/>
                  <a:gd name="connsiteY10" fmla="*/ 508438 h 1146942"/>
                  <a:gd name="connsiteX11" fmla="*/ 331075 w 610913"/>
                  <a:gd name="connsiteY11" fmla="*/ 508438 h 1146942"/>
                  <a:gd name="connsiteX12" fmla="*/ 331075 w 610913"/>
                  <a:gd name="connsiteY12" fmla="*/ 508438 h 1146942"/>
                  <a:gd name="connsiteX13" fmla="*/ 331075 w 610913"/>
                  <a:gd name="connsiteY13" fmla="*/ 543911 h 1146942"/>
                  <a:gd name="connsiteX14" fmla="*/ 421727 w 610913"/>
                  <a:gd name="connsiteY14" fmla="*/ 543911 h 1146942"/>
                  <a:gd name="connsiteX15" fmla="*/ 421727 w 610913"/>
                  <a:gd name="connsiteY15" fmla="*/ 709449 h 1146942"/>
                  <a:gd name="connsiteX16" fmla="*/ 453258 w 610913"/>
                  <a:gd name="connsiteY16" fmla="*/ 709449 h 1146942"/>
                  <a:gd name="connsiteX17" fmla="*/ 453258 w 610913"/>
                  <a:gd name="connsiteY17" fmla="*/ 811925 h 1146942"/>
                  <a:gd name="connsiteX18" fmla="*/ 498009 w 610913"/>
                  <a:gd name="connsiteY18" fmla="*/ 812253 h 1146942"/>
                  <a:gd name="connsiteX19" fmla="*/ 526419 w 610913"/>
                  <a:gd name="connsiteY19" fmla="*/ 809544 h 1146942"/>
                  <a:gd name="connsiteX20" fmla="*/ 528967 w 610913"/>
                  <a:gd name="connsiteY20" fmla="*/ 843210 h 1146942"/>
                  <a:gd name="connsiteX21" fmla="*/ 450219 w 610913"/>
                  <a:gd name="connsiteY21" fmla="*/ 1025908 h 1146942"/>
                  <a:gd name="connsiteX22" fmla="*/ 591206 w 610913"/>
                  <a:gd name="connsiteY22" fmla="*/ 859221 h 1146942"/>
                  <a:gd name="connsiteX23" fmla="*/ 591206 w 610913"/>
                  <a:gd name="connsiteY23" fmla="*/ 969580 h 1146942"/>
                  <a:gd name="connsiteX24" fmla="*/ 610913 w 610913"/>
                  <a:gd name="connsiteY24" fmla="*/ 969580 h 1146942"/>
                  <a:gd name="connsiteX25" fmla="*/ 610913 w 610913"/>
                  <a:gd name="connsiteY25" fmla="*/ 1146942 h 1146942"/>
                  <a:gd name="connsiteX0" fmla="*/ 0 w 610913"/>
                  <a:gd name="connsiteY0" fmla="*/ 0 h 1146942"/>
                  <a:gd name="connsiteX1" fmla="*/ 114300 w 610913"/>
                  <a:gd name="connsiteY1" fmla="*/ 0 h 1146942"/>
                  <a:gd name="connsiteX2" fmla="*/ 114300 w 610913"/>
                  <a:gd name="connsiteY2" fmla="*/ 39414 h 1146942"/>
                  <a:gd name="connsiteX3" fmla="*/ 193127 w 610913"/>
                  <a:gd name="connsiteY3" fmla="*/ 39414 h 1146942"/>
                  <a:gd name="connsiteX4" fmla="*/ 193127 w 610913"/>
                  <a:gd name="connsiteY4" fmla="*/ 212835 h 1146942"/>
                  <a:gd name="connsiteX5" fmla="*/ 228600 w 610913"/>
                  <a:gd name="connsiteY5" fmla="*/ 212835 h 1146942"/>
                  <a:gd name="connsiteX6" fmla="*/ 228600 w 610913"/>
                  <a:gd name="connsiteY6" fmla="*/ 413845 h 1146942"/>
                  <a:gd name="connsiteX7" fmla="*/ 268013 w 610913"/>
                  <a:gd name="connsiteY7" fmla="*/ 413845 h 1146942"/>
                  <a:gd name="connsiteX8" fmla="*/ 268013 w 610913"/>
                  <a:gd name="connsiteY8" fmla="*/ 465083 h 1146942"/>
                  <a:gd name="connsiteX9" fmla="*/ 307427 w 610913"/>
                  <a:gd name="connsiteY9" fmla="*/ 465083 h 1146942"/>
                  <a:gd name="connsiteX10" fmla="*/ 307427 w 610913"/>
                  <a:gd name="connsiteY10" fmla="*/ 508438 h 1146942"/>
                  <a:gd name="connsiteX11" fmla="*/ 331075 w 610913"/>
                  <a:gd name="connsiteY11" fmla="*/ 508438 h 1146942"/>
                  <a:gd name="connsiteX12" fmla="*/ 331075 w 610913"/>
                  <a:gd name="connsiteY12" fmla="*/ 508438 h 1146942"/>
                  <a:gd name="connsiteX13" fmla="*/ 331075 w 610913"/>
                  <a:gd name="connsiteY13" fmla="*/ 543911 h 1146942"/>
                  <a:gd name="connsiteX14" fmla="*/ 421727 w 610913"/>
                  <a:gd name="connsiteY14" fmla="*/ 543911 h 1146942"/>
                  <a:gd name="connsiteX15" fmla="*/ 421727 w 610913"/>
                  <a:gd name="connsiteY15" fmla="*/ 709449 h 1146942"/>
                  <a:gd name="connsiteX16" fmla="*/ 453258 w 610913"/>
                  <a:gd name="connsiteY16" fmla="*/ 709449 h 1146942"/>
                  <a:gd name="connsiteX17" fmla="*/ 453258 w 610913"/>
                  <a:gd name="connsiteY17" fmla="*/ 811925 h 1146942"/>
                  <a:gd name="connsiteX18" fmla="*/ 498009 w 610913"/>
                  <a:gd name="connsiteY18" fmla="*/ 812253 h 1146942"/>
                  <a:gd name="connsiteX19" fmla="*/ 526419 w 610913"/>
                  <a:gd name="connsiteY19" fmla="*/ 809544 h 1146942"/>
                  <a:gd name="connsiteX20" fmla="*/ 528967 w 610913"/>
                  <a:gd name="connsiteY20" fmla="*/ 843210 h 1146942"/>
                  <a:gd name="connsiteX21" fmla="*/ 450219 w 610913"/>
                  <a:gd name="connsiteY21" fmla="*/ 1025908 h 1146942"/>
                  <a:gd name="connsiteX22" fmla="*/ 591206 w 610913"/>
                  <a:gd name="connsiteY22" fmla="*/ 859221 h 1146942"/>
                  <a:gd name="connsiteX23" fmla="*/ 591206 w 610913"/>
                  <a:gd name="connsiteY23" fmla="*/ 969580 h 1146942"/>
                  <a:gd name="connsiteX24" fmla="*/ 610913 w 610913"/>
                  <a:gd name="connsiteY24" fmla="*/ 969580 h 1146942"/>
                  <a:gd name="connsiteX25" fmla="*/ 610913 w 610913"/>
                  <a:gd name="connsiteY25" fmla="*/ 1146942 h 1146942"/>
                  <a:gd name="connsiteX0" fmla="*/ 0 w 610913"/>
                  <a:gd name="connsiteY0" fmla="*/ 0 h 1146942"/>
                  <a:gd name="connsiteX1" fmla="*/ 114300 w 610913"/>
                  <a:gd name="connsiteY1" fmla="*/ 0 h 1146942"/>
                  <a:gd name="connsiteX2" fmla="*/ 114300 w 610913"/>
                  <a:gd name="connsiteY2" fmla="*/ 39414 h 1146942"/>
                  <a:gd name="connsiteX3" fmla="*/ 193127 w 610913"/>
                  <a:gd name="connsiteY3" fmla="*/ 39414 h 1146942"/>
                  <a:gd name="connsiteX4" fmla="*/ 193127 w 610913"/>
                  <a:gd name="connsiteY4" fmla="*/ 212835 h 1146942"/>
                  <a:gd name="connsiteX5" fmla="*/ 228600 w 610913"/>
                  <a:gd name="connsiteY5" fmla="*/ 212835 h 1146942"/>
                  <a:gd name="connsiteX6" fmla="*/ 228600 w 610913"/>
                  <a:gd name="connsiteY6" fmla="*/ 413845 h 1146942"/>
                  <a:gd name="connsiteX7" fmla="*/ 268013 w 610913"/>
                  <a:gd name="connsiteY7" fmla="*/ 413845 h 1146942"/>
                  <a:gd name="connsiteX8" fmla="*/ 268013 w 610913"/>
                  <a:gd name="connsiteY8" fmla="*/ 465083 h 1146942"/>
                  <a:gd name="connsiteX9" fmla="*/ 307427 w 610913"/>
                  <a:gd name="connsiteY9" fmla="*/ 465083 h 1146942"/>
                  <a:gd name="connsiteX10" fmla="*/ 307427 w 610913"/>
                  <a:gd name="connsiteY10" fmla="*/ 508438 h 1146942"/>
                  <a:gd name="connsiteX11" fmla="*/ 331075 w 610913"/>
                  <a:gd name="connsiteY11" fmla="*/ 508438 h 1146942"/>
                  <a:gd name="connsiteX12" fmla="*/ 331075 w 610913"/>
                  <a:gd name="connsiteY12" fmla="*/ 508438 h 1146942"/>
                  <a:gd name="connsiteX13" fmla="*/ 331075 w 610913"/>
                  <a:gd name="connsiteY13" fmla="*/ 543911 h 1146942"/>
                  <a:gd name="connsiteX14" fmla="*/ 421727 w 610913"/>
                  <a:gd name="connsiteY14" fmla="*/ 543911 h 1146942"/>
                  <a:gd name="connsiteX15" fmla="*/ 421727 w 610913"/>
                  <a:gd name="connsiteY15" fmla="*/ 709449 h 1146942"/>
                  <a:gd name="connsiteX16" fmla="*/ 453258 w 610913"/>
                  <a:gd name="connsiteY16" fmla="*/ 709449 h 1146942"/>
                  <a:gd name="connsiteX17" fmla="*/ 453258 w 610913"/>
                  <a:gd name="connsiteY17" fmla="*/ 811925 h 1146942"/>
                  <a:gd name="connsiteX18" fmla="*/ 498009 w 610913"/>
                  <a:gd name="connsiteY18" fmla="*/ 812253 h 1146942"/>
                  <a:gd name="connsiteX19" fmla="*/ 526419 w 610913"/>
                  <a:gd name="connsiteY19" fmla="*/ 809544 h 1146942"/>
                  <a:gd name="connsiteX20" fmla="*/ 528967 w 610913"/>
                  <a:gd name="connsiteY20" fmla="*/ 843210 h 1146942"/>
                  <a:gd name="connsiteX21" fmla="*/ 535944 w 610913"/>
                  <a:gd name="connsiteY21" fmla="*/ 861601 h 1146942"/>
                  <a:gd name="connsiteX22" fmla="*/ 591206 w 610913"/>
                  <a:gd name="connsiteY22" fmla="*/ 859221 h 1146942"/>
                  <a:gd name="connsiteX23" fmla="*/ 591206 w 610913"/>
                  <a:gd name="connsiteY23" fmla="*/ 969580 h 1146942"/>
                  <a:gd name="connsiteX24" fmla="*/ 610913 w 610913"/>
                  <a:gd name="connsiteY24" fmla="*/ 969580 h 1146942"/>
                  <a:gd name="connsiteX25" fmla="*/ 610913 w 610913"/>
                  <a:gd name="connsiteY25" fmla="*/ 1146942 h 1146942"/>
                  <a:gd name="connsiteX0" fmla="*/ 0 w 615018"/>
                  <a:gd name="connsiteY0" fmla="*/ 0 h 1146942"/>
                  <a:gd name="connsiteX1" fmla="*/ 114300 w 615018"/>
                  <a:gd name="connsiteY1" fmla="*/ 0 h 1146942"/>
                  <a:gd name="connsiteX2" fmla="*/ 114300 w 615018"/>
                  <a:gd name="connsiteY2" fmla="*/ 39414 h 1146942"/>
                  <a:gd name="connsiteX3" fmla="*/ 193127 w 615018"/>
                  <a:gd name="connsiteY3" fmla="*/ 39414 h 1146942"/>
                  <a:gd name="connsiteX4" fmla="*/ 193127 w 615018"/>
                  <a:gd name="connsiteY4" fmla="*/ 212835 h 1146942"/>
                  <a:gd name="connsiteX5" fmla="*/ 228600 w 615018"/>
                  <a:gd name="connsiteY5" fmla="*/ 212835 h 1146942"/>
                  <a:gd name="connsiteX6" fmla="*/ 228600 w 615018"/>
                  <a:gd name="connsiteY6" fmla="*/ 413845 h 1146942"/>
                  <a:gd name="connsiteX7" fmla="*/ 268013 w 615018"/>
                  <a:gd name="connsiteY7" fmla="*/ 413845 h 1146942"/>
                  <a:gd name="connsiteX8" fmla="*/ 268013 w 615018"/>
                  <a:gd name="connsiteY8" fmla="*/ 465083 h 1146942"/>
                  <a:gd name="connsiteX9" fmla="*/ 307427 w 615018"/>
                  <a:gd name="connsiteY9" fmla="*/ 465083 h 1146942"/>
                  <a:gd name="connsiteX10" fmla="*/ 307427 w 615018"/>
                  <a:gd name="connsiteY10" fmla="*/ 508438 h 1146942"/>
                  <a:gd name="connsiteX11" fmla="*/ 331075 w 615018"/>
                  <a:gd name="connsiteY11" fmla="*/ 508438 h 1146942"/>
                  <a:gd name="connsiteX12" fmla="*/ 331075 w 615018"/>
                  <a:gd name="connsiteY12" fmla="*/ 508438 h 1146942"/>
                  <a:gd name="connsiteX13" fmla="*/ 331075 w 615018"/>
                  <a:gd name="connsiteY13" fmla="*/ 543911 h 1146942"/>
                  <a:gd name="connsiteX14" fmla="*/ 421727 w 615018"/>
                  <a:gd name="connsiteY14" fmla="*/ 543911 h 1146942"/>
                  <a:gd name="connsiteX15" fmla="*/ 421727 w 615018"/>
                  <a:gd name="connsiteY15" fmla="*/ 709449 h 1146942"/>
                  <a:gd name="connsiteX16" fmla="*/ 453258 w 615018"/>
                  <a:gd name="connsiteY16" fmla="*/ 709449 h 1146942"/>
                  <a:gd name="connsiteX17" fmla="*/ 453258 w 615018"/>
                  <a:gd name="connsiteY17" fmla="*/ 811925 h 1146942"/>
                  <a:gd name="connsiteX18" fmla="*/ 498009 w 615018"/>
                  <a:gd name="connsiteY18" fmla="*/ 812253 h 1146942"/>
                  <a:gd name="connsiteX19" fmla="*/ 526419 w 615018"/>
                  <a:gd name="connsiteY19" fmla="*/ 809544 h 1146942"/>
                  <a:gd name="connsiteX20" fmla="*/ 528967 w 615018"/>
                  <a:gd name="connsiteY20" fmla="*/ 843210 h 1146942"/>
                  <a:gd name="connsiteX21" fmla="*/ 535944 w 615018"/>
                  <a:gd name="connsiteY21" fmla="*/ 861601 h 1146942"/>
                  <a:gd name="connsiteX22" fmla="*/ 615018 w 615018"/>
                  <a:gd name="connsiteY22" fmla="*/ 830646 h 1146942"/>
                  <a:gd name="connsiteX23" fmla="*/ 591206 w 615018"/>
                  <a:gd name="connsiteY23" fmla="*/ 969580 h 1146942"/>
                  <a:gd name="connsiteX24" fmla="*/ 610913 w 615018"/>
                  <a:gd name="connsiteY24" fmla="*/ 969580 h 1146942"/>
                  <a:gd name="connsiteX25" fmla="*/ 610913 w 615018"/>
                  <a:gd name="connsiteY25" fmla="*/ 1146942 h 1146942"/>
                  <a:gd name="connsiteX0" fmla="*/ 0 w 610913"/>
                  <a:gd name="connsiteY0" fmla="*/ 0 h 1146942"/>
                  <a:gd name="connsiteX1" fmla="*/ 114300 w 610913"/>
                  <a:gd name="connsiteY1" fmla="*/ 0 h 1146942"/>
                  <a:gd name="connsiteX2" fmla="*/ 114300 w 610913"/>
                  <a:gd name="connsiteY2" fmla="*/ 39414 h 1146942"/>
                  <a:gd name="connsiteX3" fmla="*/ 193127 w 610913"/>
                  <a:gd name="connsiteY3" fmla="*/ 39414 h 1146942"/>
                  <a:gd name="connsiteX4" fmla="*/ 193127 w 610913"/>
                  <a:gd name="connsiteY4" fmla="*/ 212835 h 1146942"/>
                  <a:gd name="connsiteX5" fmla="*/ 228600 w 610913"/>
                  <a:gd name="connsiteY5" fmla="*/ 212835 h 1146942"/>
                  <a:gd name="connsiteX6" fmla="*/ 228600 w 610913"/>
                  <a:gd name="connsiteY6" fmla="*/ 413845 h 1146942"/>
                  <a:gd name="connsiteX7" fmla="*/ 268013 w 610913"/>
                  <a:gd name="connsiteY7" fmla="*/ 413845 h 1146942"/>
                  <a:gd name="connsiteX8" fmla="*/ 268013 w 610913"/>
                  <a:gd name="connsiteY8" fmla="*/ 465083 h 1146942"/>
                  <a:gd name="connsiteX9" fmla="*/ 307427 w 610913"/>
                  <a:gd name="connsiteY9" fmla="*/ 465083 h 1146942"/>
                  <a:gd name="connsiteX10" fmla="*/ 307427 w 610913"/>
                  <a:gd name="connsiteY10" fmla="*/ 508438 h 1146942"/>
                  <a:gd name="connsiteX11" fmla="*/ 331075 w 610913"/>
                  <a:gd name="connsiteY11" fmla="*/ 508438 h 1146942"/>
                  <a:gd name="connsiteX12" fmla="*/ 331075 w 610913"/>
                  <a:gd name="connsiteY12" fmla="*/ 508438 h 1146942"/>
                  <a:gd name="connsiteX13" fmla="*/ 331075 w 610913"/>
                  <a:gd name="connsiteY13" fmla="*/ 543911 h 1146942"/>
                  <a:gd name="connsiteX14" fmla="*/ 421727 w 610913"/>
                  <a:gd name="connsiteY14" fmla="*/ 543911 h 1146942"/>
                  <a:gd name="connsiteX15" fmla="*/ 421727 w 610913"/>
                  <a:gd name="connsiteY15" fmla="*/ 709449 h 1146942"/>
                  <a:gd name="connsiteX16" fmla="*/ 453258 w 610913"/>
                  <a:gd name="connsiteY16" fmla="*/ 709449 h 1146942"/>
                  <a:gd name="connsiteX17" fmla="*/ 453258 w 610913"/>
                  <a:gd name="connsiteY17" fmla="*/ 811925 h 1146942"/>
                  <a:gd name="connsiteX18" fmla="*/ 498009 w 610913"/>
                  <a:gd name="connsiteY18" fmla="*/ 812253 h 1146942"/>
                  <a:gd name="connsiteX19" fmla="*/ 526419 w 610913"/>
                  <a:gd name="connsiteY19" fmla="*/ 809544 h 1146942"/>
                  <a:gd name="connsiteX20" fmla="*/ 528967 w 610913"/>
                  <a:gd name="connsiteY20" fmla="*/ 843210 h 1146942"/>
                  <a:gd name="connsiteX21" fmla="*/ 535944 w 610913"/>
                  <a:gd name="connsiteY21" fmla="*/ 861601 h 1146942"/>
                  <a:gd name="connsiteX22" fmla="*/ 607874 w 610913"/>
                  <a:gd name="connsiteY22" fmla="*/ 866365 h 1146942"/>
                  <a:gd name="connsiteX23" fmla="*/ 591206 w 610913"/>
                  <a:gd name="connsiteY23" fmla="*/ 969580 h 1146942"/>
                  <a:gd name="connsiteX24" fmla="*/ 610913 w 610913"/>
                  <a:gd name="connsiteY24" fmla="*/ 969580 h 1146942"/>
                  <a:gd name="connsiteX25" fmla="*/ 610913 w 610913"/>
                  <a:gd name="connsiteY25" fmla="*/ 1146942 h 1146942"/>
                  <a:gd name="connsiteX0" fmla="*/ 0 w 610913"/>
                  <a:gd name="connsiteY0" fmla="*/ 0 h 1146942"/>
                  <a:gd name="connsiteX1" fmla="*/ 114300 w 610913"/>
                  <a:gd name="connsiteY1" fmla="*/ 0 h 1146942"/>
                  <a:gd name="connsiteX2" fmla="*/ 114300 w 610913"/>
                  <a:gd name="connsiteY2" fmla="*/ 39414 h 1146942"/>
                  <a:gd name="connsiteX3" fmla="*/ 193127 w 610913"/>
                  <a:gd name="connsiteY3" fmla="*/ 39414 h 1146942"/>
                  <a:gd name="connsiteX4" fmla="*/ 193127 w 610913"/>
                  <a:gd name="connsiteY4" fmla="*/ 212835 h 1146942"/>
                  <a:gd name="connsiteX5" fmla="*/ 228600 w 610913"/>
                  <a:gd name="connsiteY5" fmla="*/ 212835 h 1146942"/>
                  <a:gd name="connsiteX6" fmla="*/ 228600 w 610913"/>
                  <a:gd name="connsiteY6" fmla="*/ 413845 h 1146942"/>
                  <a:gd name="connsiteX7" fmla="*/ 268013 w 610913"/>
                  <a:gd name="connsiteY7" fmla="*/ 413845 h 1146942"/>
                  <a:gd name="connsiteX8" fmla="*/ 268013 w 610913"/>
                  <a:gd name="connsiteY8" fmla="*/ 465083 h 1146942"/>
                  <a:gd name="connsiteX9" fmla="*/ 307427 w 610913"/>
                  <a:gd name="connsiteY9" fmla="*/ 465083 h 1146942"/>
                  <a:gd name="connsiteX10" fmla="*/ 307427 w 610913"/>
                  <a:gd name="connsiteY10" fmla="*/ 508438 h 1146942"/>
                  <a:gd name="connsiteX11" fmla="*/ 331075 w 610913"/>
                  <a:gd name="connsiteY11" fmla="*/ 508438 h 1146942"/>
                  <a:gd name="connsiteX12" fmla="*/ 331075 w 610913"/>
                  <a:gd name="connsiteY12" fmla="*/ 508438 h 1146942"/>
                  <a:gd name="connsiteX13" fmla="*/ 331075 w 610913"/>
                  <a:gd name="connsiteY13" fmla="*/ 543911 h 1146942"/>
                  <a:gd name="connsiteX14" fmla="*/ 421727 w 610913"/>
                  <a:gd name="connsiteY14" fmla="*/ 543911 h 1146942"/>
                  <a:gd name="connsiteX15" fmla="*/ 421727 w 610913"/>
                  <a:gd name="connsiteY15" fmla="*/ 709449 h 1146942"/>
                  <a:gd name="connsiteX16" fmla="*/ 453258 w 610913"/>
                  <a:gd name="connsiteY16" fmla="*/ 709449 h 1146942"/>
                  <a:gd name="connsiteX17" fmla="*/ 453258 w 610913"/>
                  <a:gd name="connsiteY17" fmla="*/ 811925 h 1146942"/>
                  <a:gd name="connsiteX18" fmla="*/ 498009 w 610913"/>
                  <a:gd name="connsiteY18" fmla="*/ 812253 h 1146942"/>
                  <a:gd name="connsiteX19" fmla="*/ 526419 w 610913"/>
                  <a:gd name="connsiteY19" fmla="*/ 809544 h 1146942"/>
                  <a:gd name="connsiteX20" fmla="*/ 528967 w 610913"/>
                  <a:gd name="connsiteY20" fmla="*/ 843210 h 1146942"/>
                  <a:gd name="connsiteX21" fmla="*/ 535944 w 610913"/>
                  <a:gd name="connsiteY21" fmla="*/ 861601 h 1146942"/>
                  <a:gd name="connsiteX22" fmla="*/ 555159 w 610913"/>
                  <a:gd name="connsiteY22" fmla="*/ 859878 h 1146942"/>
                  <a:gd name="connsiteX23" fmla="*/ 607874 w 610913"/>
                  <a:gd name="connsiteY23" fmla="*/ 866365 h 1146942"/>
                  <a:gd name="connsiteX24" fmla="*/ 591206 w 610913"/>
                  <a:gd name="connsiteY24" fmla="*/ 969580 h 1146942"/>
                  <a:gd name="connsiteX25" fmla="*/ 610913 w 610913"/>
                  <a:gd name="connsiteY25" fmla="*/ 969580 h 1146942"/>
                  <a:gd name="connsiteX26" fmla="*/ 610913 w 610913"/>
                  <a:gd name="connsiteY26" fmla="*/ 1146942 h 1146942"/>
                  <a:gd name="connsiteX0" fmla="*/ 0 w 610913"/>
                  <a:gd name="connsiteY0" fmla="*/ 0 h 1146942"/>
                  <a:gd name="connsiteX1" fmla="*/ 114300 w 610913"/>
                  <a:gd name="connsiteY1" fmla="*/ 0 h 1146942"/>
                  <a:gd name="connsiteX2" fmla="*/ 114300 w 610913"/>
                  <a:gd name="connsiteY2" fmla="*/ 39414 h 1146942"/>
                  <a:gd name="connsiteX3" fmla="*/ 193127 w 610913"/>
                  <a:gd name="connsiteY3" fmla="*/ 39414 h 1146942"/>
                  <a:gd name="connsiteX4" fmla="*/ 193127 w 610913"/>
                  <a:gd name="connsiteY4" fmla="*/ 212835 h 1146942"/>
                  <a:gd name="connsiteX5" fmla="*/ 228600 w 610913"/>
                  <a:gd name="connsiteY5" fmla="*/ 212835 h 1146942"/>
                  <a:gd name="connsiteX6" fmla="*/ 228600 w 610913"/>
                  <a:gd name="connsiteY6" fmla="*/ 413845 h 1146942"/>
                  <a:gd name="connsiteX7" fmla="*/ 268013 w 610913"/>
                  <a:gd name="connsiteY7" fmla="*/ 413845 h 1146942"/>
                  <a:gd name="connsiteX8" fmla="*/ 268013 w 610913"/>
                  <a:gd name="connsiteY8" fmla="*/ 465083 h 1146942"/>
                  <a:gd name="connsiteX9" fmla="*/ 307427 w 610913"/>
                  <a:gd name="connsiteY9" fmla="*/ 465083 h 1146942"/>
                  <a:gd name="connsiteX10" fmla="*/ 307427 w 610913"/>
                  <a:gd name="connsiteY10" fmla="*/ 508438 h 1146942"/>
                  <a:gd name="connsiteX11" fmla="*/ 331075 w 610913"/>
                  <a:gd name="connsiteY11" fmla="*/ 508438 h 1146942"/>
                  <a:gd name="connsiteX12" fmla="*/ 331075 w 610913"/>
                  <a:gd name="connsiteY12" fmla="*/ 508438 h 1146942"/>
                  <a:gd name="connsiteX13" fmla="*/ 331075 w 610913"/>
                  <a:gd name="connsiteY13" fmla="*/ 543911 h 1146942"/>
                  <a:gd name="connsiteX14" fmla="*/ 421727 w 610913"/>
                  <a:gd name="connsiteY14" fmla="*/ 543911 h 1146942"/>
                  <a:gd name="connsiteX15" fmla="*/ 421727 w 610913"/>
                  <a:gd name="connsiteY15" fmla="*/ 709449 h 1146942"/>
                  <a:gd name="connsiteX16" fmla="*/ 453258 w 610913"/>
                  <a:gd name="connsiteY16" fmla="*/ 709449 h 1146942"/>
                  <a:gd name="connsiteX17" fmla="*/ 453258 w 610913"/>
                  <a:gd name="connsiteY17" fmla="*/ 811925 h 1146942"/>
                  <a:gd name="connsiteX18" fmla="*/ 498009 w 610913"/>
                  <a:gd name="connsiteY18" fmla="*/ 812253 h 1146942"/>
                  <a:gd name="connsiteX19" fmla="*/ 526419 w 610913"/>
                  <a:gd name="connsiteY19" fmla="*/ 809544 h 1146942"/>
                  <a:gd name="connsiteX20" fmla="*/ 528967 w 610913"/>
                  <a:gd name="connsiteY20" fmla="*/ 843210 h 1146942"/>
                  <a:gd name="connsiteX21" fmla="*/ 535944 w 610913"/>
                  <a:gd name="connsiteY21" fmla="*/ 861601 h 1146942"/>
                  <a:gd name="connsiteX22" fmla="*/ 564684 w 610913"/>
                  <a:gd name="connsiteY22" fmla="*/ 907503 h 1146942"/>
                  <a:gd name="connsiteX23" fmla="*/ 607874 w 610913"/>
                  <a:gd name="connsiteY23" fmla="*/ 866365 h 1146942"/>
                  <a:gd name="connsiteX24" fmla="*/ 591206 w 610913"/>
                  <a:gd name="connsiteY24" fmla="*/ 969580 h 1146942"/>
                  <a:gd name="connsiteX25" fmla="*/ 610913 w 610913"/>
                  <a:gd name="connsiteY25" fmla="*/ 969580 h 1146942"/>
                  <a:gd name="connsiteX26" fmla="*/ 610913 w 610913"/>
                  <a:gd name="connsiteY26" fmla="*/ 1146942 h 1146942"/>
                  <a:gd name="connsiteX0" fmla="*/ 0 w 610913"/>
                  <a:gd name="connsiteY0" fmla="*/ 0 h 1146942"/>
                  <a:gd name="connsiteX1" fmla="*/ 114300 w 610913"/>
                  <a:gd name="connsiteY1" fmla="*/ 0 h 1146942"/>
                  <a:gd name="connsiteX2" fmla="*/ 114300 w 610913"/>
                  <a:gd name="connsiteY2" fmla="*/ 39414 h 1146942"/>
                  <a:gd name="connsiteX3" fmla="*/ 193127 w 610913"/>
                  <a:gd name="connsiteY3" fmla="*/ 39414 h 1146942"/>
                  <a:gd name="connsiteX4" fmla="*/ 193127 w 610913"/>
                  <a:gd name="connsiteY4" fmla="*/ 212835 h 1146942"/>
                  <a:gd name="connsiteX5" fmla="*/ 228600 w 610913"/>
                  <a:gd name="connsiteY5" fmla="*/ 212835 h 1146942"/>
                  <a:gd name="connsiteX6" fmla="*/ 228600 w 610913"/>
                  <a:gd name="connsiteY6" fmla="*/ 413845 h 1146942"/>
                  <a:gd name="connsiteX7" fmla="*/ 268013 w 610913"/>
                  <a:gd name="connsiteY7" fmla="*/ 413845 h 1146942"/>
                  <a:gd name="connsiteX8" fmla="*/ 268013 w 610913"/>
                  <a:gd name="connsiteY8" fmla="*/ 465083 h 1146942"/>
                  <a:gd name="connsiteX9" fmla="*/ 307427 w 610913"/>
                  <a:gd name="connsiteY9" fmla="*/ 465083 h 1146942"/>
                  <a:gd name="connsiteX10" fmla="*/ 307427 w 610913"/>
                  <a:gd name="connsiteY10" fmla="*/ 508438 h 1146942"/>
                  <a:gd name="connsiteX11" fmla="*/ 331075 w 610913"/>
                  <a:gd name="connsiteY11" fmla="*/ 508438 h 1146942"/>
                  <a:gd name="connsiteX12" fmla="*/ 331075 w 610913"/>
                  <a:gd name="connsiteY12" fmla="*/ 508438 h 1146942"/>
                  <a:gd name="connsiteX13" fmla="*/ 331075 w 610913"/>
                  <a:gd name="connsiteY13" fmla="*/ 543911 h 1146942"/>
                  <a:gd name="connsiteX14" fmla="*/ 421727 w 610913"/>
                  <a:gd name="connsiteY14" fmla="*/ 543911 h 1146942"/>
                  <a:gd name="connsiteX15" fmla="*/ 421727 w 610913"/>
                  <a:gd name="connsiteY15" fmla="*/ 709449 h 1146942"/>
                  <a:gd name="connsiteX16" fmla="*/ 453258 w 610913"/>
                  <a:gd name="connsiteY16" fmla="*/ 709449 h 1146942"/>
                  <a:gd name="connsiteX17" fmla="*/ 453258 w 610913"/>
                  <a:gd name="connsiteY17" fmla="*/ 811925 h 1146942"/>
                  <a:gd name="connsiteX18" fmla="*/ 498009 w 610913"/>
                  <a:gd name="connsiteY18" fmla="*/ 812253 h 1146942"/>
                  <a:gd name="connsiteX19" fmla="*/ 526419 w 610913"/>
                  <a:gd name="connsiteY19" fmla="*/ 809544 h 1146942"/>
                  <a:gd name="connsiteX20" fmla="*/ 528967 w 610913"/>
                  <a:gd name="connsiteY20" fmla="*/ 843210 h 1146942"/>
                  <a:gd name="connsiteX21" fmla="*/ 535944 w 610913"/>
                  <a:gd name="connsiteY21" fmla="*/ 861601 h 1146942"/>
                  <a:gd name="connsiteX22" fmla="*/ 567065 w 610913"/>
                  <a:gd name="connsiteY22" fmla="*/ 852735 h 1146942"/>
                  <a:gd name="connsiteX23" fmla="*/ 607874 w 610913"/>
                  <a:gd name="connsiteY23" fmla="*/ 866365 h 1146942"/>
                  <a:gd name="connsiteX24" fmla="*/ 591206 w 610913"/>
                  <a:gd name="connsiteY24" fmla="*/ 969580 h 1146942"/>
                  <a:gd name="connsiteX25" fmla="*/ 610913 w 610913"/>
                  <a:gd name="connsiteY25" fmla="*/ 969580 h 1146942"/>
                  <a:gd name="connsiteX26" fmla="*/ 610913 w 610913"/>
                  <a:gd name="connsiteY26" fmla="*/ 1146942 h 1146942"/>
                  <a:gd name="connsiteX0" fmla="*/ 0 w 610913"/>
                  <a:gd name="connsiteY0" fmla="*/ 0 h 1146942"/>
                  <a:gd name="connsiteX1" fmla="*/ 114300 w 610913"/>
                  <a:gd name="connsiteY1" fmla="*/ 0 h 1146942"/>
                  <a:gd name="connsiteX2" fmla="*/ 114300 w 610913"/>
                  <a:gd name="connsiteY2" fmla="*/ 39414 h 1146942"/>
                  <a:gd name="connsiteX3" fmla="*/ 193127 w 610913"/>
                  <a:gd name="connsiteY3" fmla="*/ 39414 h 1146942"/>
                  <a:gd name="connsiteX4" fmla="*/ 193127 w 610913"/>
                  <a:gd name="connsiteY4" fmla="*/ 212835 h 1146942"/>
                  <a:gd name="connsiteX5" fmla="*/ 228600 w 610913"/>
                  <a:gd name="connsiteY5" fmla="*/ 212835 h 1146942"/>
                  <a:gd name="connsiteX6" fmla="*/ 228600 w 610913"/>
                  <a:gd name="connsiteY6" fmla="*/ 413845 h 1146942"/>
                  <a:gd name="connsiteX7" fmla="*/ 268013 w 610913"/>
                  <a:gd name="connsiteY7" fmla="*/ 413845 h 1146942"/>
                  <a:gd name="connsiteX8" fmla="*/ 268013 w 610913"/>
                  <a:gd name="connsiteY8" fmla="*/ 465083 h 1146942"/>
                  <a:gd name="connsiteX9" fmla="*/ 307427 w 610913"/>
                  <a:gd name="connsiteY9" fmla="*/ 465083 h 1146942"/>
                  <a:gd name="connsiteX10" fmla="*/ 307427 w 610913"/>
                  <a:gd name="connsiteY10" fmla="*/ 508438 h 1146942"/>
                  <a:gd name="connsiteX11" fmla="*/ 331075 w 610913"/>
                  <a:gd name="connsiteY11" fmla="*/ 508438 h 1146942"/>
                  <a:gd name="connsiteX12" fmla="*/ 331075 w 610913"/>
                  <a:gd name="connsiteY12" fmla="*/ 508438 h 1146942"/>
                  <a:gd name="connsiteX13" fmla="*/ 331075 w 610913"/>
                  <a:gd name="connsiteY13" fmla="*/ 543911 h 1146942"/>
                  <a:gd name="connsiteX14" fmla="*/ 421727 w 610913"/>
                  <a:gd name="connsiteY14" fmla="*/ 543911 h 1146942"/>
                  <a:gd name="connsiteX15" fmla="*/ 421727 w 610913"/>
                  <a:gd name="connsiteY15" fmla="*/ 709449 h 1146942"/>
                  <a:gd name="connsiteX16" fmla="*/ 453258 w 610913"/>
                  <a:gd name="connsiteY16" fmla="*/ 709449 h 1146942"/>
                  <a:gd name="connsiteX17" fmla="*/ 453258 w 610913"/>
                  <a:gd name="connsiteY17" fmla="*/ 811925 h 1146942"/>
                  <a:gd name="connsiteX18" fmla="*/ 498009 w 610913"/>
                  <a:gd name="connsiteY18" fmla="*/ 812253 h 1146942"/>
                  <a:gd name="connsiteX19" fmla="*/ 526419 w 610913"/>
                  <a:gd name="connsiteY19" fmla="*/ 809544 h 1146942"/>
                  <a:gd name="connsiteX20" fmla="*/ 528967 w 610913"/>
                  <a:gd name="connsiteY20" fmla="*/ 843210 h 1146942"/>
                  <a:gd name="connsiteX21" fmla="*/ 535944 w 610913"/>
                  <a:gd name="connsiteY21" fmla="*/ 861601 h 1146942"/>
                  <a:gd name="connsiteX22" fmla="*/ 567065 w 610913"/>
                  <a:gd name="connsiteY22" fmla="*/ 852735 h 1146942"/>
                  <a:gd name="connsiteX23" fmla="*/ 607874 w 610913"/>
                  <a:gd name="connsiteY23" fmla="*/ 866365 h 1146942"/>
                  <a:gd name="connsiteX24" fmla="*/ 593259 w 610913"/>
                  <a:gd name="connsiteY24" fmla="*/ 857497 h 1146942"/>
                  <a:gd name="connsiteX25" fmla="*/ 591206 w 610913"/>
                  <a:gd name="connsiteY25" fmla="*/ 969580 h 1146942"/>
                  <a:gd name="connsiteX26" fmla="*/ 610913 w 610913"/>
                  <a:gd name="connsiteY26" fmla="*/ 969580 h 1146942"/>
                  <a:gd name="connsiteX27" fmla="*/ 610913 w 610913"/>
                  <a:gd name="connsiteY27" fmla="*/ 1146942 h 1146942"/>
                  <a:gd name="connsiteX0" fmla="*/ 0 w 610913"/>
                  <a:gd name="connsiteY0" fmla="*/ 0 h 1146942"/>
                  <a:gd name="connsiteX1" fmla="*/ 114300 w 610913"/>
                  <a:gd name="connsiteY1" fmla="*/ 0 h 1146942"/>
                  <a:gd name="connsiteX2" fmla="*/ 114300 w 610913"/>
                  <a:gd name="connsiteY2" fmla="*/ 39414 h 1146942"/>
                  <a:gd name="connsiteX3" fmla="*/ 193127 w 610913"/>
                  <a:gd name="connsiteY3" fmla="*/ 39414 h 1146942"/>
                  <a:gd name="connsiteX4" fmla="*/ 193127 w 610913"/>
                  <a:gd name="connsiteY4" fmla="*/ 212835 h 1146942"/>
                  <a:gd name="connsiteX5" fmla="*/ 228600 w 610913"/>
                  <a:gd name="connsiteY5" fmla="*/ 212835 h 1146942"/>
                  <a:gd name="connsiteX6" fmla="*/ 228600 w 610913"/>
                  <a:gd name="connsiteY6" fmla="*/ 413845 h 1146942"/>
                  <a:gd name="connsiteX7" fmla="*/ 268013 w 610913"/>
                  <a:gd name="connsiteY7" fmla="*/ 413845 h 1146942"/>
                  <a:gd name="connsiteX8" fmla="*/ 268013 w 610913"/>
                  <a:gd name="connsiteY8" fmla="*/ 465083 h 1146942"/>
                  <a:gd name="connsiteX9" fmla="*/ 307427 w 610913"/>
                  <a:gd name="connsiteY9" fmla="*/ 465083 h 1146942"/>
                  <a:gd name="connsiteX10" fmla="*/ 307427 w 610913"/>
                  <a:gd name="connsiteY10" fmla="*/ 508438 h 1146942"/>
                  <a:gd name="connsiteX11" fmla="*/ 331075 w 610913"/>
                  <a:gd name="connsiteY11" fmla="*/ 508438 h 1146942"/>
                  <a:gd name="connsiteX12" fmla="*/ 331075 w 610913"/>
                  <a:gd name="connsiteY12" fmla="*/ 508438 h 1146942"/>
                  <a:gd name="connsiteX13" fmla="*/ 331075 w 610913"/>
                  <a:gd name="connsiteY13" fmla="*/ 543911 h 1146942"/>
                  <a:gd name="connsiteX14" fmla="*/ 421727 w 610913"/>
                  <a:gd name="connsiteY14" fmla="*/ 543911 h 1146942"/>
                  <a:gd name="connsiteX15" fmla="*/ 421727 w 610913"/>
                  <a:gd name="connsiteY15" fmla="*/ 709449 h 1146942"/>
                  <a:gd name="connsiteX16" fmla="*/ 453258 w 610913"/>
                  <a:gd name="connsiteY16" fmla="*/ 709449 h 1146942"/>
                  <a:gd name="connsiteX17" fmla="*/ 453258 w 610913"/>
                  <a:gd name="connsiteY17" fmla="*/ 811925 h 1146942"/>
                  <a:gd name="connsiteX18" fmla="*/ 498009 w 610913"/>
                  <a:gd name="connsiteY18" fmla="*/ 812253 h 1146942"/>
                  <a:gd name="connsiteX19" fmla="*/ 526419 w 610913"/>
                  <a:gd name="connsiteY19" fmla="*/ 809544 h 1146942"/>
                  <a:gd name="connsiteX20" fmla="*/ 528967 w 610913"/>
                  <a:gd name="connsiteY20" fmla="*/ 843210 h 1146942"/>
                  <a:gd name="connsiteX21" fmla="*/ 535944 w 610913"/>
                  <a:gd name="connsiteY21" fmla="*/ 861601 h 1146942"/>
                  <a:gd name="connsiteX22" fmla="*/ 567065 w 610913"/>
                  <a:gd name="connsiteY22" fmla="*/ 852735 h 1146942"/>
                  <a:gd name="connsiteX23" fmla="*/ 607874 w 610913"/>
                  <a:gd name="connsiteY23" fmla="*/ 866365 h 1146942"/>
                  <a:gd name="connsiteX24" fmla="*/ 564684 w 610913"/>
                  <a:gd name="connsiteY24" fmla="*/ 890834 h 1146942"/>
                  <a:gd name="connsiteX25" fmla="*/ 591206 w 610913"/>
                  <a:gd name="connsiteY25" fmla="*/ 969580 h 1146942"/>
                  <a:gd name="connsiteX26" fmla="*/ 610913 w 610913"/>
                  <a:gd name="connsiteY26" fmla="*/ 969580 h 1146942"/>
                  <a:gd name="connsiteX27" fmla="*/ 610913 w 610913"/>
                  <a:gd name="connsiteY27" fmla="*/ 1146942 h 1146942"/>
                  <a:gd name="connsiteX0" fmla="*/ 0 w 610913"/>
                  <a:gd name="connsiteY0" fmla="*/ 0 h 1146942"/>
                  <a:gd name="connsiteX1" fmla="*/ 114300 w 610913"/>
                  <a:gd name="connsiteY1" fmla="*/ 0 h 1146942"/>
                  <a:gd name="connsiteX2" fmla="*/ 114300 w 610913"/>
                  <a:gd name="connsiteY2" fmla="*/ 39414 h 1146942"/>
                  <a:gd name="connsiteX3" fmla="*/ 193127 w 610913"/>
                  <a:gd name="connsiteY3" fmla="*/ 39414 h 1146942"/>
                  <a:gd name="connsiteX4" fmla="*/ 193127 w 610913"/>
                  <a:gd name="connsiteY4" fmla="*/ 212835 h 1146942"/>
                  <a:gd name="connsiteX5" fmla="*/ 228600 w 610913"/>
                  <a:gd name="connsiteY5" fmla="*/ 212835 h 1146942"/>
                  <a:gd name="connsiteX6" fmla="*/ 228600 w 610913"/>
                  <a:gd name="connsiteY6" fmla="*/ 413845 h 1146942"/>
                  <a:gd name="connsiteX7" fmla="*/ 268013 w 610913"/>
                  <a:gd name="connsiteY7" fmla="*/ 413845 h 1146942"/>
                  <a:gd name="connsiteX8" fmla="*/ 268013 w 610913"/>
                  <a:gd name="connsiteY8" fmla="*/ 465083 h 1146942"/>
                  <a:gd name="connsiteX9" fmla="*/ 307427 w 610913"/>
                  <a:gd name="connsiteY9" fmla="*/ 465083 h 1146942"/>
                  <a:gd name="connsiteX10" fmla="*/ 307427 w 610913"/>
                  <a:gd name="connsiteY10" fmla="*/ 508438 h 1146942"/>
                  <a:gd name="connsiteX11" fmla="*/ 331075 w 610913"/>
                  <a:gd name="connsiteY11" fmla="*/ 508438 h 1146942"/>
                  <a:gd name="connsiteX12" fmla="*/ 331075 w 610913"/>
                  <a:gd name="connsiteY12" fmla="*/ 508438 h 1146942"/>
                  <a:gd name="connsiteX13" fmla="*/ 331075 w 610913"/>
                  <a:gd name="connsiteY13" fmla="*/ 543911 h 1146942"/>
                  <a:gd name="connsiteX14" fmla="*/ 421727 w 610913"/>
                  <a:gd name="connsiteY14" fmla="*/ 543911 h 1146942"/>
                  <a:gd name="connsiteX15" fmla="*/ 421727 w 610913"/>
                  <a:gd name="connsiteY15" fmla="*/ 709449 h 1146942"/>
                  <a:gd name="connsiteX16" fmla="*/ 453258 w 610913"/>
                  <a:gd name="connsiteY16" fmla="*/ 709449 h 1146942"/>
                  <a:gd name="connsiteX17" fmla="*/ 453258 w 610913"/>
                  <a:gd name="connsiteY17" fmla="*/ 811925 h 1146942"/>
                  <a:gd name="connsiteX18" fmla="*/ 498009 w 610913"/>
                  <a:gd name="connsiteY18" fmla="*/ 812253 h 1146942"/>
                  <a:gd name="connsiteX19" fmla="*/ 526419 w 610913"/>
                  <a:gd name="connsiteY19" fmla="*/ 809544 h 1146942"/>
                  <a:gd name="connsiteX20" fmla="*/ 528967 w 610913"/>
                  <a:gd name="connsiteY20" fmla="*/ 843210 h 1146942"/>
                  <a:gd name="connsiteX21" fmla="*/ 535944 w 610913"/>
                  <a:gd name="connsiteY21" fmla="*/ 861601 h 1146942"/>
                  <a:gd name="connsiteX22" fmla="*/ 567065 w 610913"/>
                  <a:gd name="connsiteY22" fmla="*/ 852735 h 1146942"/>
                  <a:gd name="connsiteX23" fmla="*/ 595968 w 610913"/>
                  <a:gd name="connsiteY23" fmla="*/ 873509 h 1146942"/>
                  <a:gd name="connsiteX24" fmla="*/ 564684 w 610913"/>
                  <a:gd name="connsiteY24" fmla="*/ 890834 h 1146942"/>
                  <a:gd name="connsiteX25" fmla="*/ 591206 w 610913"/>
                  <a:gd name="connsiteY25" fmla="*/ 969580 h 1146942"/>
                  <a:gd name="connsiteX26" fmla="*/ 610913 w 610913"/>
                  <a:gd name="connsiteY26" fmla="*/ 969580 h 1146942"/>
                  <a:gd name="connsiteX27" fmla="*/ 610913 w 610913"/>
                  <a:gd name="connsiteY27" fmla="*/ 1146942 h 1146942"/>
                  <a:gd name="connsiteX0" fmla="*/ 0 w 610913"/>
                  <a:gd name="connsiteY0" fmla="*/ 0 h 1146942"/>
                  <a:gd name="connsiteX1" fmla="*/ 114300 w 610913"/>
                  <a:gd name="connsiteY1" fmla="*/ 0 h 1146942"/>
                  <a:gd name="connsiteX2" fmla="*/ 114300 w 610913"/>
                  <a:gd name="connsiteY2" fmla="*/ 39414 h 1146942"/>
                  <a:gd name="connsiteX3" fmla="*/ 193127 w 610913"/>
                  <a:gd name="connsiteY3" fmla="*/ 39414 h 1146942"/>
                  <a:gd name="connsiteX4" fmla="*/ 193127 w 610913"/>
                  <a:gd name="connsiteY4" fmla="*/ 212835 h 1146942"/>
                  <a:gd name="connsiteX5" fmla="*/ 228600 w 610913"/>
                  <a:gd name="connsiteY5" fmla="*/ 212835 h 1146942"/>
                  <a:gd name="connsiteX6" fmla="*/ 228600 w 610913"/>
                  <a:gd name="connsiteY6" fmla="*/ 413845 h 1146942"/>
                  <a:gd name="connsiteX7" fmla="*/ 268013 w 610913"/>
                  <a:gd name="connsiteY7" fmla="*/ 413845 h 1146942"/>
                  <a:gd name="connsiteX8" fmla="*/ 268013 w 610913"/>
                  <a:gd name="connsiteY8" fmla="*/ 465083 h 1146942"/>
                  <a:gd name="connsiteX9" fmla="*/ 307427 w 610913"/>
                  <a:gd name="connsiteY9" fmla="*/ 465083 h 1146942"/>
                  <a:gd name="connsiteX10" fmla="*/ 307427 w 610913"/>
                  <a:gd name="connsiteY10" fmla="*/ 508438 h 1146942"/>
                  <a:gd name="connsiteX11" fmla="*/ 331075 w 610913"/>
                  <a:gd name="connsiteY11" fmla="*/ 508438 h 1146942"/>
                  <a:gd name="connsiteX12" fmla="*/ 331075 w 610913"/>
                  <a:gd name="connsiteY12" fmla="*/ 508438 h 1146942"/>
                  <a:gd name="connsiteX13" fmla="*/ 331075 w 610913"/>
                  <a:gd name="connsiteY13" fmla="*/ 543911 h 1146942"/>
                  <a:gd name="connsiteX14" fmla="*/ 421727 w 610913"/>
                  <a:gd name="connsiteY14" fmla="*/ 543911 h 1146942"/>
                  <a:gd name="connsiteX15" fmla="*/ 421727 w 610913"/>
                  <a:gd name="connsiteY15" fmla="*/ 709449 h 1146942"/>
                  <a:gd name="connsiteX16" fmla="*/ 453258 w 610913"/>
                  <a:gd name="connsiteY16" fmla="*/ 709449 h 1146942"/>
                  <a:gd name="connsiteX17" fmla="*/ 453258 w 610913"/>
                  <a:gd name="connsiteY17" fmla="*/ 811925 h 1146942"/>
                  <a:gd name="connsiteX18" fmla="*/ 498009 w 610913"/>
                  <a:gd name="connsiteY18" fmla="*/ 812253 h 1146942"/>
                  <a:gd name="connsiteX19" fmla="*/ 526419 w 610913"/>
                  <a:gd name="connsiteY19" fmla="*/ 809544 h 1146942"/>
                  <a:gd name="connsiteX20" fmla="*/ 528967 w 610913"/>
                  <a:gd name="connsiteY20" fmla="*/ 843210 h 1146942"/>
                  <a:gd name="connsiteX21" fmla="*/ 535944 w 610913"/>
                  <a:gd name="connsiteY21" fmla="*/ 861601 h 1146942"/>
                  <a:gd name="connsiteX22" fmla="*/ 567065 w 610913"/>
                  <a:gd name="connsiteY22" fmla="*/ 852735 h 1146942"/>
                  <a:gd name="connsiteX23" fmla="*/ 595968 w 610913"/>
                  <a:gd name="connsiteY23" fmla="*/ 873509 h 1146942"/>
                  <a:gd name="connsiteX24" fmla="*/ 598021 w 610913"/>
                  <a:gd name="connsiteY24" fmla="*/ 897978 h 1146942"/>
                  <a:gd name="connsiteX25" fmla="*/ 591206 w 610913"/>
                  <a:gd name="connsiteY25" fmla="*/ 969580 h 1146942"/>
                  <a:gd name="connsiteX26" fmla="*/ 610913 w 610913"/>
                  <a:gd name="connsiteY26" fmla="*/ 969580 h 1146942"/>
                  <a:gd name="connsiteX27" fmla="*/ 610913 w 610913"/>
                  <a:gd name="connsiteY27" fmla="*/ 1146942 h 1146942"/>
                  <a:gd name="connsiteX0" fmla="*/ 0 w 610913"/>
                  <a:gd name="connsiteY0" fmla="*/ 0 h 1146942"/>
                  <a:gd name="connsiteX1" fmla="*/ 114300 w 610913"/>
                  <a:gd name="connsiteY1" fmla="*/ 0 h 1146942"/>
                  <a:gd name="connsiteX2" fmla="*/ 114300 w 610913"/>
                  <a:gd name="connsiteY2" fmla="*/ 39414 h 1146942"/>
                  <a:gd name="connsiteX3" fmla="*/ 193127 w 610913"/>
                  <a:gd name="connsiteY3" fmla="*/ 39414 h 1146942"/>
                  <a:gd name="connsiteX4" fmla="*/ 193127 w 610913"/>
                  <a:gd name="connsiteY4" fmla="*/ 212835 h 1146942"/>
                  <a:gd name="connsiteX5" fmla="*/ 228600 w 610913"/>
                  <a:gd name="connsiteY5" fmla="*/ 212835 h 1146942"/>
                  <a:gd name="connsiteX6" fmla="*/ 228600 w 610913"/>
                  <a:gd name="connsiteY6" fmla="*/ 413845 h 1146942"/>
                  <a:gd name="connsiteX7" fmla="*/ 268013 w 610913"/>
                  <a:gd name="connsiteY7" fmla="*/ 413845 h 1146942"/>
                  <a:gd name="connsiteX8" fmla="*/ 268013 w 610913"/>
                  <a:gd name="connsiteY8" fmla="*/ 465083 h 1146942"/>
                  <a:gd name="connsiteX9" fmla="*/ 307427 w 610913"/>
                  <a:gd name="connsiteY9" fmla="*/ 465083 h 1146942"/>
                  <a:gd name="connsiteX10" fmla="*/ 307427 w 610913"/>
                  <a:gd name="connsiteY10" fmla="*/ 508438 h 1146942"/>
                  <a:gd name="connsiteX11" fmla="*/ 331075 w 610913"/>
                  <a:gd name="connsiteY11" fmla="*/ 508438 h 1146942"/>
                  <a:gd name="connsiteX12" fmla="*/ 331075 w 610913"/>
                  <a:gd name="connsiteY12" fmla="*/ 508438 h 1146942"/>
                  <a:gd name="connsiteX13" fmla="*/ 331075 w 610913"/>
                  <a:gd name="connsiteY13" fmla="*/ 543911 h 1146942"/>
                  <a:gd name="connsiteX14" fmla="*/ 421727 w 610913"/>
                  <a:gd name="connsiteY14" fmla="*/ 543911 h 1146942"/>
                  <a:gd name="connsiteX15" fmla="*/ 421727 w 610913"/>
                  <a:gd name="connsiteY15" fmla="*/ 709449 h 1146942"/>
                  <a:gd name="connsiteX16" fmla="*/ 453258 w 610913"/>
                  <a:gd name="connsiteY16" fmla="*/ 709449 h 1146942"/>
                  <a:gd name="connsiteX17" fmla="*/ 453258 w 610913"/>
                  <a:gd name="connsiteY17" fmla="*/ 811925 h 1146942"/>
                  <a:gd name="connsiteX18" fmla="*/ 498009 w 610913"/>
                  <a:gd name="connsiteY18" fmla="*/ 812253 h 1146942"/>
                  <a:gd name="connsiteX19" fmla="*/ 526419 w 610913"/>
                  <a:gd name="connsiteY19" fmla="*/ 809544 h 1146942"/>
                  <a:gd name="connsiteX20" fmla="*/ 528967 w 610913"/>
                  <a:gd name="connsiteY20" fmla="*/ 843210 h 1146942"/>
                  <a:gd name="connsiteX21" fmla="*/ 535944 w 610913"/>
                  <a:gd name="connsiteY21" fmla="*/ 861601 h 1146942"/>
                  <a:gd name="connsiteX22" fmla="*/ 595968 w 610913"/>
                  <a:gd name="connsiteY22" fmla="*/ 873509 h 1146942"/>
                  <a:gd name="connsiteX23" fmla="*/ 598021 w 610913"/>
                  <a:gd name="connsiteY23" fmla="*/ 897978 h 1146942"/>
                  <a:gd name="connsiteX24" fmla="*/ 591206 w 610913"/>
                  <a:gd name="connsiteY24" fmla="*/ 969580 h 1146942"/>
                  <a:gd name="connsiteX25" fmla="*/ 610913 w 610913"/>
                  <a:gd name="connsiteY25" fmla="*/ 969580 h 1146942"/>
                  <a:gd name="connsiteX26" fmla="*/ 610913 w 610913"/>
                  <a:gd name="connsiteY26" fmla="*/ 1146942 h 1146942"/>
                  <a:gd name="connsiteX0" fmla="*/ 0 w 610913"/>
                  <a:gd name="connsiteY0" fmla="*/ 0 h 969580"/>
                  <a:gd name="connsiteX1" fmla="*/ 114300 w 610913"/>
                  <a:gd name="connsiteY1" fmla="*/ 0 h 969580"/>
                  <a:gd name="connsiteX2" fmla="*/ 114300 w 610913"/>
                  <a:gd name="connsiteY2" fmla="*/ 39414 h 969580"/>
                  <a:gd name="connsiteX3" fmla="*/ 193127 w 610913"/>
                  <a:gd name="connsiteY3" fmla="*/ 39414 h 969580"/>
                  <a:gd name="connsiteX4" fmla="*/ 193127 w 610913"/>
                  <a:gd name="connsiteY4" fmla="*/ 212835 h 969580"/>
                  <a:gd name="connsiteX5" fmla="*/ 228600 w 610913"/>
                  <a:gd name="connsiteY5" fmla="*/ 212835 h 969580"/>
                  <a:gd name="connsiteX6" fmla="*/ 228600 w 610913"/>
                  <a:gd name="connsiteY6" fmla="*/ 413845 h 969580"/>
                  <a:gd name="connsiteX7" fmla="*/ 268013 w 610913"/>
                  <a:gd name="connsiteY7" fmla="*/ 413845 h 969580"/>
                  <a:gd name="connsiteX8" fmla="*/ 268013 w 610913"/>
                  <a:gd name="connsiteY8" fmla="*/ 465083 h 969580"/>
                  <a:gd name="connsiteX9" fmla="*/ 307427 w 610913"/>
                  <a:gd name="connsiteY9" fmla="*/ 465083 h 969580"/>
                  <a:gd name="connsiteX10" fmla="*/ 307427 w 610913"/>
                  <a:gd name="connsiteY10" fmla="*/ 508438 h 969580"/>
                  <a:gd name="connsiteX11" fmla="*/ 331075 w 610913"/>
                  <a:gd name="connsiteY11" fmla="*/ 508438 h 969580"/>
                  <a:gd name="connsiteX12" fmla="*/ 331075 w 610913"/>
                  <a:gd name="connsiteY12" fmla="*/ 508438 h 969580"/>
                  <a:gd name="connsiteX13" fmla="*/ 331075 w 610913"/>
                  <a:gd name="connsiteY13" fmla="*/ 543911 h 969580"/>
                  <a:gd name="connsiteX14" fmla="*/ 421727 w 610913"/>
                  <a:gd name="connsiteY14" fmla="*/ 543911 h 969580"/>
                  <a:gd name="connsiteX15" fmla="*/ 421727 w 610913"/>
                  <a:gd name="connsiteY15" fmla="*/ 709449 h 969580"/>
                  <a:gd name="connsiteX16" fmla="*/ 453258 w 610913"/>
                  <a:gd name="connsiteY16" fmla="*/ 709449 h 969580"/>
                  <a:gd name="connsiteX17" fmla="*/ 453258 w 610913"/>
                  <a:gd name="connsiteY17" fmla="*/ 811925 h 969580"/>
                  <a:gd name="connsiteX18" fmla="*/ 498009 w 610913"/>
                  <a:gd name="connsiteY18" fmla="*/ 812253 h 969580"/>
                  <a:gd name="connsiteX19" fmla="*/ 526419 w 610913"/>
                  <a:gd name="connsiteY19" fmla="*/ 809544 h 969580"/>
                  <a:gd name="connsiteX20" fmla="*/ 528967 w 610913"/>
                  <a:gd name="connsiteY20" fmla="*/ 843210 h 969580"/>
                  <a:gd name="connsiteX21" fmla="*/ 535944 w 610913"/>
                  <a:gd name="connsiteY21" fmla="*/ 861601 h 969580"/>
                  <a:gd name="connsiteX22" fmla="*/ 595968 w 610913"/>
                  <a:gd name="connsiteY22" fmla="*/ 873509 h 969580"/>
                  <a:gd name="connsiteX23" fmla="*/ 598021 w 610913"/>
                  <a:gd name="connsiteY23" fmla="*/ 897978 h 969580"/>
                  <a:gd name="connsiteX24" fmla="*/ 591206 w 610913"/>
                  <a:gd name="connsiteY24" fmla="*/ 969580 h 969580"/>
                  <a:gd name="connsiteX25" fmla="*/ 610913 w 610913"/>
                  <a:gd name="connsiteY25" fmla="*/ 969580 h 969580"/>
                  <a:gd name="connsiteX0" fmla="*/ 0 w 598021"/>
                  <a:gd name="connsiteY0" fmla="*/ 0 h 969580"/>
                  <a:gd name="connsiteX1" fmla="*/ 114300 w 598021"/>
                  <a:gd name="connsiteY1" fmla="*/ 0 h 969580"/>
                  <a:gd name="connsiteX2" fmla="*/ 114300 w 598021"/>
                  <a:gd name="connsiteY2" fmla="*/ 39414 h 969580"/>
                  <a:gd name="connsiteX3" fmla="*/ 193127 w 598021"/>
                  <a:gd name="connsiteY3" fmla="*/ 39414 h 969580"/>
                  <a:gd name="connsiteX4" fmla="*/ 193127 w 598021"/>
                  <a:gd name="connsiteY4" fmla="*/ 212835 h 969580"/>
                  <a:gd name="connsiteX5" fmla="*/ 228600 w 598021"/>
                  <a:gd name="connsiteY5" fmla="*/ 212835 h 969580"/>
                  <a:gd name="connsiteX6" fmla="*/ 228600 w 598021"/>
                  <a:gd name="connsiteY6" fmla="*/ 413845 h 969580"/>
                  <a:gd name="connsiteX7" fmla="*/ 268013 w 598021"/>
                  <a:gd name="connsiteY7" fmla="*/ 413845 h 969580"/>
                  <a:gd name="connsiteX8" fmla="*/ 268013 w 598021"/>
                  <a:gd name="connsiteY8" fmla="*/ 465083 h 969580"/>
                  <a:gd name="connsiteX9" fmla="*/ 307427 w 598021"/>
                  <a:gd name="connsiteY9" fmla="*/ 465083 h 969580"/>
                  <a:gd name="connsiteX10" fmla="*/ 307427 w 598021"/>
                  <a:gd name="connsiteY10" fmla="*/ 508438 h 969580"/>
                  <a:gd name="connsiteX11" fmla="*/ 331075 w 598021"/>
                  <a:gd name="connsiteY11" fmla="*/ 508438 h 969580"/>
                  <a:gd name="connsiteX12" fmla="*/ 331075 w 598021"/>
                  <a:gd name="connsiteY12" fmla="*/ 508438 h 969580"/>
                  <a:gd name="connsiteX13" fmla="*/ 331075 w 598021"/>
                  <a:gd name="connsiteY13" fmla="*/ 543911 h 969580"/>
                  <a:gd name="connsiteX14" fmla="*/ 421727 w 598021"/>
                  <a:gd name="connsiteY14" fmla="*/ 543911 h 969580"/>
                  <a:gd name="connsiteX15" fmla="*/ 421727 w 598021"/>
                  <a:gd name="connsiteY15" fmla="*/ 709449 h 969580"/>
                  <a:gd name="connsiteX16" fmla="*/ 453258 w 598021"/>
                  <a:gd name="connsiteY16" fmla="*/ 709449 h 969580"/>
                  <a:gd name="connsiteX17" fmla="*/ 453258 w 598021"/>
                  <a:gd name="connsiteY17" fmla="*/ 811925 h 969580"/>
                  <a:gd name="connsiteX18" fmla="*/ 498009 w 598021"/>
                  <a:gd name="connsiteY18" fmla="*/ 812253 h 969580"/>
                  <a:gd name="connsiteX19" fmla="*/ 526419 w 598021"/>
                  <a:gd name="connsiteY19" fmla="*/ 809544 h 969580"/>
                  <a:gd name="connsiteX20" fmla="*/ 528967 w 598021"/>
                  <a:gd name="connsiteY20" fmla="*/ 843210 h 969580"/>
                  <a:gd name="connsiteX21" fmla="*/ 535944 w 598021"/>
                  <a:gd name="connsiteY21" fmla="*/ 861601 h 969580"/>
                  <a:gd name="connsiteX22" fmla="*/ 595968 w 598021"/>
                  <a:gd name="connsiteY22" fmla="*/ 873509 h 969580"/>
                  <a:gd name="connsiteX23" fmla="*/ 598021 w 598021"/>
                  <a:gd name="connsiteY23" fmla="*/ 897978 h 969580"/>
                  <a:gd name="connsiteX24" fmla="*/ 591206 w 598021"/>
                  <a:gd name="connsiteY24" fmla="*/ 969580 h 969580"/>
                  <a:gd name="connsiteX0" fmla="*/ 0 w 598021"/>
                  <a:gd name="connsiteY0" fmla="*/ 0 h 897978"/>
                  <a:gd name="connsiteX1" fmla="*/ 114300 w 598021"/>
                  <a:gd name="connsiteY1" fmla="*/ 0 h 897978"/>
                  <a:gd name="connsiteX2" fmla="*/ 114300 w 598021"/>
                  <a:gd name="connsiteY2" fmla="*/ 39414 h 897978"/>
                  <a:gd name="connsiteX3" fmla="*/ 193127 w 598021"/>
                  <a:gd name="connsiteY3" fmla="*/ 39414 h 897978"/>
                  <a:gd name="connsiteX4" fmla="*/ 193127 w 598021"/>
                  <a:gd name="connsiteY4" fmla="*/ 212835 h 897978"/>
                  <a:gd name="connsiteX5" fmla="*/ 228600 w 598021"/>
                  <a:gd name="connsiteY5" fmla="*/ 212835 h 897978"/>
                  <a:gd name="connsiteX6" fmla="*/ 228600 w 598021"/>
                  <a:gd name="connsiteY6" fmla="*/ 413845 h 897978"/>
                  <a:gd name="connsiteX7" fmla="*/ 268013 w 598021"/>
                  <a:gd name="connsiteY7" fmla="*/ 413845 h 897978"/>
                  <a:gd name="connsiteX8" fmla="*/ 268013 w 598021"/>
                  <a:gd name="connsiteY8" fmla="*/ 465083 h 897978"/>
                  <a:gd name="connsiteX9" fmla="*/ 307427 w 598021"/>
                  <a:gd name="connsiteY9" fmla="*/ 465083 h 897978"/>
                  <a:gd name="connsiteX10" fmla="*/ 307427 w 598021"/>
                  <a:gd name="connsiteY10" fmla="*/ 508438 h 897978"/>
                  <a:gd name="connsiteX11" fmla="*/ 331075 w 598021"/>
                  <a:gd name="connsiteY11" fmla="*/ 508438 h 897978"/>
                  <a:gd name="connsiteX12" fmla="*/ 331075 w 598021"/>
                  <a:gd name="connsiteY12" fmla="*/ 508438 h 897978"/>
                  <a:gd name="connsiteX13" fmla="*/ 331075 w 598021"/>
                  <a:gd name="connsiteY13" fmla="*/ 543911 h 897978"/>
                  <a:gd name="connsiteX14" fmla="*/ 421727 w 598021"/>
                  <a:gd name="connsiteY14" fmla="*/ 543911 h 897978"/>
                  <a:gd name="connsiteX15" fmla="*/ 421727 w 598021"/>
                  <a:gd name="connsiteY15" fmla="*/ 709449 h 897978"/>
                  <a:gd name="connsiteX16" fmla="*/ 453258 w 598021"/>
                  <a:gd name="connsiteY16" fmla="*/ 709449 h 897978"/>
                  <a:gd name="connsiteX17" fmla="*/ 453258 w 598021"/>
                  <a:gd name="connsiteY17" fmla="*/ 811925 h 897978"/>
                  <a:gd name="connsiteX18" fmla="*/ 498009 w 598021"/>
                  <a:gd name="connsiteY18" fmla="*/ 812253 h 897978"/>
                  <a:gd name="connsiteX19" fmla="*/ 526419 w 598021"/>
                  <a:gd name="connsiteY19" fmla="*/ 809544 h 897978"/>
                  <a:gd name="connsiteX20" fmla="*/ 528967 w 598021"/>
                  <a:gd name="connsiteY20" fmla="*/ 843210 h 897978"/>
                  <a:gd name="connsiteX21" fmla="*/ 535944 w 598021"/>
                  <a:gd name="connsiteY21" fmla="*/ 861601 h 897978"/>
                  <a:gd name="connsiteX22" fmla="*/ 595968 w 598021"/>
                  <a:gd name="connsiteY22" fmla="*/ 873509 h 897978"/>
                  <a:gd name="connsiteX23" fmla="*/ 598021 w 598021"/>
                  <a:gd name="connsiteY23" fmla="*/ 897978 h 897978"/>
                  <a:gd name="connsiteX0" fmla="*/ 0 w 595968"/>
                  <a:gd name="connsiteY0" fmla="*/ 0 h 873509"/>
                  <a:gd name="connsiteX1" fmla="*/ 114300 w 595968"/>
                  <a:gd name="connsiteY1" fmla="*/ 0 h 873509"/>
                  <a:gd name="connsiteX2" fmla="*/ 114300 w 595968"/>
                  <a:gd name="connsiteY2" fmla="*/ 39414 h 873509"/>
                  <a:gd name="connsiteX3" fmla="*/ 193127 w 595968"/>
                  <a:gd name="connsiteY3" fmla="*/ 39414 h 873509"/>
                  <a:gd name="connsiteX4" fmla="*/ 193127 w 595968"/>
                  <a:gd name="connsiteY4" fmla="*/ 212835 h 873509"/>
                  <a:gd name="connsiteX5" fmla="*/ 228600 w 595968"/>
                  <a:gd name="connsiteY5" fmla="*/ 212835 h 873509"/>
                  <a:gd name="connsiteX6" fmla="*/ 228600 w 595968"/>
                  <a:gd name="connsiteY6" fmla="*/ 413845 h 873509"/>
                  <a:gd name="connsiteX7" fmla="*/ 268013 w 595968"/>
                  <a:gd name="connsiteY7" fmla="*/ 413845 h 873509"/>
                  <a:gd name="connsiteX8" fmla="*/ 268013 w 595968"/>
                  <a:gd name="connsiteY8" fmla="*/ 465083 h 873509"/>
                  <a:gd name="connsiteX9" fmla="*/ 307427 w 595968"/>
                  <a:gd name="connsiteY9" fmla="*/ 465083 h 873509"/>
                  <a:gd name="connsiteX10" fmla="*/ 307427 w 595968"/>
                  <a:gd name="connsiteY10" fmla="*/ 508438 h 873509"/>
                  <a:gd name="connsiteX11" fmla="*/ 331075 w 595968"/>
                  <a:gd name="connsiteY11" fmla="*/ 508438 h 873509"/>
                  <a:gd name="connsiteX12" fmla="*/ 331075 w 595968"/>
                  <a:gd name="connsiteY12" fmla="*/ 508438 h 873509"/>
                  <a:gd name="connsiteX13" fmla="*/ 331075 w 595968"/>
                  <a:gd name="connsiteY13" fmla="*/ 543911 h 873509"/>
                  <a:gd name="connsiteX14" fmla="*/ 421727 w 595968"/>
                  <a:gd name="connsiteY14" fmla="*/ 543911 h 873509"/>
                  <a:gd name="connsiteX15" fmla="*/ 421727 w 595968"/>
                  <a:gd name="connsiteY15" fmla="*/ 709449 h 873509"/>
                  <a:gd name="connsiteX16" fmla="*/ 453258 w 595968"/>
                  <a:gd name="connsiteY16" fmla="*/ 709449 h 873509"/>
                  <a:gd name="connsiteX17" fmla="*/ 453258 w 595968"/>
                  <a:gd name="connsiteY17" fmla="*/ 811925 h 873509"/>
                  <a:gd name="connsiteX18" fmla="*/ 498009 w 595968"/>
                  <a:gd name="connsiteY18" fmla="*/ 812253 h 873509"/>
                  <a:gd name="connsiteX19" fmla="*/ 526419 w 595968"/>
                  <a:gd name="connsiteY19" fmla="*/ 809544 h 873509"/>
                  <a:gd name="connsiteX20" fmla="*/ 528967 w 595968"/>
                  <a:gd name="connsiteY20" fmla="*/ 843210 h 873509"/>
                  <a:gd name="connsiteX21" fmla="*/ 535944 w 595968"/>
                  <a:gd name="connsiteY21" fmla="*/ 861601 h 873509"/>
                  <a:gd name="connsiteX22" fmla="*/ 595968 w 595968"/>
                  <a:gd name="connsiteY22" fmla="*/ 873509 h 873509"/>
                  <a:gd name="connsiteX0" fmla="*/ 0 w 549652"/>
                  <a:gd name="connsiteY0" fmla="*/ 0 h 861601"/>
                  <a:gd name="connsiteX1" fmla="*/ 114300 w 549652"/>
                  <a:gd name="connsiteY1" fmla="*/ 0 h 861601"/>
                  <a:gd name="connsiteX2" fmla="*/ 114300 w 549652"/>
                  <a:gd name="connsiteY2" fmla="*/ 39414 h 861601"/>
                  <a:gd name="connsiteX3" fmla="*/ 193127 w 549652"/>
                  <a:gd name="connsiteY3" fmla="*/ 39414 h 861601"/>
                  <a:gd name="connsiteX4" fmla="*/ 193127 w 549652"/>
                  <a:gd name="connsiteY4" fmla="*/ 212835 h 861601"/>
                  <a:gd name="connsiteX5" fmla="*/ 228600 w 549652"/>
                  <a:gd name="connsiteY5" fmla="*/ 212835 h 861601"/>
                  <a:gd name="connsiteX6" fmla="*/ 228600 w 549652"/>
                  <a:gd name="connsiteY6" fmla="*/ 413845 h 861601"/>
                  <a:gd name="connsiteX7" fmla="*/ 268013 w 549652"/>
                  <a:gd name="connsiteY7" fmla="*/ 413845 h 861601"/>
                  <a:gd name="connsiteX8" fmla="*/ 268013 w 549652"/>
                  <a:gd name="connsiteY8" fmla="*/ 465083 h 861601"/>
                  <a:gd name="connsiteX9" fmla="*/ 307427 w 549652"/>
                  <a:gd name="connsiteY9" fmla="*/ 465083 h 861601"/>
                  <a:gd name="connsiteX10" fmla="*/ 307427 w 549652"/>
                  <a:gd name="connsiteY10" fmla="*/ 508438 h 861601"/>
                  <a:gd name="connsiteX11" fmla="*/ 331075 w 549652"/>
                  <a:gd name="connsiteY11" fmla="*/ 508438 h 861601"/>
                  <a:gd name="connsiteX12" fmla="*/ 331075 w 549652"/>
                  <a:gd name="connsiteY12" fmla="*/ 508438 h 861601"/>
                  <a:gd name="connsiteX13" fmla="*/ 331075 w 549652"/>
                  <a:gd name="connsiteY13" fmla="*/ 543911 h 861601"/>
                  <a:gd name="connsiteX14" fmla="*/ 421727 w 549652"/>
                  <a:gd name="connsiteY14" fmla="*/ 543911 h 861601"/>
                  <a:gd name="connsiteX15" fmla="*/ 421727 w 549652"/>
                  <a:gd name="connsiteY15" fmla="*/ 709449 h 861601"/>
                  <a:gd name="connsiteX16" fmla="*/ 453258 w 549652"/>
                  <a:gd name="connsiteY16" fmla="*/ 709449 h 861601"/>
                  <a:gd name="connsiteX17" fmla="*/ 453258 w 549652"/>
                  <a:gd name="connsiteY17" fmla="*/ 811925 h 861601"/>
                  <a:gd name="connsiteX18" fmla="*/ 498009 w 549652"/>
                  <a:gd name="connsiteY18" fmla="*/ 812253 h 861601"/>
                  <a:gd name="connsiteX19" fmla="*/ 526419 w 549652"/>
                  <a:gd name="connsiteY19" fmla="*/ 809544 h 861601"/>
                  <a:gd name="connsiteX20" fmla="*/ 528967 w 549652"/>
                  <a:gd name="connsiteY20" fmla="*/ 843210 h 861601"/>
                  <a:gd name="connsiteX21" fmla="*/ 535944 w 549652"/>
                  <a:gd name="connsiteY21" fmla="*/ 861601 h 861601"/>
                  <a:gd name="connsiteX0" fmla="*/ 0 w 528967"/>
                  <a:gd name="connsiteY0" fmla="*/ 0 h 843210"/>
                  <a:gd name="connsiteX1" fmla="*/ 114300 w 528967"/>
                  <a:gd name="connsiteY1" fmla="*/ 0 h 843210"/>
                  <a:gd name="connsiteX2" fmla="*/ 114300 w 528967"/>
                  <a:gd name="connsiteY2" fmla="*/ 39414 h 843210"/>
                  <a:gd name="connsiteX3" fmla="*/ 193127 w 528967"/>
                  <a:gd name="connsiteY3" fmla="*/ 39414 h 843210"/>
                  <a:gd name="connsiteX4" fmla="*/ 193127 w 528967"/>
                  <a:gd name="connsiteY4" fmla="*/ 212835 h 843210"/>
                  <a:gd name="connsiteX5" fmla="*/ 228600 w 528967"/>
                  <a:gd name="connsiteY5" fmla="*/ 212835 h 843210"/>
                  <a:gd name="connsiteX6" fmla="*/ 228600 w 528967"/>
                  <a:gd name="connsiteY6" fmla="*/ 413845 h 843210"/>
                  <a:gd name="connsiteX7" fmla="*/ 268013 w 528967"/>
                  <a:gd name="connsiteY7" fmla="*/ 413845 h 843210"/>
                  <a:gd name="connsiteX8" fmla="*/ 268013 w 528967"/>
                  <a:gd name="connsiteY8" fmla="*/ 465083 h 843210"/>
                  <a:gd name="connsiteX9" fmla="*/ 307427 w 528967"/>
                  <a:gd name="connsiteY9" fmla="*/ 465083 h 843210"/>
                  <a:gd name="connsiteX10" fmla="*/ 307427 w 528967"/>
                  <a:gd name="connsiteY10" fmla="*/ 508438 h 843210"/>
                  <a:gd name="connsiteX11" fmla="*/ 331075 w 528967"/>
                  <a:gd name="connsiteY11" fmla="*/ 508438 h 843210"/>
                  <a:gd name="connsiteX12" fmla="*/ 331075 w 528967"/>
                  <a:gd name="connsiteY12" fmla="*/ 508438 h 843210"/>
                  <a:gd name="connsiteX13" fmla="*/ 331075 w 528967"/>
                  <a:gd name="connsiteY13" fmla="*/ 543911 h 843210"/>
                  <a:gd name="connsiteX14" fmla="*/ 421727 w 528967"/>
                  <a:gd name="connsiteY14" fmla="*/ 543911 h 843210"/>
                  <a:gd name="connsiteX15" fmla="*/ 421727 w 528967"/>
                  <a:gd name="connsiteY15" fmla="*/ 709449 h 843210"/>
                  <a:gd name="connsiteX16" fmla="*/ 453258 w 528967"/>
                  <a:gd name="connsiteY16" fmla="*/ 709449 h 843210"/>
                  <a:gd name="connsiteX17" fmla="*/ 453258 w 528967"/>
                  <a:gd name="connsiteY17" fmla="*/ 811925 h 843210"/>
                  <a:gd name="connsiteX18" fmla="*/ 498009 w 528967"/>
                  <a:gd name="connsiteY18" fmla="*/ 812253 h 843210"/>
                  <a:gd name="connsiteX19" fmla="*/ 526419 w 528967"/>
                  <a:gd name="connsiteY19" fmla="*/ 809544 h 843210"/>
                  <a:gd name="connsiteX20" fmla="*/ 528967 w 528967"/>
                  <a:gd name="connsiteY20" fmla="*/ 843210 h 843210"/>
                  <a:gd name="connsiteX0" fmla="*/ 0 w 526419"/>
                  <a:gd name="connsiteY0" fmla="*/ 0 h 812253"/>
                  <a:gd name="connsiteX1" fmla="*/ 114300 w 526419"/>
                  <a:gd name="connsiteY1" fmla="*/ 0 h 812253"/>
                  <a:gd name="connsiteX2" fmla="*/ 114300 w 526419"/>
                  <a:gd name="connsiteY2" fmla="*/ 39414 h 812253"/>
                  <a:gd name="connsiteX3" fmla="*/ 193127 w 526419"/>
                  <a:gd name="connsiteY3" fmla="*/ 39414 h 812253"/>
                  <a:gd name="connsiteX4" fmla="*/ 193127 w 526419"/>
                  <a:gd name="connsiteY4" fmla="*/ 212835 h 812253"/>
                  <a:gd name="connsiteX5" fmla="*/ 228600 w 526419"/>
                  <a:gd name="connsiteY5" fmla="*/ 212835 h 812253"/>
                  <a:gd name="connsiteX6" fmla="*/ 228600 w 526419"/>
                  <a:gd name="connsiteY6" fmla="*/ 413845 h 812253"/>
                  <a:gd name="connsiteX7" fmla="*/ 268013 w 526419"/>
                  <a:gd name="connsiteY7" fmla="*/ 413845 h 812253"/>
                  <a:gd name="connsiteX8" fmla="*/ 268013 w 526419"/>
                  <a:gd name="connsiteY8" fmla="*/ 465083 h 812253"/>
                  <a:gd name="connsiteX9" fmla="*/ 307427 w 526419"/>
                  <a:gd name="connsiteY9" fmla="*/ 465083 h 812253"/>
                  <a:gd name="connsiteX10" fmla="*/ 307427 w 526419"/>
                  <a:gd name="connsiteY10" fmla="*/ 508438 h 812253"/>
                  <a:gd name="connsiteX11" fmla="*/ 331075 w 526419"/>
                  <a:gd name="connsiteY11" fmla="*/ 508438 h 812253"/>
                  <a:gd name="connsiteX12" fmla="*/ 331075 w 526419"/>
                  <a:gd name="connsiteY12" fmla="*/ 508438 h 812253"/>
                  <a:gd name="connsiteX13" fmla="*/ 331075 w 526419"/>
                  <a:gd name="connsiteY13" fmla="*/ 543911 h 812253"/>
                  <a:gd name="connsiteX14" fmla="*/ 421727 w 526419"/>
                  <a:gd name="connsiteY14" fmla="*/ 543911 h 812253"/>
                  <a:gd name="connsiteX15" fmla="*/ 421727 w 526419"/>
                  <a:gd name="connsiteY15" fmla="*/ 709449 h 812253"/>
                  <a:gd name="connsiteX16" fmla="*/ 453258 w 526419"/>
                  <a:gd name="connsiteY16" fmla="*/ 709449 h 812253"/>
                  <a:gd name="connsiteX17" fmla="*/ 453258 w 526419"/>
                  <a:gd name="connsiteY17" fmla="*/ 811925 h 812253"/>
                  <a:gd name="connsiteX18" fmla="*/ 498009 w 526419"/>
                  <a:gd name="connsiteY18" fmla="*/ 812253 h 812253"/>
                  <a:gd name="connsiteX19" fmla="*/ 526419 w 526419"/>
                  <a:gd name="connsiteY19" fmla="*/ 809544 h 812253"/>
                  <a:gd name="connsiteX0" fmla="*/ 0 w 498009"/>
                  <a:gd name="connsiteY0" fmla="*/ 0 h 812253"/>
                  <a:gd name="connsiteX1" fmla="*/ 114300 w 498009"/>
                  <a:gd name="connsiteY1" fmla="*/ 0 h 812253"/>
                  <a:gd name="connsiteX2" fmla="*/ 114300 w 498009"/>
                  <a:gd name="connsiteY2" fmla="*/ 39414 h 812253"/>
                  <a:gd name="connsiteX3" fmla="*/ 193127 w 498009"/>
                  <a:gd name="connsiteY3" fmla="*/ 39414 h 812253"/>
                  <a:gd name="connsiteX4" fmla="*/ 193127 w 498009"/>
                  <a:gd name="connsiteY4" fmla="*/ 212835 h 812253"/>
                  <a:gd name="connsiteX5" fmla="*/ 228600 w 498009"/>
                  <a:gd name="connsiteY5" fmla="*/ 212835 h 812253"/>
                  <a:gd name="connsiteX6" fmla="*/ 228600 w 498009"/>
                  <a:gd name="connsiteY6" fmla="*/ 413845 h 812253"/>
                  <a:gd name="connsiteX7" fmla="*/ 268013 w 498009"/>
                  <a:gd name="connsiteY7" fmla="*/ 413845 h 812253"/>
                  <a:gd name="connsiteX8" fmla="*/ 268013 w 498009"/>
                  <a:gd name="connsiteY8" fmla="*/ 465083 h 812253"/>
                  <a:gd name="connsiteX9" fmla="*/ 307427 w 498009"/>
                  <a:gd name="connsiteY9" fmla="*/ 465083 h 812253"/>
                  <a:gd name="connsiteX10" fmla="*/ 307427 w 498009"/>
                  <a:gd name="connsiteY10" fmla="*/ 508438 h 812253"/>
                  <a:gd name="connsiteX11" fmla="*/ 331075 w 498009"/>
                  <a:gd name="connsiteY11" fmla="*/ 508438 h 812253"/>
                  <a:gd name="connsiteX12" fmla="*/ 331075 w 498009"/>
                  <a:gd name="connsiteY12" fmla="*/ 508438 h 812253"/>
                  <a:gd name="connsiteX13" fmla="*/ 331075 w 498009"/>
                  <a:gd name="connsiteY13" fmla="*/ 543911 h 812253"/>
                  <a:gd name="connsiteX14" fmla="*/ 421727 w 498009"/>
                  <a:gd name="connsiteY14" fmla="*/ 543911 h 812253"/>
                  <a:gd name="connsiteX15" fmla="*/ 421727 w 498009"/>
                  <a:gd name="connsiteY15" fmla="*/ 709449 h 812253"/>
                  <a:gd name="connsiteX16" fmla="*/ 453258 w 498009"/>
                  <a:gd name="connsiteY16" fmla="*/ 709449 h 812253"/>
                  <a:gd name="connsiteX17" fmla="*/ 453258 w 498009"/>
                  <a:gd name="connsiteY17" fmla="*/ 811925 h 812253"/>
                  <a:gd name="connsiteX18" fmla="*/ 498009 w 498009"/>
                  <a:gd name="connsiteY18" fmla="*/ 812253 h 812253"/>
                  <a:gd name="connsiteX0" fmla="*/ 0 w 453258"/>
                  <a:gd name="connsiteY0" fmla="*/ 0 h 811925"/>
                  <a:gd name="connsiteX1" fmla="*/ 114300 w 453258"/>
                  <a:gd name="connsiteY1" fmla="*/ 0 h 811925"/>
                  <a:gd name="connsiteX2" fmla="*/ 114300 w 453258"/>
                  <a:gd name="connsiteY2" fmla="*/ 39414 h 811925"/>
                  <a:gd name="connsiteX3" fmla="*/ 193127 w 453258"/>
                  <a:gd name="connsiteY3" fmla="*/ 39414 h 811925"/>
                  <a:gd name="connsiteX4" fmla="*/ 193127 w 453258"/>
                  <a:gd name="connsiteY4" fmla="*/ 212835 h 811925"/>
                  <a:gd name="connsiteX5" fmla="*/ 228600 w 453258"/>
                  <a:gd name="connsiteY5" fmla="*/ 212835 h 811925"/>
                  <a:gd name="connsiteX6" fmla="*/ 228600 w 453258"/>
                  <a:gd name="connsiteY6" fmla="*/ 413845 h 811925"/>
                  <a:gd name="connsiteX7" fmla="*/ 268013 w 453258"/>
                  <a:gd name="connsiteY7" fmla="*/ 413845 h 811925"/>
                  <a:gd name="connsiteX8" fmla="*/ 268013 w 453258"/>
                  <a:gd name="connsiteY8" fmla="*/ 465083 h 811925"/>
                  <a:gd name="connsiteX9" fmla="*/ 307427 w 453258"/>
                  <a:gd name="connsiteY9" fmla="*/ 465083 h 811925"/>
                  <a:gd name="connsiteX10" fmla="*/ 307427 w 453258"/>
                  <a:gd name="connsiteY10" fmla="*/ 508438 h 811925"/>
                  <a:gd name="connsiteX11" fmla="*/ 331075 w 453258"/>
                  <a:gd name="connsiteY11" fmla="*/ 508438 h 811925"/>
                  <a:gd name="connsiteX12" fmla="*/ 331075 w 453258"/>
                  <a:gd name="connsiteY12" fmla="*/ 508438 h 811925"/>
                  <a:gd name="connsiteX13" fmla="*/ 331075 w 453258"/>
                  <a:gd name="connsiteY13" fmla="*/ 543911 h 811925"/>
                  <a:gd name="connsiteX14" fmla="*/ 421727 w 453258"/>
                  <a:gd name="connsiteY14" fmla="*/ 543911 h 811925"/>
                  <a:gd name="connsiteX15" fmla="*/ 421727 w 453258"/>
                  <a:gd name="connsiteY15" fmla="*/ 709449 h 811925"/>
                  <a:gd name="connsiteX16" fmla="*/ 453258 w 453258"/>
                  <a:gd name="connsiteY16" fmla="*/ 709449 h 811925"/>
                  <a:gd name="connsiteX17" fmla="*/ 453258 w 453258"/>
                  <a:gd name="connsiteY17" fmla="*/ 811925 h 811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53258" h="811925">
                    <a:moveTo>
                      <a:pt x="0" y="0"/>
                    </a:moveTo>
                    <a:lnTo>
                      <a:pt x="114300" y="0"/>
                    </a:lnTo>
                    <a:lnTo>
                      <a:pt x="114300" y="39414"/>
                    </a:lnTo>
                    <a:lnTo>
                      <a:pt x="193127" y="39414"/>
                    </a:lnTo>
                    <a:lnTo>
                      <a:pt x="193127" y="212835"/>
                    </a:lnTo>
                    <a:lnTo>
                      <a:pt x="228600" y="212835"/>
                    </a:lnTo>
                    <a:lnTo>
                      <a:pt x="228600" y="413845"/>
                    </a:lnTo>
                    <a:lnTo>
                      <a:pt x="268013" y="413845"/>
                    </a:lnTo>
                    <a:lnTo>
                      <a:pt x="268013" y="465083"/>
                    </a:lnTo>
                    <a:lnTo>
                      <a:pt x="307427" y="465083"/>
                    </a:lnTo>
                    <a:lnTo>
                      <a:pt x="307427" y="508438"/>
                    </a:lnTo>
                    <a:lnTo>
                      <a:pt x="331075" y="508438"/>
                    </a:lnTo>
                    <a:lnTo>
                      <a:pt x="331075" y="508438"/>
                    </a:lnTo>
                    <a:lnTo>
                      <a:pt x="331075" y="543911"/>
                    </a:lnTo>
                    <a:lnTo>
                      <a:pt x="421727" y="543911"/>
                    </a:lnTo>
                    <a:lnTo>
                      <a:pt x="421727" y="709449"/>
                    </a:lnTo>
                    <a:lnTo>
                      <a:pt x="453258" y="709449"/>
                    </a:lnTo>
                    <a:lnTo>
                      <a:pt x="453258" y="811925"/>
                    </a:lnTo>
                  </a:path>
                </a:pathLst>
              </a:custGeom>
              <a:noFill/>
              <a:ln w="28575">
                <a:solidFill>
                  <a:schemeClr val="accent3"/>
                </a:solidFill>
                <a:miter lim="800000"/>
                <a:headEnd/>
                <a:tailEnd/>
              </a:ln>
            </p:spPr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969" name="Freeform: Shape 1968">
                <a:extLst>
                  <a:ext uri="{FF2B5EF4-FFF2-40B4-BE49-F238E27FC236}">
                    <a16:creationId xmlns:a16="http://schemas.microsoft.com/office/drawing/2014/main" id="{9F62770D-18C5-0519-F316-A8BA7DE7DDDE}"/>
                  </a:ext>
                </a:extLst>
              </p:cNvPr>
              <p:cNvSpPr/>
              <p:nvPr/>
            </p:nvSpPr>
            <p:spPr bwMode="auto">
              <a:xfrm>
                <a:off x="3523593" y="2774731"/>
                <a:ext cx="2963917" cy="1816976"/>
              </a:xfrm>
              <a:custGeom>
                <a:avLst/>
                <a:gdLst>
                  <a:gd name="connsiteX0" fmla="*/ 0 w 2963917"/>
                  <a:gd name="connsiteY0" fmla="*/ 0 h 1816976"/>
                  <a:gd name="connsiteX1" fmla="*/ 0 w 2963917"/>
                  <a:gd name="connsiteY1" fmla="*/ 201010 h 1816976"/>
                  <a:gd name="connsiteX2" fmla="*/ 145831 w 2963917"/>
                  <a:gd name="connsiteY2" fmla="*/ 201010 h 1816976"/>
                  <a:gd name="connsiteX3" fmla="*/ 145831 w 2963917"/>
                  <a:gd name="connsiteY3" fmla="*/ 240424 h 1816976"/>
                  <a:gd name="connsiteX4" fmla="*/ 177362 w 2963917"/>
                  <a:gd name="connsiteY4" fmla="*/ 240424 h 1816976"/>
                  <a:gd name="connsiteX5" fmla="*/ 177362 w 2963917"/>
                  <a:gd name="connsiteY5" fmla="*/ 402021 h 1816976"/>
                  <a:gd name="connsiteX6" fmla="*/ 232541 w 2963917"/>
                  <a:gd name="connsiteY6" fmla="*/ 402021 h 1816976"/>
                  <a:gd name="connsiteX7" fmla="*/ 232541 w 2963917"/>
                  <a:gd name="connsiteY7" fmla="*/ 520262 h 1816976"/>
                  <a:gd name="connsiteX8" fmla="*/ 323193 w 2963917"/>
                  <a:gd name="connsiteY8" fmla="*/ 520262 h 1816976"/>
                  <a:gd name="connsiteX9" fmla="*/ 323193 w 2963917"/>
                  <a:gd name="connsiteY9" fmla="*/ 555735 h 1816976"/>
                  <a:gd name="connsiteX10" fmla="*/ 378373 w 2963917"/>
                  <a:gd name="connsiteY10" fmla="*/ 555735 h 1816976"/>
                  <a:gd name="connsiteX11" fmla="*/ 378373 w 2963917"/>
                  <a:gd name="connsiteY11" fmla="*/ 614855 h 1816976"/>
                  <a:gd name="connsiteX12" fmla="*/ 409904 w 2963917"/>
                  <a:gd name="connsiteY12" fmla="*/ 614855 h 1816976"/>
                  <a:gd name="connsiteX13" fmla="*/ 409904 w 2963917"/>
                  <a:gd name="connsiteY13" fmla="*/ 654269 h 1816976"/>
                  <a:gd name="connsiteX14" fmla="*/ 437493 w 2963917"/>
                  <a:gd name="connsiteY14" fmla="*/ 654269 h 1816976"/>
                  <a:gd name="connsiteX15" fmla="*/ 437493 w 2963917"/>
                  <a:gd name="connsiteY15" fmla="*/ 701566 h 1816976"/>
                  <a:gd name="connsiteX16" fmla="*/ 472966 w 2963917"/>
                  <a:gd name="connsiteY16" fmla="*/ 701566 h 1816976"/>
                  <a:gd name="connsiteX17" fmla="*/ 472966 w 2963917"/>
                  <a:gd name="connsiteY17" fmla="*/ 744921 h 1816976"/>
                  <a:gd name="connsiteX18" fmla="*/ 492673 w 2963917"/>
                  <a:gd name="connsiteY18" fmla="*/ 744921 h 1816976"/>
                  <a:gd name="connsiteX19" fmla="*/ 492673 w 2963917"/>
                  <a:gd name="connsiteY19" fmla="*/ 851338 h 1816976"/>
                  <a:gd name="connsiteX20" fmla="*/ 516321 w 2963917"/>
                  <a:gd name="connsiteY20" fmla="*/ 851338 h 1816976"/>
                  <a:gd name="connsiteX21" fmla="*/ 516321 w 2963917"/>
                  <a:gd name="connsiteY21" fmla="*/ 914400 h 1816976"/>
                  <a:gd name="connsiteX22" fmla="*/ 587266 w 2963917"/>
                  <a:gd name="connsiteY22" fmla="*/ 914400 h 1816976"/>
                  <a:gd name="connsiteX23" fmla="*/ 587266 w 2963917"/>
                  <a:gd name="connsiteY23" fmla="*/ 941990 h 1816976"/>
                  <a:gd name="connsiteX24" fmla="*/ 658210 w 2963917"/>
                  <a:gd name="connsiteY24" fmla="*/ 941990 h 1816976"/>
                  <a:gd name="connsiteX25" fmla="*/ 658210 w 2963917"/>
                  <a:gd name="connsiteY25" fmla="*/ 977462 h 1816976"/>
                  <a:gd name="connsiteX26" fmla="*/ 733097 w 2963917"/>
                  <a:gd name="connsiteY26" fmla="*/ 977462 h 1816976"/>
                  <a:gd name="connsiteX27" fmla="*/ 733097 w 2963917"/>
                  <a:gd name="connsiteY27" fmla="*/ 1016876 h 1816976"/>
                  <a:gd name="connsiteX28" fmla="*/ 760686 w 2963917"/>
                  <a:gd name="connsiteY28" fmla="*/ 1016876 h 1816976"/>
                  <a:gd name="connsiteX29" fmla="*/ 760686 w 2963917"/>
                  <a:gd name="connsiteY29" fmla="*/ 1052348 h 1816976"/>
                  <a:gd name="connsiteX30" fmla="*/ 792217 w 2963917"/>
                  <a:gd name="connsiteY30" fmla="*/ 1052348 h 1816976"/>
                  <a:gd name="connsiteX31" fmla="*/ 792217 w 2963917"/>
                  <a:gd name="connsiteY31" fmla="*/ 1095703 h 1816976"/>
                  <a:gd name="connsiteX32" fmla="*/ 815866 w 2963917"/>
                  <a:gd name="connsiteY32" fmla="*/ 1095703 h 1816976"/>
                  <a:gd name="connsiteX33" fmla="*/ 815866 w 2963917"/>
                  <a:gd name="connsiteY33" fmla="*/ 1174531 h 1816976"/>
                  <a:gd name="connsiteX34" fmla="*/ 831631 w 2963917"/>
                  <a:gd name="connsiteY34" fmla="*/ 1174531 h 1816976"/>
                  <a:gd name="connsiteX35" fmla="*/ 831631 w 2963917"/>
                  <a:gd name="connsiteY35" fmla="*/ 1320362 h 1816976"/>
                  <a:gd name="connsiteX36" fmla="*/ 945931 w 2963917"/>
                  <a:gd name="connsiteY36" fmla="*/ 1320362 h 1816976"/>
                  <a:gd name="connsiteX37" fmla="*/ 945931 w 2963917"/>
                  <a:gd name="connsiteY37" fmla="*/ 1363717 h 1816976"/>
                  <a:gd name="connsiteX38" fmla="*/ 1052348 w 2963917"/>
                  <a:gd name="connsiteY38" fmla="*/ 1363717 h 1816976"/>
                  <a:gd name="connsiteX39" fmla="*/ 1052348 w 2963917"/>
                  <a:gd name="connsiteY39" fmla="*/ 1414955 h 1816976"/>
                  <a:gd name="connsiteX40" fmla="*/ 1095704 w 2963917"/>
                  <a:gd name="connsiteY40" fmla="*/ 1414955 h 1816976"/>
                  <a:gd name="connsiteX41" fmla="*/ 1095704 w 2963917"/>
                  <a:gd name="connsiteY41" fmla="*/ 1529255 h 1816976"/>
                  <a:gd name="connsiteX42" fmla="*/ 1111469 w 2963917"/>
                  <a:gd name="connsiteY42" fmla="*/ 1529255 h 1816976"/>
                  <a:gd name="connsiteX43" fmla="*/ 1111469 w 2963917"/>
                  <a:gd name="connsiteY43" fmla="*/ 1572610 h 1816976"/>
                  <a:gd name="connsiteX44" fmla="*/ 1793328 w 2963917"/>
                  <a:gd name="connsiteY44" fmla="*/ 1572610 h 1816976"/>
                  <a:gd name="connsiteX45" fmla="*/ 1793328 w 2963917"/>
                  <a:gd name="connsiteY45" fmla="*/ 1671145 h 1816976"/>
                  <a:gd name="connsiteX46" fmla="*/ 2321473 w 2963917"/>
                  <a:gd name="connsiteY46" fmla="*/ 1671145 h 1816976"/>
                  <a:gd name="connsiteX47" fmla="*/ 2321473 w 2963917"/>
                  <a:gd name="connsiteY47" fmla="*/ 1816976 h 1816976"/>
                  <a:gd name="connsiteX48" fmla="*/ 2963917 w 2963917"/>
                  <a:gd name="connsiteY48" fmla="*/ 1816976 h 1816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2963917" h="1816976">
                    <a:moveTo>
                      <a:pt x="0" y="0"/>
                    </a:moveTo>
                    <a:lnTo>
                      <a:pt x="0" y="201010"/>
                    </a:lnTo>
                    <a:lnTo>
                      <a:pt x="145831" y="201010"/>
                    </a:lnTo>
                    <a:lnTo>
                      <a:pt x="145831" y="240424"/>
                    </a:lnTo>
                    <a:lnTo>
                      <a:pt x="177362" y="240424"/>
                    </a:lnTo>
                    <a:lnTo>
                      <a:pt x="177362" y="402021"/>
                    </a:lnTo>
                    <a:lnTo>
                      <a:pt x="232541" y="402021"/>
                    </a:lnTo>
                    <a:lnTo>
                      <a:pt x="232541" y="520262"/>
                    </a:lnTo>
                    <a:lnTo>
                      <a:pt x="323193" y="520262"/>
                    </a:lnTo>
                    <a:lnTo>
                      <a:pt x="323193" y="555735"/>
                    </a:lnTo>
                    <a:lnTo>
                      <a:pt x="378373" y="555735"/>
                    </a:lnTo>
                    <a:lnTo>
                      <a:pt x="378373" y="614855"/>
                    </a:lnTo>
                    <a:lnTo>
                      <a:pt x="409904" y="614855"/>
                    </a:lnTo>
                    <a:lnTo>
                      <a:pt x="409904" y="654269"/>
                    </a:lnTo>
                    <a:lnTo>
                      <a:pt x="437493" y="654269"/>
                    </a:lnTo>
                    <a:lnTo>
                      <a:pt x="437493" y="701566"/>
                    </a:lnTo>
                    <a:lnTo>
                      <a:pt x="472966" y="701566"/>
                    </a:lnTo>
                    <a:lnTo>
                      <a:pt x="472966" y="744921"/>
                    </a:lnTo>
                    <a:lnTo>
                      <a:pt x="492673" y="744921"/>
                    </a:lnTo>
                    <a:lnTo>
                      <a:pt x="492673" y="851338"/>
                    </a:lnTo>
                    <a:lnTo>
                      <a:pt x="516321" y="851338"/>
                    </a:lnTo>
                    <a:lnTo>
                      <a:pt x="516321" y="914400"/>
                    </a:lnTo>
                    <a:lnTo>
                      <a:pt x="587266" y="914400"/>
                    </a:lnTo>
                    <a:lnTo>
                      <a:pt x="587266" y="941990"/>
                    </a:lnTo>
                    <a:lnTo>
                      <a:pt x="658210" y="941990"/>
                    </a:lnTo>
                    <a:lnTo>
                      <a:pt x="658210" y="977462"/>
                    </a:lnTo>
                    <a:lnTo>
                      <a:pt x="733097" y="977462"/>
                    </a:lnTo>
                    <a:lnTo>
                      <a:pt x="733097" y="1016876"/>
                    </a:lnTo>
                    <a:lnTo>
                      <a:pt x="760686" y="1016876"/>
                    </a:lnTo>
                    <a:lnTo>
                      <a:pt x="760686" y="1052348"/>
                    </a:lnTo>
                    <a:lnTo>
                      <a:pt x="792217" y="1052348"/>
                    </a:lnTo>
                    <a:lnTo>
                      <a:pt x="792217" y="1095703"/>
                    </a:lnTo>
                    <a:lnTo>
                      <a:pt x="815866" y="1095703"/>
                    </a:lnTo>
                    <a:lnTo>
                      <a:pt x="815866" y="1174531"/>
                    </a:lnTo>
                    <a:lnTo>
                      <a:pt x="831631" y="1174531"/>
                    </a:lnTo>
                    <a:lnTo>
                      <a:pt x="831631" y="1320362"/>
                    </a:lnTo>
                    <a:lnTo>
                      <a:pt x="945931" y="1320362"/>
                    </a:lnTo>
                    <a:lnTo>
                      <a:pt x="945931" y="1363717"/>
                    </a:lnTo>
                    <a:lnTo>
                      <a:pt x="1052348" y="1363717"/>
                    </a:lnTo>
                    <a:lnTo>
                      <a:pt x="1052348" y="1414955"/>
                    </a:lnTo>
                    <a:lnTo>
                      <a:pt x="1095704" y="1414955"/>
                    </a:lnTo>
                    <a:lnTo>
                      <a:pt x="1095704" y="1529255"/>
                    </a:lnTo>
                    <a:lnTo>
                      <a:pt x="1111469" y="1529255"/>
                    </a:lnTo>
                    <a:lnTo>
                      <a:pt x="1111469" y="1572610"/>
                    </a:lnTo>
                    <a:lnTo>
                      <a:pt x="1793328" y="1572610"/>
                    </a:lnTo>
                    <a:lnTo>
                      <a:pt x="1793328" y="1671145"/>
                    </a:lnTo>
                    <a:lnTo>
                      <a:pt x="2321473" y="1671145"/>
                    </a:lnTo>
                    <a:lnTo>
                      <a:pt x="2321473" y="1816976"/>
                    </a:lnTo>
                    <a:lnTo>
                      <a:pt x="2963917" y="1816976"/>
                    </a:lnTo>
                  </a:path>
                </a:pathLst>
              </a:custGeom>
              <a:noFill/>
              <a:ln w="28575">
                <a:solidFill>
                  <a:schemeClr val="accent3"/>
                </a:solidFill>
                <a:miter lim="800000"/>
                <a:headEnd/>
                <a:tailEnd/>
              </a:ln>
            </p:spPr>
            <p:txBody>
              <a:bodyPr rtlCol="0" anchor="ctr"/>
              <a:lstStyle/>
              <a:p>
                <a:pPr algn="ctr"/>
                <a:endParaRPr lang="en-US" sz="14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859F373E-F468-FB49-856B-EC512FB1178A}"/>
                </a:ext>
              </a:extLst>
            </p:cNvPr>
            <p:cNvSpPr/>
            <p:nvPr/>
          </p:nvSpPr>
          <p:spPr bwMode="auto">
            <a:xfrm>
              <a:off x="2230481" y="1679131"/>
              <a:ext cx="4971785" cy="2894124"/>
            </a:xfrm>
            <a:custGeom>
              <a:avLst/>
              <a:gdLst>
                <a:gd name="connsiteX0" fmla="*/ 0 w 5350668"/>
                <a:gd name="connsiteY0" fmla="*/ 0 h 3114675"/>
                <a:gd name="connsiteX1" fmla="*/ 0 w 5350668"/>
                <a:gd name="connsiteY1" fmla="*/ 3114675 h 3114675"/>
                <a:gd name="connsiteX2" fmla="*/ 5350668 w 5350668"/>
                <a:gd name="connsiteY2" fmla="*/ 3114675 h 3114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350668" h="3114675">
                  <a:moveTo>
                    <a:pt x="0" y="0"/>
                  </a:moveTo>
                  <a:lnTo>
                    <a:pt x="0" y="3114675"/>
                  </a:lnTo>
                  <a:lnTo>
                    <a:pt x="5350668" y="3114675"/>
                  </a:lnTo>
                </a:path>
              </a:pathLst>
            </a:custGeom>
            <a:noFill/>
            <a:ln w="28575">
              <a:solidFill>
                <a:schemeClr val="bg2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rtlCol="0" anchor="ctr"/>
            <a:lstStyle/>
            <a:p>
              <a:pPr algn="ctr"/>
              <a:endParaRPr lang="en-US"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93F70A24-9FD8-BB40-CD84-47E59FFFF43A}"/>
                </a:ext>
              </a:extLst>
            </p:cNvPr>
            <p:cNvGrpSpPr/>
            <p:nvPr/>
          </p:nvGrpSpPr>
          <p:grpSpPr>
            <a:xfrm>
              <a:off x="2166315" y="1691975"/>
              <a:ext cx="66379" cy="2881279"/>
              <a:chOff x="2831307" y="1635454"/>
              <a:chExt cx="71438" cy="3100852"/>
            </a:xfrm>
          </p:grpSpPr>
          <p:cxnSp>
            <p:nvCxnSpPr>
              <p:cNvPr id="1962" name="Straight Connector 1961">
                <a:extLst>
                  <a:ext uri="{FF2B5EF4-FFF2-40B4-BE49-F238E27FC236}">
                    <a16:creationId xmlns:a16="http://schemas.microsoft.com/office/drawing/2014/main" id="{8A119013-2D78-340E-B8DE-0F8B99BA43A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831307" y="1635454"/>
                <a:ext cx="71438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2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63" name="Straight Connector 1962">
                <a:extLst>
                  <a:ext uri="{FF2B5EF4-FFF2-40B4-BE49-F238E27FC236}">
                    <a16:creationId xmlns:a16="http://schemas.microsoft.com/office/drawing/2014/main" id="{A921C82F-13CD-D98C-7992-8516B041D83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831307" y="2255624"/>
                <a:ext cx="71438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2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64" name="Straight Connector 1963">
                <a:extLst>
                  <a:ext uri="{FF2B5EF4-FFF2-40B4-BE49-F238E27FC236}">
                    <a16:creationId xmlns:a16="http://schemas.microsoft.com/office/drawing/2014/main" id="{2A59AEFF-D7B4-651E-7D3A-D051A852036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831307" y="2875794"/>
                <a:ext cx="71438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2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65" name="Straight Connector 1964">
                <a:extLst>
                  <a:ext uri="{FF2B5EF4-FFF2-40B4-BE49-F238E27FC236}">
                    <a16:creationId xmlns:a16="http://schemas.microsoft.com/office/drawing/2014/main" id="{8AA9CC1E-AEBE-3B8B-8DEA-614ED06268A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831307" y="3495964"/>
                <a:ext cx="71438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2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66" name="Straight Connector 1965">
                <a:extLst>
                  <a:ext uri="{FF2B5EF4-FFF2-40B4-BE49-F238E27FC236}">
                    <a16:creationId xmlns:a16="http://schemas.microsoft.com/office/drawing/2014/main" id="{25548A81-5644-F129-F9BD-279AF9C204A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831307" y="4116134"/>
                <a:ext cx="71438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2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67" name="Straight Connector 1966">
                <a:extLst>
                  <a:ext uri="{FF2B5EF4-FFF2-40B4-BE49-F238E27FC236}">
                    <a16:creationId xmlns:a16="http://schemas.microsoft.com/office/drawing/2014/main" id="{1F754362-427F-025D-9CB5-AC506B5FBC3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831307" y="4736306"/>
                <a:ext cx="71438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2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D1B0EDBB-FAAD-20B9-4294-147814883B94}"/>
                </a:ext>
              </a:extLst>
            </p:cNvPr>
            <p:cNvGrpSpPr/>
            <p:nvPr/>
          </p:nvGrpSpPr>
          <p:grpSpPr>
            <a:xfrm>
              <a:off x="2230480" y="4568868"/>
              <a:ext cx="4959875" cy="62588"/>
              <a:chOff x="2900362" y="4731585"/>
              <a:chExt cx="5337850" cy="73958"/>
            </a:xfrm>
          </p:grpSpPr>
          <p:grpSp>
            <p:nvGrpSpPr>
              <p:cNvPr id="1947" name="Group 1946">
                <a:extLst>
                  <a:ext uri="{FF2B5EF4-FFF2-40B4-BE49-F238E27FC236}">
                    <a16:creationId xmlns:a16="http://schemas.microsoft.com/office/drawing/2014/main" id="{072D8626-FABA-B422-7B39-FEA3102A3C12}"/>
                  </a:ext>
                </a:extLst>
              </p:cNvPr>
              <p:cNvGrpSpPr/>
              <p:nvPr/>
            </p:nvGrpSpPr>
            <p:grpSpPr>
              <a:xfrm rot="5400000">
                <a:off x="3977376" y="3654571"/>
                <a:ext cx="73957" cy="2227986"/>
                <a:chOff x="2831307" y="1635454"/>
                <a:chExt cx="71438" cy="3100852"/>
              </a:xfrm>
            </p:grpSpPr>
            <p:cxnSp>
              <p:nvCxnSpPr>
                <p:cNvPr id="1956" name="Straight Connector 1955">
                  <a:extLst>
                    <a:ext uri="{FF2B5EF4-FFF2-40B4-BE49-F238E27FC236}">
                      <a16:creationId xmlns:a16="http://schemas.microsoft.com/office/drawing/2014/main" id="{B524CD50-6677-0D48-3189-BFAA623030DE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2831307" y="1635454"/>
                  <a:ext cx="71438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bg2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957" name="Straight Connector 1956">
                  <a:extLst>
                    <a:ext uri="{FF2B5EF4-FFF2-40B4-BE49-F238E27FC236}">
                      <a16:creationId xmlns:a16="http://schemas.microsoft.com/office/drawing/2014/main" id="{90C9FEBA-08A0-02F9-712A-99CE3A2BCB55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2831307" y="2255624"/>
                  <a:ext cx="71438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bg2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958" name="Straight Connector 1957">
                  <a:extLst>
                    <a:ext uri="{FF2B5EF4-FFF2-40B4-BE49-F238E27FC236}">
                      <a16:creationId xmlns:a16="http://schemas.microsoft.com/office/drawing/2014/main" id="{93E805CB-8894-45F5-349A-7E902BB5622A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2831307" y="2875794"/>
                  <a:ext cx="71438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bg2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959" name="Straight Connector 1958">
                  <a:extLst>
                    <a:ext uri="{FF2B5EF4-FFF2-40B4-BE49-F238E27FC236}">
                      <a16:creationId xmlns:a16="http://schemas.microsoft.com/office/drawing/2014/main" id="{217ACAFB-A799-3C88-B289-C357670DA963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2831307" y="3495964"/>
                  <a:ext cx="71438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bg2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960" name="Straight Connector 1959">
                  <a:extLst>
                    <a:ext uri="{FF2B5EF4-FFF2-40B4-BE49-F238E27FC236}">
                      <a16:creationId xmlns:a16="http://schemas.microsoft.com/office/drawing/2014/main" id="{0B0A7DA5-1F61-359C-1DA7-D63A4B152396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2831307" y="4116134"/>
                  <a:ext cx="71438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bg2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961" name="Straight Connector 1960">
                  <a:extLst>
                    <a:ext uri="{FF2B5EF4-FFF2-40B4-BE49-F238E27FC236}">
                      <a16:creationId xmlns:a16="http://schemas.microsoft.com/office/drawing/2014/main" id="{54A7F3A3-C19A-2940-8F05-E3738A0C6771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2831307" y="4736306"/>
                  <a:ext cx="71438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bg2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1948" name="Group 1947">
                <a:extLst>
                  <a:ext uri="{FF2B5EF4-FFF2-40B4-BE49-F238E27FC236}">
                    <a16:creationId xmlns:a16="http://schemas.microsoft.com/office/drawing/2014/main" id="{8E99F526-BE91-08BF-F2C1-C173D84E0E44}"/>
                  </a:ext>
                </a:extLst>
              </p:cNvPr>
              <p:cNvGrpSpPr/>
              <p:nvPr/>
            </p:nvGrpSpPr>
            <p:grpSpPr>
              <a:xfrm rot="5400000">
                <a:off x="6647364" y="3657144"/>
                <a:ext cx="73956" cy="2222841"/>
                <a:chOff x="2831307" y="1635454"/>
                <a:chExt cx="71438" cy="3100852"/>
              </a:xfrm>
            </p:grpSpPr>
            <p:cxnSp>
              <p:nvCxnSpPr>
                <p:cNvPr id="1950" name="Straight Connector 1949">
                  <a:extLst>
                    <a:ext uri="{FF2B5EF4-FFF2-40B4-BE49-F238E27FC236}">
                      <a16:creationId xmlns:a16="http://schemas.microsoft.com/office/drawing/2014/main" id="{B848A96D-5FDC-E38E-AC46-89C0611DEB26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2831307" y="1635454"/>
                  <a:ext cx="71438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bg2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951" name="Straight Connector 1950">
                  <a:extLst>
                    <a:ext uri="{FF2B5EF4-FFF2-40B4-BE49-F238E27FC236}">
                      <a16:creationId xmlns:a16="http://schemas.microsoft.com/office/drawing/2014/main" id="{31025BB9-93B6-D480-2AEF-928B7F6D3EDB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2831307" y="2255624"/>
                  <a:ext cx="71438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bg2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952" name="Straight Connector 1951">
                  <a:extLst>
                    <a:ext uri="{FF2B5EF4-FFF2-40B4-BE49-F238E27FC236}">
                      <a16:creationId xmlns:a16="http://schemas.microsoft.com/office/drawing/2014/main" id="{3706C6C8-E1F4-E6C6-C596-D72B374628E0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2831307" y="2875794"/>
                  <a:ext cx="71438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bg2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953" name="Straight Connector 1952">
                  <a:extLst>
                    <a:ext uri="{FF2B5EF4-FFF2-40B4-BE49-F238E27FC236}">
                      <a16:creationId xmlns:a16="http://schemas.microsoft.com/office/drawing/2014/main" id="{8E4F81D4-DA95-F05B-B77C-092455E1BD09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2831307" y="3495964"/>
                  <a:ext cx="71438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bg2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954" name="Straight Connector 1953">
                  <a:extLst>
                    <a:ext uri="{FF2B5EF4-FFF2-40B4-BE49-F238E27FC236}">
                      <a16:creationId xmlns:a16="http://schemas.microsoft.com/office/drawing/2014/main" id="{C37EFC9C-A061-6EAC-8482-035FC165747C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2831307" y="4116134"/>
                  <a:ext cx="71438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bg2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955" name="Straight Connector 1954">
                  <a:extLst>
                    <a:ext uri="{FF2B5EF4-FFF2-40B4-BE49-F238E27FC236}">
                      <a16:creationId xmlns:a16="http://schemas.microsoft.com/office/drawing/2014/main" id="{43357B20-1AB0-F392-FADC-CA0901ACCD4F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2831307" y="4736306"/>
                  <a:ext cx="71438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bg2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cxnSp>
            <p:nvCxnSpPr>
              <p:cNvPr id="1949" name="Straight Connector 1948">
                <a:extLst>
                  <a:ext uri="{FF2B5EF4-FFF2-40B4-BE49-F238E27FC236}">
                    <a16:creationId xmlns:a16="http://schemas.microsoft.com/office/drawing/2014/main" id="{6AA40FC7-CAC2-82E7-4970-8512AB537C7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5400000">
                <a:off x="8201234" y="4768565"/>
                <a:ext cx="73956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2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BE3F031-D973-19A3-3262-1094B9CA4E6F}"/>
                </a:ext>
              </a:extLst>
            </p:cNvPr>
            <p:cNvSpPr txBox="1"/>
            <p:nvPr/>
          </p:nvSpPr>
          <p:spPr bwMode="auto">
            <a:xfrm>
              <a:off x="1752556" y="1524067"/>
              <a:ext cx="45877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algn="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</a:rPr>
                <a:t>100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D004159-BB59-848D-0F57-8049AAF61378}"/>
                </a:ext>
              </a:extLst>
            </p:cNvPr>
            <p:cNvSpPr txBox="1"/>
            <p:nvPr/>
          </p:nvSpPr>
          <p:spPr bwMode="auto">
            <a:xfrm>
              <a:off x="1843927" y="2095916"/>
              <a:ext cx="36740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algn="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</a:rPr>
                <a:t>80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D171E76A-CB54-DF04-D031-2A390B529C71}"/>
                </a:ext>
              </a:extLst>
            </p:cNvPr>
            <p:cNvSpPr txBox="1"/>
            <p:nvPr/>
          </p:nvSpPr>
          <p:spPr bwMode="auto">
            <a:xfrm>
              <a:off x="1843927" y="2668566"/>
              <a:ext cx="36740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algn="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</a:rPr>
                <a:t>60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33D63CE9-082F-4014-6CB0-37F38C8B9AD6}"/>
                </a:ext>
              </a:extLst>
            </p:cNvPr>
            <p:cNvSpPr txBox="1"/>
            <p:nvPr/>
          </p:nvSpPr>
          <p:spPr bwMode="auto">
            <a:xfrm>
              <a:off x="1843927" y="3240415"/>
              <a:ext cx="36740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algn="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</a:rPr>
                <a:t>40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78C85F7-F81C-846F-EBA5-97F3F7AFEADC}"/>
                </a:ext>
              </a:extLst>
            </p:cNvPr>
            <p:cNvSpPr txBox="1"/>
            <p:nvPr/>
          </p:nvSpPr>
          <p:spPr bwMode="auto">
            <a:xfrm>
              <a:off x="1843927" y="3818307"/>
              <a:ext cx="36740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algn="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</a:rPr>
                <a:t>20</a:t>
              </a:r>
            </a:p>
          </p:txBody>
        </p:sp>
        <p:sp>
          <p:nvSpPr>
            <p:cNvPr id="1817" name="TextBox 1816">
              <a:extLst>
                <a:ext uri="{FF2B5EF4-FFF2-40B4-BE49-F238E27FC236}">
                  <a16:creationId xmlns:a16="http://schemas.microsoft.com/office/drawing/2014/main" id="{1D3E5428-9422-32B7-9A12-2E475E996EFD}"/>
                </a:ext>
              </a:extLst>
            </p:cNvPr>
            <p:cNvSpPr txBox="1"/>
            <p:nvPr/>
          </p:nvSpPr>
          <p:spPr bwMode="auto">
            <a:xfrm>
              <a:off x="1935298" y="4399866"/>
              <a:ext cx="27603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algn="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</a:rPr>
                <a:t>0</a:t>
              </a:r>
            </a:p>
          </p:txBody>
        </p:sp>
        <p:sp>
          <p:nvSpPr>
            <p:cNvPr id="1820" name="TextBox 1819">
              <a:extLst>
                <a:ext uri="{FF2B5EF4-FFF2-40B4-BE49-F238E27FC236}">
                  <a16:creationId xmlns:a16="http://schemas.microsoft.com/office/drawing/2014/main" id="{1C07246D-2CDB-9026-0BDF-20C1403B69EF}"/>
                </a:ext>
              </a:extLst>
            </p:cNvPr>
            <p:cNvSpPr txBox="1"/>
            <p:nvPr/>
          </p:nvSpPr>
          <p:spPr bwMode="auto">
            <a:xfrm>
              <a:off x="2099581" y="4599629"/>
              <a:ext cx="27603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</a:rPr>
                <a:t>0</a:t>
              </a:r>
            </a:p>
          </p:txBody>
        </p:sp>
        <p:sp>
          <p:nvSpPr>
            <p:cNvPr id="1821" name="TextBox 1820">
              <a:extLst>
                <a:ext uri="{FF2B5EF4-FFF2-40B4-BE49-F238E27FC236}">
                  <a16:creationId xmlns:a16="http://schemas.microsoft.com/office/drawing/2014/main" id="{F777B99F-B985-2050-6727-C7A7CF8D7C8B}"/>
                </a:ext>
              </a:extLst>
            </p:cNvPr>
            <p:cNvSpPr txBox="1"/>
            <p:nvPr/>
          </p:nvSpPr>
          <p:spPr bwMode="auto">
            <a:xfrm>
              <a:off x="2513625" y="4599629"/>
              <a:ext cx="27603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</a:rPr>
                <a:t>3</a:t>
              </a:r>
            </a:p>
          </p:txBody>
        </p:sp>
        <p:sp>
          <p:nvSpPr>
            <p:cNvPr id="1822" name="TextBox 1821">
              <a:extLst>
                <a:ext uri="{FF2B5EF4-FFF2-40B4-BE49-F238E27FC236}">
                  <a16:creationId xmlns:a16="http://schemas.microsoft.com/office/drawing/2014/main" id="{BC553E33-AE68-B674-5AB2-48D02AECBE1E}"/>
                </a:ext>
              </a:extLst>
            </p:cNvPr>
            <p:cNvSpPr txBox="1"/>
            <p:nvPr/>
          </p:nvSpPr>
          <p:spPr bwMode="auto">
            <a:xfrm>
              <a:off x="2926990" y="4599629"/>
              <a:ext cx="27603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</a:rPr>
                <a:t>6</a:t>
              </a:r>
            </a:p>
          </p:txBody>
        </p:sp>
        <p:sp>
          <p:nvSpPr>
            <p:cNvPr id="1823" name="TextBox 1822">
              <a:extLst>
                <a:ext uri="{FF2B5EF4-FFF2-40B4-BE49-F238E27FC236}">
                  <a16:creationId xmlns:a16="http://schemas.microsoft.com/office/drawing/2014/main" id="{465B2FE6-E217-F89B-3CC7-6A6E9CF8183F}"/>
                </a:ext>
              </a:extLst>
            </p:cNvPr>
            <p:cNvSpPr txBox="1"/>
            <p:nvPr/>
          </p:nvSpPr>
          <p:spPr bwMode="auto">
            <a:xfrm>
              <a:off x="3330625" y="4599629"/>
              <a:ext cx="27603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</a:rPr>
                <a:t>9</a:t>
              </a:r>
            </a:p>
          </p:txBody>
        </p:sp>
        <p:sp>
          <p:nvSpPr>
            <p:cNvPr id="1824" name="TextBox 1823">
              <a:extLst>
                <a:ext uri="{FF2B5EF4-FFF2-40B4-BE49-F238E27FC236}">
                  <a16:creationId xmlns:a16="http://schemas.microsoft.com/office/drawing/2014/main" id="{6E76A1FA-F5A1-4A67-B8A1-CBB2939E8D6D}"/>
                </a:ext>
              </a:extLst>
            </p:cNvPr>
            <p:cNvSpPr txBox="1"/>
            <p:nvPr/>
          </p:nvSpPr>
          <p:spPr bwMode="auto">
            <a:xfrm>
              <a:off x="3698982" y="4599629"/>
              <a:ext cx="36740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</a:rPr>
                <a:t>12</a:t>
              </a:r>
            </a:p>
          </p:txBody>
        </p:sp>
        <p:sp>
          <p:nvSpPr>
            <p:cNvPr id="1825" name="TextBox 1824">
              <a:extLst>
                <a:ext uri="{FF2B5EF4-FFF2-40B4-BE49-F238E27FC236}">
                  <a16:creationId xmlns:a16="http://schemas.microsoft.com/office/drawing/2014/main" id="{DBE86717-C471-201E-8EE8-EBE38CC5CDA9}"/>
                </a:ext>
              </a:extLst>
            </p:cNvPr>
            <p:cNvSpPr txBox="1"/>
            <p:nvPr/>
          </p:nvSpPr>
          <p:spPr bwMode="auto">
            <a:xfrm>
              <a:off x="4112347" y="4599629"/>
              <a:ext cx="36740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</a:rPr>
                <a:t>15</a:t>
              </a:r>
            </a:p>
          </p:txBody>
        </p:sp>
        <p:sp>
          <p:nvSpPr>
            <p:cNvPr id="1826" name="TextBox 1825">
              <a:extLst>
                <a:ext uri="{FF2B5EF4-FFF2-40B4-BE49-F238E27FC236}">
                  <a16:creationId xmlns:a16="http://schemas.microsoft.com/office/drawing/2014/main" id="{B1813078-0BB2-59A8-6AD8-141FB6AF4A81}"/>
                </a:ext>
              </a:extLst>
            </p:cNvPr>
            <p:cNvSpPr txBox="1"/>
            <p:nvPr/>
          </p:nvSpPr>
          <p:spPr bwMode="auto">
            <a:xfrm>
              <a:off x="4537082" y="4595581"/>
              <a:ext cx="36740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</a:rPr>
                <a:t>18</a:t>
              </a:r>
            </a:p>
          </p:txBody>
        </p:sp>
        <p:sp>
          <p:nvSpPr>
            <p:cNvPr id="1827" name="TextBox 1826">
              <a:extLst>
                <a:ext uri="{FF2B5EF4-FFF2-40B4-BE49-F238E27FC236}">
                  <a16:creationId xmlns:a16="http://schemas.microsoft.com/office/drawing/2014/main" id="{FA03BC5F-5626-4827-8FC3-E727B20A0287}"/>
                </a:ext>
              </a:extLst>
            </p:cNvPr>
            <p:cNvSpPr txBox="1"/>
            <p:nvPr/>
          </p:nvSpPr>
          <p:spPr bwMode="auto">
            <a:xfrm>
              <a:off x="4951126" y="4595581"/>
              <a:ext cx="36740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</a:rPr>
                <a:t>21</a:t>
              </a:r>
            </a:p>
          </p:txBody>
        </p:sp>
        <p:sp>
          <p:nvSpPr>
            <p:cNvPr id="1828" name="TextBox 1827">
              <a:extLst>
                <a:ext uri="{FF2B5EF4-FFF2-40B4-BE49-F238E27FC236}">
                  <a16:creationId xmlns:a16="http://schemas.microsoft.com/office/drawing/2014/main" id="{3181B055-EF14-6F13-0A67-E519A13D8FCE}"/>
                </a:ext>
              </a:extLst>
            </p:cNvPr>
            <p:cNvSpPr txBox="1"/>
            <p:nvPr/>
          </p:nvSpPr>
          <p:spPr bwMode="auto">
            <a:xfrm>
              <a:off x="5364491" y="4595581"/>
              <a:ext cx="36740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</a:rPr>
                <a:t>24</a:t>
              </a:r>
            </a:p>
          </p:txBody>
        </p:sp>
        <p:sp>
          <p:nvSpPr>
            <p:cNvPr id="1829" name="TextBox 1828">
              <a:extLst>
                <a:ext uri="{FF2B5EF4-FFF2-40B4-BE49-F238E27FC236}">
                  <a16:creationId xmlns:a16="http://schemas.microsoft.com/office/drawing/2014/main" id="{8B08852E-1BD7-CF8A-BA2C-443709D6FE0D}"/>
                </a:ext>
              </a:extLst>
            </p:cNvPr>
            <p:cNvSpPr txBox="1"/>
            <p:nvPr/>
          </p:nvSpPr>
          <p:spPr bwMode="auto">
            <a:xfrm>
              <a:off x="5768124" y="4595581"/>
              <a:ext cx="36740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</a:rPr>
                <a:t>27</a:t>
              </a:r>
            </a:p>
          </p:txBody>
        </p:sp>
        <p:sp>
          <p:nvSpPr>
            <p:cNvPr id="1830" name="TextBox 1829">
              <a:extLst>
                <a:ext uri="{FF2B5EF4-FFF2-40B4-BE49-F238E27FC236}">
                  <a16:creationId xmlns:a16="http://schemas.microsoft.com/office/drawing/2014/main" id="{549E9310-62D4-8146-2E5F-6E1AEF01E179}"/>
                </a:ext>
              </a:extLst>
            </p:cNvPr>
            <p:cNvSpPr txBox="1"/>
            <p:nvPr/>
          </p:nvSpPr>
          <p:spPr bwMode="auto">
            <a:xfrm>
              <a:off x="6182167" y="4595581"/>
              <a:ext cx="36740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</a:rPr>
                <a:t>30</a:t>
              </a:r>
            </a:p>
          </p:txBody>
        </p:sp>
        <p:sp>
          <p:nvSpPr>
            <p:cNvPr id="1831" name="TextBox 1830">
              <a:extLst>
                <a:ext uri="{FF2B5EF4-FFF2-40B4-BE49-F238E27FC236}">
                  <a16:creationId xmlns:a16="http://schemas.microsoft.com/office/drawing/2014/main" id="{78A54500-FD5B-DDC6-8F4E-E24176412756}"/>
                </a:ext>
              </a:extLst>
            </p:cNvPr>
            <p:cNvSpPr txBox="1"/>
            <p:nvPr/>
          </p:nvSpPr>
          <p:spPr bwMode="auto">
            <a:xfrm>
              <a:off x="6595532" y="4595581"/>
              <a:ext cx="36740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</a:rPr>
                <a:t>33</a:t>
              </a:r>
            </a:p>
          </p:txBody>
        </p:sp>
        <p:sp>
          <p:nvSpPr>
            <p:cNvPr id="1832" name="TextBox 1831">
              <a:extLst>
                <a:ext uri="{FF2B5EF4-FFF2-40B4-BE49-F238E27FC236}">
                  <a16:creationId xmlns:a16="http://schemas.microsoft.com/office/drawing/2014/main" id="{03A881E2-738C-72C6-A893-D5D9D98177A6}"/>
                </a:ext>
              </a:extLst>
            </p:cNvPr>
            <p:cNvSpPr txBox="1"/>
            <p:nvPr/>
          </p:nvSpPr>
          <p:spPr bwMode="auto">
            <a:xfrm>
              <a:off x="7018249" y="4591032"/>
              <a:ext cx="36740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b="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</a:rPr>
                <a:t>36</a:t>
              </a:r>
            </a:p>
          </p:txBody>
        </p:sp>
        <p:sp>
          <p:nvSpPr>
            <p:cNvPr id="1833" name="TextBox 1832">
              <a:extLst>
                <a:ext uri="{FF2B5EF4-FFF2-40B4-BE49-F238E27FC236}">
                  <a16:creationId xmlns:a16="http://schemas.microsoft.com/office/drawing/2014/main" id="{9DB4595A-557C-B0FC-BA7B-815A87162D28}"/>
                </a:ext>
              </a:extLst>
            </p:cNvPr>
            <p:cNvSpPr txBox="1"/>
            <p:nvPr/>
          </p:nvSpPr>
          <p:spPr bwMode="auto">
            <a:xfrm rot="16200000">
              <a:off x="304702" y="2858056"/>
              <a:ext cx="226882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</a:rPr>
                <a:t>Patients Alive and Free From</a:t>
              </a:r>
              <a:br>
                <a:rPr lang="en-US" sz="140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</a:rPr>
              </a:br>
              <a:r>
                <a:rPr lang="en-US" sz="140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</a:rPr>
                <a:t>Disease Progression (%)</a:t>
              </a:r>
            </a:p>
          </p:txBody>
        </p:sp>
        <p:sp>
          <p:nvSpPr>
            <p:cNvPr id="1834" name="TextBox 1833">
              <a:extLst>
                <a:ext uri="{FF2B5EF4-FFF2-40B4-BE49-F238E27FC236}">
                  <a16:creationId xmlns:a16="http://schemas.microsoft.com/office/drawing/2014/main" id="{0480C725-7BE7-F6FF-B157-A69E0FC72224}"/>
                </a:ext>
              </a:extLst>
            </p:cNvPr>
            <p:cNvSpPr txBox="1"/>
            <p:nvPr/>
          </p:nvSpPr>
          <p:spPr bwMode="auto">
            <a:xfrm>
              <a:off x="3632213" y="4924192"/>
              <a:ext cx="199304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</a:rPr>
                <a:t>Mo Since Randomization</a:t>
              </a:r>
            </a:p>
          </p:txBody>
        </p:sp>
        <p:sp>
          <p:nvSpPr>
            <p:cNvPr id="1835" name="TextBox 1834">
              <a:extLst>
                <a:ext uri="{FF2B5EF4-FFF2-40B4-BE49-F238E27FC236}">
                  <a16:creationId xmlns:a16="http://schemas.microsoft.com/office/drawing/2014/main" id="{B1C194AF-BF67-1440-A157-68EA98DF58A0}"/>
                </a:ext>
              </a:extLst>
            </p:cNvPr>
            <p:cNvSpPr txBox="1"/>
            <p:nvPr/>
          </p:nvSpPr>
          <p:spPr bwMode="auto">
            <a:xfrm>
              <a:off x="832308" y="5033709"/>
              <a:ext cx="128637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algn="r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20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</a:rPr>
                <a:t>Patients at Risk, n</a:t>
              </a:r>
            </a:p>
            <a:p>
              <a:pPr algn="r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20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</a:rPr>
                <a:t>Tucatinib Arm</a:t>
              </a:r>
            </a:p>
            <a:p>
              <a:pPr algn="r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20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</a:rPr>
                <a:t>Placebo Arm</a:t>
              </a:r>
            </a:p>
          </p:txBody>
        </p:sp>
        <p:sp>
          <p:nvSpPr>
            <p:cNvPr id="1836" name="TextBox 1835">
              <a:extLst>
                <a:ext uri="{FF2B5EF4-FFF2-40B4-BE49-F238E27FC236}">
                  <a16:creationId xmlns:a16="http://schemas.microsoft.com/office/drawing/2014/main" id="{52439A1E-EC07-A181-B5F9-9C74CBC4BE55}"/>
                </a:ext>
              </a:extLst>
            </p:cNvPr>
            <p:cNvSpPr txBox="1"/>
            <p:nvPr/>
          </p:nvSpPr>
          <p:spPr bwMode="auto">
            <a:xfrm>
              <a:off x="2027963" y="5256849"/>
              <a:ext cx="42030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200" b="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</a:rPr>
                <a:t>320</a:t>
              </a:r>
            </a:p>
            <a:p>
              <a:pPr algn="ctr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200" b="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</a:rPr>
                <a:t>160</a:t>
              </a:r>
            </a:p>
          </p:txBody>
        </p:sp>
        <p:sp>
          <p:nvSpPr>
            <p:cNvPr id="1837" name="TextBox 1836">
              <a:extLst>
                <a:ext uri="{FF2B5EF4-FFF2-40B4-BE49-F238E27FC236}">
                  <a16:creationId xmlns:a16="http://schemas.microsoft.com/office/drawing/2014/main" id="{A56BAD6E-FE5F-87D1-F2F8-10B891EDB4D1}"/>
                </a:ext>
              </a:extLst>
            </p:cNvPr>
            <p:cNvSpPr txBox="1"/>
            <p:nvPr/>
          </p:nvSpPr>
          <p:spPr bwMode="auto">
            <a:xfrm>
              <a:off x="2434369" y="5253439"/>
              <a:ext cx="42030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200" b="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</a:rPr>
                <a:t>235</a:t>
              </a:r>
            </a:p>
            <a:p>
              <a:pPr algn="ctr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200" b="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</a:rPr>
                <a:t>94</a:t>
              </a:r>
            </a:p>
          </p:txBody>
        </p:sp>
        <p:sp>
          <p:nvSpPr>
            <p:cNvPr id="1838" name="TextBox 1837">
              <a:extLst>
                <a:ext uri="{FF2B5EF4-FFF2-40B4-BE49-F238E27FC236}">
                  <a16:creationId xmlns:a16="http://schemas.microsoft.com/office/drawing/2014/main" id="{C9564EE7-4421-0DD2-AB35-21A99867998F}"/>
                </a:ext>
              </a:extLst>
            </p:cNvPr>
            <p:cNvSpPr txBox="1"/>
            <p:nvPr/>
          </p:nvSpPr>
          <p:spPr bwMode="auto">
            <a:xfrm>
              <a:off x="2854853" y="5250030"/>
              <a:ext cx="42030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200" b="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</a:rPr>
                <a:t>152</a:t>
              </a:r>
            </a:p>
            <a:p>
              <a:pPr algn="ctr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200" b="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</a:rPr>
                <a:t>45</a:t>
              </a:r>
            </a:p>
          </p:txBody>
        </p:sp>
        <p:sp>
          <p:nvSpPr>
            <p:cNvPr id="1839" name="TextBox 1838">
              <a:extLst>
                <a:ext uri="{FF2B5EF4-FFF2-40B4-BE49-F238E27FC236}">
                  <a16:creationId xmlns:a16="http://schemas.microsoft.com/office/drawing/2014/main" id="{68D83A06-5524-57CE-FB0F-3C04A002A815}"/>
                </a:ext>
              </a:extLst>
            </p:cNvPr>
            <p:cNvSpPr txBox="1"/>
            <p:nvPr/>
          </p:nvSpPr>
          <p:spPr bwMode="auto">
            <a:xfrm>
              <a:off x="3300532" y="5250030"/>
              <a:ext cx="34176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200" b="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</a:rPr>
                <a:t>98</a:t>
              </a:r>
            </a:p>
            <a:p>
              <a:pPr algn="ctr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200" b="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</a:rPr>
                <a:t>27</a:t>
              </a:r>
            </a:p>
          </p:txBody>
        </p:sp>
        <p:sp>
          <p:nvSpPr>
            <p:cNvPr id="1840" name="TextBox 1839">
              <a:extLst>
                <a:ext uri="{FF2B5EF4-FFF2-40B4-BE49-F238E27FC236}">
                  <a16:creationId xmlns:a16="http://schemas.microsoft.com/office/drawing/2014/main" id="{9460E576-A037-E1F2-59D8-01A49864FE12}"/>
                </a:ext>
              </a:extLst>
            </p:cNvPr>
            <p:cNvSpPr txBox="1"/>
            <p:nvPr/>
          </p:nvSpPr>
          <p:spPr bwMode="auto">
            <a:xfrm>
              <a:off x="3711806" y="5250030"/>
              <a:ext cx="34176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200" b="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</a:rPr>
                <a:t>40</a:t>
              </a:r>
            </a:p>
            <a:p>
              <a:pPr algn="ctr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200" b="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</a:rPr>
                <a:t>6</a:t>
              </a:r>
            </a:p>
          </p:txBody>
        </p:sp>
        <p:sp>
          <p:nvSpPr>
            <p:cNvPr id="1841" name="TextBox 1840">
              <a:extLst>
                <a:ext uri="{FF2B5EF4-FFF2-40B4-BE49-F238E27FC236}">
                  <a16:creationId xmlns:a16="http://schemas.microsoft.com/office/drawing/2014/main" id="{68A48855-B944-2B1D-5B36-322114056DA8}"/>
                </a:ext>
              </a:extLst>
            </p:cNvPr>
            <p:cNvSpPr txBox="1"/>
            <p:nvPr/>
          </p:nvSpPr>
          <p:spPr bwMode="auto">
            <a:xfrm>
              <a:off x="4125171" y="5256848"/>
              <a:ext cx="34176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200" b="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</a:rPr>
                <a:t>29</a:t>
              </a:r>
            </a:p>
            <a:p>
              <a:pPr algn="ctr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200" b="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</a:rPr>
                <a:t>4</a:t>
              </a:r>
            </a:p>
          </p:txBody>
        </p:sp>
        <p:sp>
          <p:nvSpPr>
            <p:cNvPr id="1842" name="TextBox 1841">
              <a:extLst>
                <a:ext uri="{FF2B5EF4-FFF2-40B4-BE49-F238E27FC236}">
                  <a16:creationId xmlns:a16="http://schemas.microsoft.com/office/drawing/2014/main" id="{A269FD9B-FAED-26C6-208F-83902F732F96}"/>
                </a:ext>
              </a:extLst>
            </p:cNvPr>
            <p:cNvSpPr txBox="1"/>
            <p:nvPr/>
          </p:nvSpPr>
          <p:spPr bwMode="auto">
            <a:xfrm>
              <a:off x="4562013" y="5256848"/>
              <a:ext cx="34176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200" b="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</a:rPr>
                <a:t>15</a:t>
              </a:r>
            </a:p>
            <a:p>
              <a:pPr algn="ctr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200" b="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</a:rPr>
                <a:t>2</a:t>
              </a:r>
            </a:p>
          </p:txBody>
        </p:sp>
        <p:sp>
          <p:nvSpPr>
            <p:cNvPr id="1843" name="TextBox 1842">
              <a:extLst>
                <a:ext uri="{FF2B5EF4-FFF2-40B4-BE49-F238E27FC236}">
                  <a16:creationId xmlns:a16="http://schemas.microsoft.com/office/drawing/2014/main" id="{701371F5-7989-12E0-686A-6D81BEE68A26}"/>
                </a:ext>
              </a:extLst>
            </p:cNvPr>
            <p:cNvSpPr txBox="1"/>
            <p:nvPr/>
          </p:nvSpPr>
          <p:spPr bwMode="auto">
            <a:xfrm>
              <a:off x="4963949" y="5265268"/>
              <a:ext cx="34176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200" b="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</a:rPr>
                <a:t>10</a:t>
              </a:r>
            </a:p>
            <a:p>
              <a:pPr algn="ctr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200" b="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</a:rPr>
                <a:t>1</a:t>
              </a:r>
            </a:p>
          </p:txBody>
        </p:sp>
        <p:sp>
          <p:nvSpPr>
            <p:cNvPr id="1844" name="TextBox 1843">
              <a:extLst>
                <a:ext uri="{FF2B5EF4-FFF2-40B4-BE49-F238E27FC236}">
                  <a16:creationId xmlns:a16="http://schemas.microsoft.com/office/drawing/2014/main" id="{93BB2C8E-7015-008E-4D8C-5D6F6E8294FD}"/>
                </a:ext>
              </a:extLst>
            </p:cNvPr>
            <p:cNvSpPr txBox="1"/>
            <p:nvPr/>
          </p:nvSpPr>
          <p:spPr bwMode="auto">
            <a:xfrm>
              <a:off x="5416587" y="5265268"/>
              <a:ext cx="26321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200" b="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</a:rPr>
                <a:t>8</a:t>
              </a:r>
            </a:p>
            <a:p>
              <a:pPr algn="ctr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200" b="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</a:rPr>
                <a:t>1</a:t>
              </a:r>
            </a:p>
          </p:txBody>
        </p:sp>
        <p:sp>
          <p:nvSpPr>
            <p:cNvPr id="1845" name="TextBox 1844">
              <a:extLst>
                <a:ext uri="{FF2B5EF4-FFF2-40B4-BE49-F238E27FC236}">
                  <a16:creationId xmlns:a16="http://schemas.microsoft.com/office/drawing/2014/main" id="{746DB394-AD47-6282-A172-96A2BD14B717}"/>
                </a:ext>
              </a:extLst>
            </p:cNvPr>
            <p:cNvSpPr txBox="1"/>
            <p:nvPr/>
          </p:nvSpPr>
          <p:spPr bwMode="auto">
            <a:xfrm>
              <a:off x="5820222" y="5257716"/>
              <a:ext cx="26321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200" b="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</a:rPr>
                <a:t>4</a:t>
              </a:r>
            </a:p>
            <a:p>
              <a:pPr algn="ctr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200" b="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</a:rPr>
                <a:t>0</a:t>
              </a:r>
            </a:p>
          </p:txBody>
        </p:sp>
        <p:sp>
          <p:nvSpPr>
            <p:cNvPr id="1846" name="TextBox 1845">
              <a:extLst>
                <a:ext uri="{FF2B5EF4-FFF2-40B4-BE49-F238E27FC236}">
                  <a16:creationId xmlns:a16="http://schemas.microsoft.com/office/drawing/2014/main" id="{69F9E224-2B22-A1DF-B5DD-D6F79A9E02D3}"/>
                </a:ext>
              </a:extLst>
            </p:cNvPr>
            <p:cNvSpPr txBox="1"/>
            <p:nvPr/>
          </p:nvSpPr>
          <p:spPr bwMode="auto">
            <a:xfrm>
              <a:off x="6231175" y="5250029"/>
              <a:ext cx="26665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200" b="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</a:rPr>
                <a:t>2</a:t>
              </a:r>
            </a:p>
            <a:p>
              <a:pPr algn="ctr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200" b="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</a:rPr>
                <a:t>0</a:t>
              </a:r>
            </a:p>
          </p:txBody>
        </p:sp>
        <p:sp>
          <p:nvSpPr>
            <p:cNvPr id="1847" name="TextBox 1846">
              <a:extLst>
                <a:ext uri="{FF2B5EF4-FFF2-40B4-BE49-F238E27FC236}">
                  <a16:creationId xmlns:a16="http://schemas.microsoft.com/office/drawing/2014/main" id="{9341F8D0-2131-2220-AD1C-983A62BD391A}"/>
                </a:ext>
              </a:extLst>
            </p:cNvPr>
            <p:cNvSpPr txBox="1"/>
            <p:nvPr/>
          </p:nvSpPr>
          <p:spPr bwMode="auto">
            <a:xfrm>
              <a:off x="6654107" y="5250029"/>
              <a:ext cx="26665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200" b="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</a:rPr>
                <a:t>1</a:t>
              </a:r>
            </a:p>
            <a:p>
              <a:pPr algn="ctr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200" b="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</a:rPr>
                <a:t>0</a:t>
              </a:r>
            </a:p>
          </p:txBody>
        </p:sp>
        <p:sp>
          <p:nvSpPr>
            <p:cNvPr id="1848" name="TextBox 1847">
              <a:extLst>
                <a:ext uri="{FF2B5EF4-FFF2-40B4-BE49-F238E27FC236}">
                  <a16:creationId xmlns:a16="http://schemas.microsoft.com/office/drawing/2014/main" id="{5F00C0FC-B882-3280-FB78-755570D714C6}"/>
                </a:ext>
              </a:extLst>
            </p:cNvPr>
            <p:cNvSpPr txBox="1"/>
            <p:nvPr/>
          </p:nvSpPr>
          <p:spPr bwMode="auto">
            <a:xfrm>
              <a:off x="7077039" y="5250029"/>
              <a:ext cx="26665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200" b="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</a:rPr>
                <a:t>0</a:t>
              </a:r>
            </a:p>
            <a:p>
              <a:pPr algn="ctr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200" b="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</a:rPr>
                <a:t>0</a:t>
              </a:r>
            </a:p>
          </p:txBody>
        </p:sp>
        <p:grpSp>
          <p:nvGrpSpPr>
            <p:cNvPr id="1849" name="Group 1848">
              <a:extLst>
                <a:ext uri="{FF2B5EF4-FFF2-40B4-BE49-F238E27FC236}">
                  <a16:creationId xmlns:a16="http://schemas.microsoft.com/office/drawing/2014/main" id="{DB67A179-9AC4-BFCC-FE81-DFB2749AD543}"/>
                </a:ext>
              </a:extLst>
            </p:cNvPr>
            <p:cNvGrpSpPr/>
            <p:nvPr/>
          </p:nvGrpSpPr>
          <p:grpSpPr>
            <a:xfrm>
              <a:off x="2410076" y="1746351"/>
              <a:ext cx="4585501" cy="2617170"/>
              <a:chOff x="3093644" y="1693974"/>
              <a:chExt cx="4934946" cy="2816616"/>
            </a:xfrm>
          </p:grpSpPr>
          <p:cxnSp>
            <p:nvCxnSpPr>
              <p:cNvPr id="1887" name="Straight Connector 1886">
                <a:extLst>
                  <a:ext uri="{FF2B5EF4-FFF2-40B4-BE49-F238E27FC236}">
                    <a16:creationId xmlns:a16="http://schemas.microsoft.com/office/drawing/2014/main" id="{1C5FEBA8-8BD1-A33F-5D63-F5DBA4E2F2A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093644" y="1693974"/>
                <a:ext cx="0" cy="100142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88" name="Straight Connector 1887">
                <a:extLst>
                  <a:ext uri="{FF2B5EF4-FFF2-40B4-BE49-F238E27FC236}">
                    <a16:creationId xmlns:a16="http://schemas.microsoft.com/office/drawing/2014/main" id="{77FC29F5-4758-957C-6EDE-95E1CBB937B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110910" y="1744045"/>
                <a:ext cx="0" cy="100142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89" name="Straight Connector 1888">
                <a:extLst>
                  <a:ext uri="{FF2B5EF4-FFF2-40B4-BE49-F238E27FC236}">
                    <a16:creationId xmlns:a16="http://schemas.microsoft.com/office/drawing/2014/main" id="{D5406DFE-9D27-DBBF-AA18-5476348243F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182577" y="1855461"/>
                <a:ext cx="0" cy="100142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90" name="Straight Connector 1889">
                <a:extLst>
                  <a:ext uri="{FF2B5EF4-FFF2-40B4-BE49-F238E27FC236}">
                    <a16:creationId xmlns:a16="http://schemas.microsoft.com/office/drawing/2014/main" id="{5FA46D65-4F02-40B7-3767-EF65ED239F8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216559" y="1861767"/>
                <a:ext cx="0" cy="100142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91" name="Straight Connector 1890">
                <a:extLst>
                  <a:ext uri="{FF2B5EF4-FFF2-40B4-BE49-F238E27FC236}">
                    <a16:creationId xmlns:a16="http://schemas.microsoft.com/office/drawing/2014/main" id="{58745EA7-941D-CF6E-4D70-8F5973E04B0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117216" y="1824082"/>
                <a:ext cx="0" cy="100142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92" name="Straight Connector 1891">
                <a:extLst>
                  <a:ext uri="{FF2B5EF4-FFF2-40B4-BE49-F238E27FC236}">
                    <a16:creationId xmlns:a16="http://schemas.microsoft.com/office/drawing/2014/main" id="{9E55BC08-FF05-6C47-80DC-9060D940D4B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240789" y="1873481"/>
                <a:ext cx="0" cy="100142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93" name="Straight Connector 1892">
                <a:extLst>
                  <a:ext uri="{FF2B5EF4-FFF2-40B4-BE49-F238E27FC236}">
                    <a16:creationId xmlns:a16="http://schemas.microsoft.com/office/drawing/2014/main" id="{6639FE72-C6AD-884B-D204-E8B5706253D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282830" y="1889411"/>
                <a:ext cx="0" cy="100142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94" name="Straight Connector 1893">
                <a:extLst>
                  <a:ext uri="{FF2B5EF4-FFF2-40B4-BE49-F238E27FC236}">
                    <a16:creationId xmlns:a16="http://schemas.microsoft.com/office/drawing/2014/main" id="{6FA9C493-D83E-A19A-7C6A-B67BED43FA9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318566" y="1981589"/>
                <a:ext cx="0" cy="100142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95" name="Straight Connector 1894">
                <a:extLst>
                  <a:ext uri="{FF2B5EF4-FFF2-40B4-BE49-F238E27FC236}">
                    <a16:creationId xmlns:a16="http://schemas.microsoft.com/office/drawing/2014/main" id="{C4FF4078-3496-BA2A-8CDA-E7029A6FF0A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353620" y="2109001"/>
                <a:ext cx="0" cy="100142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96" name="Straight Connector 1895">
                <a:extLst>
                  <a:ext uri="{FF2B5EF4-FFF2-40B4-BE49-F238E27FC236}">
                    <a16:creationId xmlns:a16="http://schemas.microsoft.com/office/drawing/2014/main" id="{1FA371F6-DFEE-A7A8-3BF7-46DD4CCBFED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396343" y="2109001"/>
                <a:ext cx="0" cy="100142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97" name="Straight Connector 1896">
                <a:extLst>
                  <a:ext uri="{FF2B5EF4-FFF2-40B4-BE49-F238E27FC236}">
                    <a16:creationId xmlns:a16="http://schemas.microsoft.com/office/drawing/2014/main" id="{E1209CE7-B6B2-9475-A8C4-B35B43EAF6E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454149" y="2138440"/>
                <a:ext cx="0" cy="100142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98" name="Straight Connector 1897">
                <a:extLst>
                  <a:ext uri="{FF2B5EF4-FFF2-40B4-BE49-F238E27FC236}">
                    <a16:creationId xmlns:a16="http://schemas.microsoft.com/office/drawing/2014/main" id="{7CF4A5E5-321E-69F2-3E2C-3550DEFE7FF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494403" y="2201620"/>
                <a:ext cx="0" cy="100142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99" name="Straight Connector 1898">
                <a:extLst>
                  <a:ext uri="{FF2B5EF4-FFF2-40B4-BE49-F238E27FC236}">
                    <a16:creationId xmlns:a16="http://schemas.microsoft.com/office/drawing/2014/main" id="{5424BFD7-DA4D-F1C1-73F0-B787A45E477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523593" y="2265800"/>
                <a:ext cx="0" cy="100142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00" name="Straight Connector 1899">
                <a:extLst>
                  <a:ext uri="{FF2B5EF4-FFF2-40B4-BE49-F238E27FC236}">
                    <a16:creationId xmlns:a16="http://schemas.microsoft.com/office/drawing/2014/main" id="{B5055E72-31C5-14AE-3BF1-A6A4E335C89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549860" y="2339368"/>
                <a:ext cx="0" cy="100142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01" name="Straight Connector 1900">
                <a:extLst>
                  <a:ext uri="{FF2B5EF4-FFF2-40B4-BE49-F238E27FC236}">
                    <a16:creationId xmlns:a16="http://schemas.microsoft.com/office/drawing/2014/main" id="{A29ABC4A-6136-9745-F4DF-67A7C053470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584523" y="2433204"/>
                <a:ext cx="0" cy="100142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02" name="Straight Connector 1901">
                <a:extLst>
                  <a:ext uri="{FF2B5EF4-FFF2-40B4-BE49-F238E27FC236}">
                    <a16:creationId xmlns:a16="http://schemas.microsoft.com/office/drawing/2014/main" id="{F36203C4-D745-45DE-4F5E-AFC07D6467F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708545" y="2464357"/>
                <a:ext cx="0" cy="100142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03" name="Straight Connector 1902">
                <a:extLst>
                  <a:ext uri="{FF2B5EF4-FFF2-40B4-BE49-F238E27FC236}">
                    <a16:creationId xmlns:a16="http://schemas.microsoft.com/office/drawing/2014/main" id="{1C77AD7D-E634-31A6-5212-0EF09059696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719551" y="2538895"/>
                <a:ext cx="0" cy="100142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04" name="Straight Connector 1903">
                <a:extLst>
                  <a:ext uri="{FF2B5EF4-FFF2-40B4-BE49-F238E27FC236}">
                    <a16:creationId xmlns:a16="http://schemas.microsoft.com/office/drawing/2014/main" id="{2E94644F-B997-6C66-7971-5A6C354E1DB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725302" y="2611135"/>
                <a:ext cx="0" cy="100142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05" name="Straight Connector 1904">
                <a:extLst>
                  <a:ext uri="{FF2B5EF4-FFF2-40B4-BE49-F238E27FC236}">
                    <a16:creationId xmlns:a16="http://schemas.microsoft.com/office/drawing/2014/main" id="{119919E7-EC1A-F7FF-3264-25AB955D819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740077" y="2692773"/>
                <a:ext cx="0" cy="100142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06" name="Straight Connector 1905">
                <a:extLst>
                  <a:ext uri="{FF2B5EF4-FFF2-40B4-BE49-F238E27FC236}">
                    <a16:creationId xmlns:a16="http://schemas.microsoft.com/office/drawing/2014/main" id="{89C11327-B639-F51D-07AB-028FF12B67C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760541" y="2714430"/>
                <a:ext cx="0" cy="100142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07" name="Straight Connector 1906">
                <a:extLst>
                  <a:ext uri="{FF2B5EF4-FFF2-40B4-BE49-F238E27FC236}">
                    <a16:creationId xmlns:a16="http://schemas.microsoft.com/office/drawing/2014/main" id="{C319EC60-D69D-7720-C031-546A8AA12A3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788363" y="2726443"/>
                <a:ext cx="0" cy="100142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08" name="Straight Connector 1907">
                <a:extLst>
                  <a:ext uri="{FF2B5EF4-FFF2-40B4-BE49-F238E27FC236}">
                    <a16:creationId xmlns:a16="http://schemas.microsoft.com/office/drawing/2014/main" id="{919908C0-1640-C304-808E-35C971245E9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945560" y="2827049"/>
                <a:ext cx="0" cy="100142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09" name="Straight Connector 1908">
                <a:extLst>
                  <a:ext uri="{FF2B5EF4-FFF2-40B4-BE49-F238E27FC236}">
                    <a16:creationId xmlns:a16="http://schemas.microsoft.com/office/drawing/2014/main" id="{B524B492-0CDE-BD83-1AA9-3BD5E6349B7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008030" y="2871133"/>
                <a:ext cx="0" cy="100142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10" name="Straight Connector 1909">
                <a:extLst>
                  <a:ext uri="{FF2B5EF4-FFF2-40B4-BE49-F238E27FC236}">
                    <a16:creationId xmlns:a16="http://schemas.microsoft.com/office/drawing/2014/main" id="{ADF8FAB2-E5D6-999B-6367-734855AF7BA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018975" y="2955657"/>
                <a:ext cx="0" cy="100142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11" name="Straight Connector 1910">
                <a:extLst>
                  <a:ext uri="{FF2B5EF4-FFF2-40B4-BE49-F238E27FC236}">
                    <a16:creationId xmlns:a16="http://schemas.microsoft.com/office/drawing/2014/main" id="{7226FD14-3865-BDAE-8F3E-E75ABA04854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039333" y="3071803"/>
                <a:ext cx="0" cy="100142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12" name="Straight Connector 1911">
                <a:extLst>
                  <a:ext uri="{FF2B5EF4-FFF2-40B4-BE49-F238E27FC236}">
                    <a16:creationId xmlns:a16="http://schemas.microsoft.com/office/drawing/2014/main" id="{42847226-2A7B-C921-5033-658B60229A0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069861" y="3153027"/>
                <a:ext cx="0" cy="100142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13" name="Straight Connector 1912">
                <a:extLst>
                  <a:ext uri="{FF2B5EF4-FFF2-40B4-BE49-F238E27FC236}">
                    <a16:creationId xmlns:a16="http://schemas.microsoft.com/office/drawing/2014/main" id="{4759C571-C4A5-615B-2709-119698744C7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116286" y="3178968"/>
                <a:ext cx="0" cy="100142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14" name="Straight Connector 1913">
                <a:extLst>
                  <a:ext uri="{FF2B5EF4-FFF2-40B4-BE49-F238E27FC236}">
                    <a16:creationId xmlns:a16="http://schemas.microsoft.com/office/drawing/2014/main" id="{E447FA39-5E94-5973-AD54-8EA086DAF47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150963" y="3201753"/>
                <a:ext cx="0" cy="100142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15" name="Straight Connector 1914">
                <a:extLst>
                  <a:ext uri="{FF2B5EF4-FFF2-40B4-BE49-F238E27FC236}">
                    <a16:creationId xmlns:a16="http://schemas.microsoft.com/office/drawing/2014/main" id="{90F611EB-9FDF-E0CE-FDCF-5C66BC574AC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172411" y="3214365"/>
                <a:ext cx="0" cy="100142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16" name="Straight Connector 1915">
                <a:extLst>
                  <a:ext uri="{FF2B5EF4-FFF2-40B4-BE49-F238E27FC236}">
                    <a16:creationId xmlns:a16="http://schemas.microsoft.com/office/drawing/2014/main" id="{C30973D2-8E1A-838A-A5A5-76AD6FAB173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310721" y="3264436"/>
                <a:ext cx="0" cy="100142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17" name="Straight Connector 1916">
                <a:extLst>
                  <a:ext uri="{FF2B5EF4-FFF2-40B4-BE49-F238E27FC236}">
                    <a16:creationId xmlns:a16="http://schemas.microsoft.com/office/drawing/2014/main" id="{E3A97E28-A456-F9F1-0B19-50B26E8FB86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336997" y="3375776"/>
                <a:ext cx="0" cy="100142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18" name="Straight Connector 1917">
                <a:extLst>
                  <a:ext uri="{FF2B5EF4-FFF2-40B4-BE49-F238E27FC236}">
                    <a16:creationId xmlns:a16="http://schemas.microsoft.com/office/drawing/2014/main" id="{C3038F8F-A90F-37BB-2DCD-6109D9E295F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361652" y="3382082"/>
                <a:ext cx="0" cy="100142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19" name="Straight Connector 1918">
                <a:extLst>
                  <a:ext uri="{FF2B5EF4-FFF2-40B4-BE49-F238E27FC236}">
                    <a16:creationId xmlns:a16="http://schemas.microsoft.com/office/drawing/2014/main" id="{89C3D298-B159-6A10-3F54-0F72A760B83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386876" y="3383266"/>
                <a:ext cx="0" cy="100142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20" name="Straight Connector 1919">
                <a:extLst>
                  <a:ext uri="{FF2B5EF4-FFF2-40B4-BE49-F238E27FC236}">
                    <a16:creationId xmlns:a16="http://schemas.microsoft.com/office/drawing/2014/main" id="{433474E0-BBAA-2A86-5D87-3AD7FEE0BCF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422930" y="3395822"/>
                <a:ext cx="0" cy="100142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21" name="Straight Connector 1920">
                <a:extLst>
                  <a:ext uri="{FF2B5EF4-FFF2-40B4-BE49-F238E27FC236}">
                    <a16:creationId xmlns:a16="http://schemas.microsoft.com/office/drawing/2014/main" id="{955AC613-0CBB-660B-BF9A-E023BD1142F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459666" y="3402128"/>
                <a:ext cx="0" cy="100142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22" name="Straight Connector 1921">
                <a:extLst>
                  <a:ext uri="{FF2B5EF4-FFF2-40B4-BE49-F238E27FC236}">
                    <a16:creationId xmlns:a16="http://schemas.microsoft.com/office/drawing/2014/main" id="{1B77003B-D70C-BC3C-A2CD-26166D51882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556954" y="3455352"/>
                <a:ext cx="0" cy="100142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23" name="Straight Connector 1922">
                <a:extLst>
                  <a:ext uri="{FF2B5EF4-FFF2-40B4-BE49-F238E27FC236}">
                    <a16:creationId xmlns:a16="http://schemas.microsoft.com/office/drawing/2014/main" id="{293FB838-5F25-83F3-8D36-15B1C25CB50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615269" y="3455352"/>
                <a:ext cx="0" cy="100142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24" name="Straight Connector 1923">
                <a:extLst>
                  <a:ext uri="{FF2B5EF4-FFF2-40B4-BE49-F238E27FC236}">
                    <a16:creationId xmlns:a16="http://schemas.microsoft.com/office/drawing/2014/main" id="{1E050FA6-C08D-E567-854B-BF602F68807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638392" y="3523964"/>
                <a:ext cx="0" cy="100142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25" name="Straight Connector 1924">
                <a:extLst>
                  <a:ext uri="{FF2B5EF4-FFF2-40B4-BE49-F238E27FC236}">
                    <a16:creationId xmlns:a16="http://schemas.microsoft.com/office/drawing/2014/main" id="{1EA68015-5D6A-901F-53BE-B829CBC1E73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646947" y="3589267"/>
                <a:ext cx="0" cy="100142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26" name="Straight Connector 1925">
                <a:extLst>
                  <a:ext uri="{FF2B5EF4-FFF2-40B4-BE49-F238E27FC236}">
                    <a16:creationId xmlns:a16="http://schemas.microsoft.com/office/drawing/2014/main" id="{BB7A120E-7A9C-F5E1-8C3D-DC80151ADF5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677603" y="3652584"/>
                <a:ext cx="0" cy="100142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27" name="Straight Connector 1926">
                <a:extLst>
                  <a:ext uri="{FF2B5EF4-FFF2-40B4-BE49-F238E27FC236}">
                    <a16:creationId xmlns:a16="http://schemas.microsoft.com/office/drawing/2014/main" id="{C0C6F8F6-84BA-1515-69BE-F468F1FFCE6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761363" y="3702655"/>
                <a:ext cx="0" cy="100142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28" name="Straight Connector 1927">
                <a:extLst>
                  <a:ext uri="{FF2B5EF4-FFF2-40B4-BE49-F238E27FC236}">
                    <a16:creationId xmlns:a16="http://schemas.microsoft.com/office/drawing/2014/main" id="{556819A2-41A1-A5F8-0AFE-3B06A230492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868699" y="3724194"/>
                <a:ext cx="0" cy="100142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29" name="Straight Connector 1928">
                <a:extLst>
                  <a:ext uri="{FF2B5EF4-FFF2-40B4-BE49-F238E27FC236}">
                    <a16:creationId xmlns:a16="http://schemas.microsoft.com/office/drawing/2014/main" id="{AC41AC6D-5122-374C-0AB7-F21C62D193B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925941" y="3724194"/>
                <a:ext cx="0" cy="100142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30" name="Straight Connector 1929">
                <a:extLst>
                  <a:ext uri="{FF2B5EF4-FFF2-40B4-BE49-F238E27FC236}">
                    <a16:creationId xmlns:a16="http://schemas.microsoft.com/office/drawing/2014/main" id="{E5819E69-05F8-FF23-2AC8-00030755118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990875" y="3814158"/>
                <a:ext cx="0" cy="100142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31" name="Straight Connector 1930">
                <a:extLst>
                  <a:ext uri="{FF2B5EF4-FFF2-40B4-BE49-F238E27FC236}">
                    <a16:creationId xmlns:a16="http://schemas.microsoft.com/office/drawing/2014/main" id="{32F596A6-DA0B-B26F-C093-C9673E866CA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126764" y="3843829"/>
                <a:ext cx="0" cy="100142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32" name="Straight Connector 1931">
                <a:extLst>
                  <a:ext uri="{FF2B5EF4-FFF2-40B4-BE49-F238E27FC236}">
                    <a16:creationId xmlns:a16="http://schemas.microsoft.com/office/drawing/2014/main" id="{2312F785-FE2D-3AE2-C232-BCD67476FE6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256141" y="3873755"/>
                <a:ext cx="0" cy="100142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33" name="Straight Connector 1932">
                <a:extLst>
                  <a:ext uri="{FF2B5EF4-FFF2-40B4-BE49-F238E27FC236}">
                    <a16:creationId xmlns:a16="http://schemas.microsoft.com/office/drawing/2014/main" id="{99EB94F0-5A92-FDF0-D7BD-131B4A4D8C5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295352" y="3873755"/>
                <a:ext cx="0" cy="100142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34" name="Straight Connector 1933">
                <a:extLst>
                  <a:ext uri="{FF2B5EF4-FFF2-40B4-BE49-F238E27FC236}">
                    <a16:creationId xmlns:a16="http://schemas.microsoft.com/office/drawing/2014/main" id="{FAB47EFA-1CCE-7BEB-F3A9-BA24246ADAA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309711" y="3873755"/>
                <a:ext cx="0" cy="100142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35" name="Straight Connector 1934">
                <a:extLst>
                  <a:ext uri="{FF2B5EF4-FFF2-40B4-BE49-F238E27FC236}">
                    <a16:creationId xmlns:a16="http://schemas.microsoft.com/office/drawing/2014/main" id="{7062E50A-D442-5C40-A9E8-5BF57345D24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342855" y="3873755"/>
                <a:ext cx="0" cy="100142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36" name="Straight Connector 1935">
                <a:extLst>
                  <a:ext uri="{FF2B5EF4-FFF2-40B4-BE49-F238E27FC236}">
                    <a16:creationId xmlns:a16="http://schemas.microsoft.com/office/drawing/2014/main" id="{763A6B05-376F-DA27-A2C0-A78284F65F3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405678" y="3873755"/>
                <a:ext cx="0" cy="100142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37" name="Straight Connector 1936">
                <a:extLst>
                  <a:ext uri="{FF2B5EF4-FFF2-40B4-BE49-F238E27FC236}">
                    <a16:creationId xmlns:a16="http://schemas.microsoft.com/office/drawing/2014/main" id="{0D3B734B-FB52-5042-F0C2-7AB80AD6F5E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507831" y="3873755"/>
                <a:ext cx="0" cy="100142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38" name="Straight Connector 1937">
                <a:extLst>
                  <a:ext uri="{FF2B5EF4-FFF2-40B4-BE49-F238E27FC236}">
                    <a16:creationId xmlns:a16="http://schemas.microsoft.com/office/drawing/2014/main" id="{50E2CA9E-D6A8-F286-10A9-523BE24391D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575462" y="3968817"/>
                <a:ext cx="0" cy="100142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39" name="Straight Connector 1938">
                <a:extLst>
                  <a:ext uri="{FF2B5EF4-FFF2-40B4-BE49-F238E27FC236}">
                    <a16:creationId xmlns:a16="http://schemas.microsoft.com/office/drawing/2014/main" id="{56DD3BFD-D472-065E-BEFD-3A173A047AE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81211" y="4075749"/>
                <a:ext cx="0" cy="100142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40" name="Straight Connector 1939">
                <a:extLst>
                  <a:ext uri="{FF2B5EF4-FFF2-40B4-BE49-F238E27FC236}">
                    <a16:creationId xmlns:a16="http://schemas.microsoft.com/office/drawing/2014/main" id="{690D5921-90F4-7D7B-449B-D24C2EF9D21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127591" y="4078289"/>
                <a:ext cx="0" cy="100142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41" name="Straight Connector 1940">
                <a:extLst>
                  <a:ext uri="{FF2B5EF4-FFF2-40B4-BE49-F238E27FC236}">
                    <a16:creationId xmlns:a16="http://schemas.microsoft.com/office/drawing/2014/main" id="{FF52EDA4-7F17-2E39-CF11-158AA881B1F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183471" y="4079601"/>
                <a:ext cx="0" cy="100142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42" name="Straight Connector 1941">
                <a:extLst>
                  <a:ext uri="{FF2B5EF4-FFF2-40B4-BE49-F238E27FC236}">
                    <a16:creationId xmlns:a16="http://schemas.microsoft.com/office/drawing/2014/main" id="{C0C38255-6976-5746-6AC9-64AAFB0FD8B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763410" y="4149967"/>
                <a:ext cx="0" cy="100142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43" name="Straight Connector 1942">
                <a:extLst>
                  <a:ext uri="{FF2B5EF4-FFF2-40B4-BE49-F238E27FC236}">
                    <a16:creationId xmlns:a16="http://schemas.microsoft.com/office/drawing/2014/main" id="{A9555BC3-B22A-FC80-4290-46864E6591D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799804" y="4149967"/>
                <a:ext cx="0" cy="100142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44" name="Straight Connector 1943">
                <a:extLst>
                  <a:ext uri="{FF2B5EF4-FFF2-40B4-BE49-F238E27FC236}">
                    <a16:creationId xmlns:a16="http://schemas.microsoft.com/office/drawing/2014/main" id="{AC4EC058-A8E7-663C-2994-674A2C6A472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974230" y="4149967"/>
                <a:ext cx="0" cy="100142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45" name="Straight Connector 1944">
                <a:extLst>
                  <a:ext uri="{FF2B5EF4-FFF2-40B4-BE49-F238E27FC236}">
                    <a16:creationId xmlns:a16="http://schemas.microsoft.com/office/drawing/2014/main" id="{CBC1B3B8-E26A-FA64-CB85-28C96466E65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7070750" y="4149967"/>
                <a:ext cx="0" cy="100142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46" name="Straight Connector 1945">
                <a:extLst>
                  <a:ext uri="{FF2B5EF4-FFF2-40B4-BE49-F238E27FC236}">
                    <a16:creationId xmlns:a16="http://schemas.microsoft.com/office/drawing/2014/main" id="{DEB37198-2C33-03D8-393E-BDFE3EA5F0E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8028590" y="4410448"/>
                <a:ext cx="0" cy="100142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850" name="Group 1849">
              <a:extLst>
                <a:ext uri="{FF2B5EF4-FFF2-40B4-BE49-F238E27FC236}">
                  <a16:creationId xmlns:a16="http://schemas.microsoft.com/office/drawing/2014/main" id="{B3381C8D-3FBF-FCEF-56B6-322B99E8CA76}"/>
                </a:ext>
              </a:extLst>
            </p:cNvPr>
            <p:cNvGrpSpPr/>
            <p:nvPr/>
          </p:nvGrpSpPr>
          <p:grpSpPr>
            <a:xfrm>
              <a:off x="2247040" y="1645103"/>
              <a:ext cx="3298347" cy="2833900"/>
              <a:chOff x="2918184" y="1585010"/>
              <a:chExt cx="3549703" cy="3049862"/>
            </a:xfrm>
          </p:grpSpPr>
          <p:cxnSp>
            <p:nvCxnSpPr>
              <p:cNvPr id="445" name="Straight Connector 444">
                <a:extLst>
                  <a:ext uri="{FF2B5EF4-FFF2-40B4-BE49-F238E27FC236}">
                    <a16:creationId xmlns:a16="http://schemas.microsoft.com/office/drawing/2014/main" id="{E4318E56-BA96-3402-C47D-16F1EA655B3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082782" y="1621631"/>
                <a:ext cx="0" cy="100142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46" name="Straight Connector 445">
                <a:extLst>
                  <a:ext uri="{FF2B5EF4-FFF2-40B4-BE49-F238E27FC236}">
                    <a16:creationId xmlns:a16="http://schemas.microsoft.com/office/drawing/2014/main" id="{5E4FB00C-D1F6-65E7-E354-9A1DFD4AC5D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918184" y="1585010"/>
                <a:ext cx="0" cy="100142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47" name="Straight Connector 446">
                <a:extLst>
                  <a:ext uri="{FF2B5EF4-FFF2-40B4-BE49-F238E27FC236}">
                    <a16:creationId xmlns:a16="http://schemas.microsoft.com/office/drawing/2014/main" id="{23000FCC-2FA7-6299-F9B5-FD82685AF55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116960" y="1769589"/>
                <a:ext cx="0" cy="100142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56" name="Straight Connector 1855">
                <a:extLst>
                  <a:ext uri="{FF2B5EF4-FFF2-40B4-BE49-F238E27FC236}">
                    <a16:creationId xmlns:a16="http://schemas.microsoft.com/office/drawing/2014/main" id="{BC103C01-BD97-A36D-A658-B0EB4F2D517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142917" y="1992591"/>
                <a:ext cx="0" cy="100142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57" name="Straight Connector 1856">
                <a:extLst>
                  <a:ext uri="{FF2B5EF4-FFF2-40B4-BE49-F238E27FC236}">
                    <a16:creationId xmlns:a16="http://schemas.microsoft.com/office/drawing/2014/main" id="{41E57AF5-E3A7-C358-3BE7-A6EA7616FCE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093644" y="1708494"/>
                <a:ext cx="0" cy="100142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58" name="Straight Connector 1857">
                <a:extLst>
                  <a:ext uri="{FF2B5EF4-FFF2-40B4-BE49-F238E27FC236}">
                    <a16:creationId xmlns:a16="http://schemas.microsoft.com/office/drawing/2014/main" id="{46E4AA92-A97C-E0EC-5BD8-C029F01F7FE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121282" y="1873481"/>
                <a:ext cx="0" cy="100142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59" name="Straight Connector 1858">
                <a:extLst>
                  <a:ext uri="{FF2B5EF4-FFF2-40B4-BE49-F238E27FC236}">
                    <a16:creationId xmlns:a16="http://schemas.microsoft.com/office/drawing/2014/main" id="{904A34C7-62A8-F8A1-16FD-027DDACAE80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213098" y="2076307"/>
                <a:ext cx="0" cy="100142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60" name="Straight Connector 1859">
                <a:extLst>
                  <a:ext uri="{FF2B5EF4-FFF2-40B4-BE49-F238E27FC236}">
                    <a16:creationId xmlns:a16="http://schemas.microsoft.com/office/drawing/2014/main" id="{FE171807-A4DD-1783-BAA1-9BB91288FF1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256609" y="2129416"/>
                <a:ext cx="0" cy="100142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61" name="Straight Connector 1860">
                <a:extLst>
                  <a:ext uri="{FF2B5EF4-FFF2-40B4-BE49-F238E27FC236}">
                    <a16:creationId xmlns:a16="http://schemas.microsoft.com/office/drawing/2014/main" id="{8AE25088-0F99-F056-DFC9-D8871298EE8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336843" y="2274120"/>
                <a:ext cx="0" cy="100142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62" name="Straight Connector 1861">
                <a:extLst>
                  <a:ext uri="{FF2B5EF4-FFF2-40B4-BE49-F238E27FC236}">
                    <a16:creationId xmlns:a16="http://schemas.microsoft.com/office/drawing/2014/main" id="{BBA8E66A-30A7-1EA3-0E04-149F3F95C2C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303097" y="2127258"/>
                <a:ext cx="0" cy="100142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63" name="Straight Connector 1862">
                <a:extLst>
                  <a:ext uri="{FF2B5EF4-FFF2-40B4-BE49-F238E27FC236}">
                    <a16:creationId xmlns:a16="http://schemas.microsoft.com/office/drawing/2014/main" id="{B5A0347E-A458-B079-38DC-7BA2950B835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348550" y="2301762"/>
                <a:ext cx="0" cy="100142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64" name="Straight Connector 1863">
                <a:extLst>
                  <a:ext uri="{FF2B5EF4-FFF2-40B4-BE49-F238E27FC236}">
                    <a16:creationId xmlns:a16="http://schemas.microsoft.com/office/drawing/2014/main" id="{B53F2E12-CBBC-2612-CC18-D1F5AE92EAB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359696" y="2393741"/>
                <a:ext cx="0" cy="100142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65" name="Straight Connector 1864">
                <a:extLst>
                  <a:ext uri="{FF2B5EF4-FFF2-40B4-BE49-F238E27FC236}">
                    <a16:creationId xmlns:a16="http://schemas.microsoft.com/office/drawing/2014/main" id="{833EFDAA-EB02-DFE9-575D-2B33DF1B9C8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504820" y="2603357"/>
                <a:ext cx="0" cy="100142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66" name="Straight Connector 1865">
                <a:extLst>
                  <a:ext uri="{FF2B5EF4-FFF2-40B4-BE49-F238E27FC236}">
                    <a16:creationId xmlns:a16="http://schemas.microsoft.com/office/drawing/2014/main" id="{142FF134-98F9-8D2F-8A61-CC400C58804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496946" y="2543954"/>
                <a:ext cx="0" cy="100142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67" name="Straight Connector 1866">
                <a:extLst>
                  <a:ext uri="{FF2B5EF4-FFF2-40B4-BE49-F238E27FC236}">
                    <a16:creationId xmlns:a16="http://schemas.microsoft.com/office/drawing/2014/main" id="{CB38DC1A-D6A1-54AC-553C-4D4F97F870E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518514" y="2683409"/>
                <a:ext cx="0" cy="100142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68" name="Straight Connector 1867">
                <a:extLst>
                  <a:ext uri="{FF2B5EF4-FFF2-40B4-BE49-F238E27FC236}">
                    <a16:creationId xmlns:a16="http://schemas.microsoft.com/office/drawing/2014/main" id="{95CA8448-4C3F-C35E-F0C8-C6A6C7F56F7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559194" y="2929826"/>
                <a:ext cx="0" cy="100142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69" name="Straight Connector 1868">
                <a:extLst>
                  <a:ext uri="{FF2B5EF4-FFF2-40B4-BE49-F238E27FC236}">
                    <a16:creationId xmlns:a16="http://schemas.microsoft.com/office/drawing/2014/main" id="{96F6126B-224D-8C72-73BA-963BF3E6D71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621594" y="2929826"/>
                <a:ext cx="0" cy="100142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70" name="Straight Connector 1869">
                <a:extLst>
                  <a:ext uri="{FF2B5EF4-FFF2-40B4-BE49-F238E27FC236}">
                    <a16:creationId xmlns:a16="http://schemas.microsoft.com/office/drawing/2014/main" id="{599286D9-812D-07F5-110E-8F839CCE72F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692106" y="2959592"/>
                <a:ext cx="0" cy="100142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71" name="Straight Connector 1870">
                <a:extLst>
                  <a:ext uri="{FF2B5EF4-FFF2-40B4-BE49-F238E27FC236}">
                    <a16:creationId xmlns:a16="http://schemas.microsoft.com/office/drawing/2014/main" id="{B81110BA-4DE6-7F3B-EC43-AA1EF5ED0B7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740077" y="3153713"/>
                <a:ext cx="0" cy="100142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72" name="Straight Connector 1871">
                <a:extLst>
                  <a:ext uri="{FF2B5EF4-FFF2-40B4-BE49-F238E27FC236}">
                    <a16:creationId xmlns:a16="http://schemas.microsoft.com/office/drawing/2014/main" id="{1298C91D-C2EC-B12C-29A2-F772628FBB5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716513" y="3102956"/>
                <a:ext cx="0" cy="100142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73" name="Straight Connector 1872">
                <a:extLst>
                  <a:ext uri="{FF2B5EF4-FFF2-40B4-BE49-F238E27FC236}">
                    <a16:creationId xmlns:a16="http://schemas.microsoft.com/office/drawing/2014/main" id="{785FDD4C-014A-5AD9-4352-65658F1B81F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758556" y="3245748"/>
                <a:ext cx="0" cy="100142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74" name="Straight Connector 1873">
                <a:extLst>
                  <a:ext uri="{FF2B5EF4-FFF2-40B4-BE49-F238E27FC236}">
                    <a16:creationId xmlns:a16="http://schemas.microsoft.com/office/drawing/2014/main" id="{B8BE7C55-BEAC-496B-5085-9F263F45613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855343" y="3282213"/>
                <a:ext cx="0" cy="100142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75" name="Straight Connector 1874">
                <a:extLst>
                  <a:ext uri="{FF2B5EF4-FFF2-40B4-BE49-F238E27FC236}">
                    <a16:creationId xmlns:a16="http://schemas.microsoft.com/office/drawing/2014/main" id="{EE1E141F-FACC-6260-9541-AAFEE0C5DE6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824965" y="3247419"/>
                <a:ext cx="0" cy="100142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76" name="Straight Connector 1875">
                <a:extLst>
                  <a:ext uri="{FF2B5EF4-FFF2-40B4-BE49-F238E27FC236}">
                    <a16:creationId xmlns:a16="http://schemas.microsoft.com/office/drawing/2014/main" id="{5ED07276-C4F7-086D-B7C4-5FD824D3771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909624" y="3345751"/>
                <a:ext cx="0" cy="100142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77" name="Straight Connector 1876">
                <a:extLst>
                  <a:ext uri="{FF2B5EF4-FFF2-40B4-BE49-F238E27FC236}">
                    <a16:creationId xmlns:a16="http://schemas.microsoft.com/office/drawing/2014/main" id="{B949A0D0-62E4-E856-0F4B-A4DE7651F8E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138691" y="3668047"/>
                <a:ext cx="0" cy="100142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78" name="Straight Connector 1877">
                <a:extLst>
                  <a:ext uri="{FF2B5EF4-FFF2-40B4-BE49-F238E27FC236}">
                    <a16:creationId xmlns:a16="http://schemas.microsoft.com/office/drawing/2014/main" id="{B13312C2-8A91-E728-CD82-1B45FC9BE5A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336997" y="3873755"/>
                <a:ext cx="0" cy="100142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79" name="Straight Connector 1878">
                <a:extLst>
                  <a:ext uri="{FF2B5EF4-FFF2-40B4-BE49-F238E27FC236}">
                    <a16:creationId xmlns:a16="http://schemas.microsoft.com/office/drawing/2014/main" id="{1AE318C5-1EC1-E13C-A9EB-8FB27F522CB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361652" y="4039806"/>
                <a:ext cx="0" cy="100142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80" name="Straight Connector 1879">
                <a:extLst>
                  <a:ext uri="{FF2B5EF4-FFF2-40B4-BE49-F238E27FC236}">
                    <a16:creationId xmlns:a16="http://schemas.microsoft.com/office/drawing/2014/main" id="{1882F092-7337-1C17-45AF-1FBA6C92231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577682" y="4130591"/>
                <a:ext cx="0" cy="100142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81" name="Straight Connector 1880">
                <a:extLst>
                  <a:ext uri="{FF2B5EF4-FFF2-40B4-BE49-F238E27FC236}">
                    <a16:creationId xmlns:a16="http://schemas.microsoft.com/office/drawing/2014/main" id="{40555DF2-87C3-A12A-6F93-25B763793F5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514200" y="4083558"/>
                <a:ext cx="0" cy="100142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82" name="Straight Connector 1881">
                <a:extLst>
                  <a:ext uri="{FF2B5EF4-FFF2-40B4-BE49-F238E27FC236}">
                    <a16:creationId xmlns:a16="http://schemas.microsoft.com/office/drawing/2014/main" id="{D7177BD8-3586-A67D-E9AA-FCCA60F8FB8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634250" y="4285852"/>
                <a:ext cx="0" cy="100142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83" name="Straight Connector 1882">
                <a:extLst>
                  <a:ext uri="{FF2B5EF4-FFF2-40B4-BE49-F238E27FC236}">
                    <a16:creationId xmlns:a16="http://schemas.microsoft.com/office/drawing/2014/main" id="{B8995C9F-540F-6B9A-E88E-C5CFB5911C4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761363" y="4293158"/>
                <a:ext cx="0" cy="100142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84" name="Straight Connector 1883">
                <a:extLst>
                  <a:ext uri="{FF2B5EF4-FFF2-40B4-BE49-F238E27FC236}">
                    <a16:creationId xmlns:a16="http://schemas.microsoft.com/office/drawing/2014/main" id="{27BEBBDD-5000-1A80-49CD-A4B6B4450C4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941289" y="4296196"/>
                <a:ext cx="0" cy="100142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85" name="Straight Connector 1884">
                <a:extLst>
                  <a:ext uri="{FF2B5EF4-FFF2-40B4-BE49-F238E27FC236}">
                    <a16:creationId xmlns:a16="http://schemas.microsoft.com/office/drawing/2014/main" id="{2FE88012-9D07-77F2-19FC-9A68528AC4C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542963" y="4389597"/>
                <a:ext cx="0" cy="100142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86" name="Straight Connector 1885">
                <a:extLst>
                  <a:ext uri="{FF2B5EF4-FFF2-40B4-BE49-F238E27FC236}">
                    <a16:creationId xmlns:a16="http://schemas.microsoft.com/office/drawing/2014/main" id="{B04A1FD7-DF6D-9BEB-0B7F-98DEC692C06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467887" y="4534730"/>
                <a:ext cx="0" cy="100142"/>
              </a:xfrm>
              <a:prstGeom prst="line">
                <a:avLst/>
              </a:prstGeom>
              <a:noFill/>
              <a:ln w="2857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851" name="TextBox 1850">
              <a:extLst>
                <a:ext uri="{FF2B5EF4-FFF2-40B4-BE49-F238E27FC236}">
                  <a16:creationId xmlns:a16="http://schemas.microsoft.com/office/drawing/2014/main" id="{82507D2C-F2E1-B94A-3382-F947D13F5429}"/>
                </a:ext>
              </a:extLst>
            </p:cNvPr>
            <p:cNvSpPr txBox="1"/>
            <p:nvPr/>
          </p:nvSpPr>
          <p:spPr bwMode="auto">
            <a:xfrm>
              <a:off x="3042126" y="2479185"/>
              <a:ext cx="63190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</a:rPr>
                <a:t>62.9%</a:t>
              </a:r>
            </a:p>
          </p:txBody>
        </p:sp>
        <p:sp>
          <p:nvSpPr>
            <p:cNvPr id="1852" name="TextBox 1851">
              <a:extLst>
                <a:ext uri="{FF2B5EF4-FFF2-40B4-BE49-F238E27FC236}">
                  <a16:creationId xmlns:a16="http://schemas.microsoft.com/office/drawing/2014/main" id="{C5F58211-C648-0427-2DFE-EFD7C2E17E37}"/>
                </a:ext>
              </a:extLst>
            </p:cNvPr>
            <p:cNvSpPr txBox="1"/>
            <p:nvPr/>
          </p:nvSpPr>
          <p:spPr bwMode="auto">
            <a:xfrm>
              <a:off x="3354202" y="4194615"/>
              <a:ext cx="63190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</a:rPr>
                <a:t>12.3%</a:t>
              </a:r>
            </a:p>
          </p:txBody>
        </p:sp>
        <p:sp>
          <p:nvSpPr>
            <p:cNvPr id="1853" name="TextBox 1852">
              <a:extLst>
                <a:ext uri="{FF2B5EF4-FFF2-40B4-BE49-F238E27FC236}">
                  <a16:creationId xmlns:a16="http://schemas.microsoft.com/office/drawing/2014/main" id="{9DA11F48-6641-2F60-60E9-A1DAD3077E12}"/>
                </a:ext>
              </a:extLst>
            </p:cNvPr>
            <p:cNvSpPr txBox="1"/>
            <p:nvPr/>
          </p:nvSpPr>
          <p:spPr bwMode="auto">
            <a:xfrm>
              <a:off x="3856254" y="3331082"/>
              <a:ext cx="63190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40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</a:rPr>
                <a:t>33.1%</a:t>
              </a:r>
            </a:p>
          </p:txBody>
        </p:sp>
        <p:cxnSp>
          <p:nvCxnSpPr>
            <p:cNvPr id="1854" name="Straight Connector 1853">
              <a:extLst>
                <a:ext uri="{FF2B5EF4-FFF2-40B4-BE49-F238E27FC236}">
                  <a16:creationId xmlns:a16="http://schemas.microsoft.com/office/drawing/2014/main" id="{FF1A95A0-7BF5-7069-20BE-72C8F82132DA}"/>
                </a:ext>
              </a:extLst>
            </p:cNvPr>
            <p:cNvCxnSpPr>
              <a:cxnSpLocks/>
            </p:cNvCxnSpPr>
            <p:nvPr/>
          </p:nvCxnSpPr>
          <p:spPr bwMode="auto">
            <a:xfrm rot="16200000">
              <a:off x="4695413" y="3818307"/>
              <a:ext cx="0" cy="93051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55" name="Straight Connector 1854">
              <a:extLst>
                <a:ext uri="{FF2B5EF4-FFF2-40B4-BE49-F238E27FC236}">
                  <a16:creationId xmlns:a16="http://schemas.microsoft.com/office/drawing/2014/main" id="{80650E01-9936-93CD-B4F4-767F9AA410AA}"/>
                </a:ext>
              </a:extLst>
            </p:cNvPr>
            <p:cNvCxnSpPr>
              <a:cxnSpLocks/>
            </p:cNvCxnSpPr>
            <p:nvPr/>
          </p:nvCxnSpPr>
          <p:spPr bwMode="auto">
            <a:xfrm rot="16200000">
              <a:off x="4175027" y="3722128"/>
              <a:ext cx="0" cy="93051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00" name="Straight Connector 1599">
              <a:extLst>
                <a:ext uri="{FF2B5EF4-FFF2-40B4-BE49-F238E27FC236}">
                  <a16:creationId xmlns:a16="http://schemas.microsoft.com/office/drawing/2014/main" id="{87380CB5-8FA3-8CC2-8569-664C00A2242F}"/>
                </a:ext>
              </a:extLst>
            </p:cNvPr>
            <p:cNvCxnSpPr>
              <a:cxnSpLocks/>
            </p:cNvCxnSpPr>
            <p:nvPr/>
          </p:nvCxnSpPr>
          <p:spPr bwMode="auto">
            <a:xfrm rot="16200000">
              <a:off x="3845440" y="3458518"/>
              <a:ext cx="0" cy="93051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01" name="Straight Connector 1600">
              <a:extLst>
                <a:ext uri="{FF2B5EF4-FFF2-40B4-BE49-F238E27FC236}">
                  <a16:creationId xmlns:a16="http://schemas.microsoft.com/office/drawing/2014/main" id="{E5CCBFB2-0E12-A6D2-1F67-1416B0BACE2F}"/>
                </a:ext>
              </a:extLst>
            </p:cNvPr>
            <p:cNvCxnSpPr>
              <a:cxnSpLocks/>
            </p:cNvCxnSpPr>
            <p:nvPr/>
          </p:nvCxnSpPr>
          <p:spPr bwMode="auto">
            <a:xfrm rot="16200000">
              <a:off x="3844537" y="3496558"/>
              <a:ext cx="0" cy="93051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02" name="Straight Connector 1601">
              <a:extLst>
                <a:ext uri="{FF2B5EF4-FFF2-40B4-BE49-F238E27FC236}">
                  <a16:creationId xmlns:a16="http://schemas.microsoft.com/office/drawing/2014/main" id="{84A1E5C2-042E-F91A-74A1-840924B7AD89}"/>
                </a:ext>
              </a:extLst>
            </p:cNvPr>
            <p:cNvCxnSpPr>
              <a:cxnSpLocks/>
            </p:cNvCxnSpPr>
            <p:nvPr/>
          </p:nvCxnSpPr>
          <p:spPr bwMode="auto">
            <a:xfrm rot="16200000">
              <a:off x="3843373" y="3543290"/>
              <a:ext cx="0" cy="93051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03" name="Straight Connector 1602">
              <a:extLst>
                <a:ext uri="{FF2B5EF4-FFF2-40B4-BE49-F238E27FC236}">
                  <a16:creationId xmlns:a16="http://schemas.microsoft.com/office/drawing/2014/main" id="{93CB0B86-AC7F-17B4-83C3-BDC304281F3D}"/>
                </a:ext>
              </a:extLst>
            </p:cNvPr>
            <p:cNvCxnSpPr>
              <a:cxnSpLocks/>
            </p:cNvCxnSpPr>
            <p:nvPr/>
          </p:nvCxnSpPr>
          <p:spPr bwMode="auto">
            <a:xfrm rot="16200000">
              <a:off x="3787704" y="3393677"/>
              <a:ext cx="0" cy="93051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04" name="Straight Connector 1603">
              <a:extLst>
                <a:ext uri="{FF2B5EF4-FFF2-40B4-BE49-F238E27FC236}">
                  <a16:creationId xmlns:a16="http://schemas.microsoft.com/office/drawing/2014/main" id="{225E1D5E-4FAF-1745-4035-841B76C6911E}"/>
                </a:ext>
              </a:extLst>
            </p:cNvPr>
            <p:cNvCxnSpPr>
              <a:cxnSpLocks/>
            </p:cNvCxnSpPr>
            <p:nvPr/>
          </p:nvCxnSpPr>
          <p:spPr bwMode="auto">
            <a:xfrm rot="16200000">
              <a:off x="3571855" y="3316053"/>
              <a:ext cx="0" cy="93051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05" name="Straight Connector 1604">
              <a:extLst>
                <a:ext uri="{FF2B5EF4-FFF2-40B4-BE49-F238E27FC236}">
                  <a16:creationId xmlns:a16="http://schemas.microsoft.com/office/drawing/2014/main" id="{C877EEAD-BBC3-F46D-A689-B6B767B345C9}"/>
                </a:ext>
              </a:extLst>
            </p:cNvPr>
            <p:cNvCxnSpPr>
              <a:cxnSpLocks/>
            </p:cNvCxnSpPr>
            <p:nvPr/>
          </p:nvCxnSpPr>
          <p:spPr bwMode="auto">
            <a:xfrm rot="16200000">
              <a:off x="3574534" y="3267888"/>
              <a:ext cx="0" cy="93051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06" name="Straight Connector 1605">
              <a:extLst>
                <a:ext uri="{FF2B5EF4-FFF2-40B4-BE49-F238E27FC236}">
                  <a16:creationId xmlns:a16="http://schemas.microsoft.com/office/drawing/2014/main" id="{8FC4545A-B439-17BA-7D71-D115C017DB46}"/>
                </a:ext>
              </a:extLst>
            </p:cNvPr>
            <p:cNvCxnSpPr>
              <a:cxnSpLocks/>
            </p:cNvCxnSpPr>
            <p:nvPr/>
          </p:nvCxnSpPr>
          <p:spPr bwMode="auto">
            <a:xfrm rot="16200000">
              <a:off x="3571112" y="3332054"/>
              <a:ext cx="0" cy="93051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07" name="Straight Connector 1606">
              <a:extLst>
                <a:ext uri="{FF2B5EF4-FFF2-40B4-BE49-F238E27FC236}">
                  <a16:creationId xmlns:a16="http://schemas.microsoft.com/office/drawing/2014/main" id="{CA83CB7C-6A60-22A2-2590-8BBCE2EE0D69}"/>
                </a:ext>
              </a:extLst>
            </p:cNvPr>
            <p:cNvCxnSpPr>
              <a:cxnSpLocks/>
            </p:cNvCxnSpPr>
            <p:nvPr/>
          </p:nvCxnSpPr>
          <p:spPr bwMode="auto">
            <a:xfrm rot="16200000">
              <a:off x="3331213" y="3108392"/>
              <a:ext cx="0" cy="93051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08" name="Straight Connector 1607">
              <a:extLst>
                <a:ext uri="{FF2B5EF4-FFF2-40B4-BE49-F238E27FC236}">
                  <a16:creationId xmlns:a16="http://schemas.microsoft.com/office/drawing/2014/main" id="{11FDE1CE-9023-316C-09C7-75D394180FA3}"/>
                </a:ext>
              </a:extLst>
            </p:cNvPr>
            <p:cNvCxnSpPr>
              <a:cxnSpLocks/>
            </p:cNvCxnSpPr>
            <p:nvPr/>
          </p:nvCxnSpPr>
          <p:spPr bwMode="auto">
            <a:xfrm rot="16200000">
              <a:off x="3296027" y="3055563"/>
              <a:ext cx="0" cy="93051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09" name="Straight Connector 1608">
              <a:extLst>
                <a:ext uri="{FF2B5EF4-FFF2-40B4-BE49-F238E27FC236}">
                  <a16:creationId xmlns:a16="http://schemas.microsoft.com/office/drawing/2014/main" id="{E40EC662-D77A-75C4-E4B3-D0F0CACD1F73}"/>
                </a:ext>
              </a:extLst>
            </p:cNvPr>
            <p:cNvCxnSpPr>
              <a:cxnSpLocks/>
            </p:cNvCxnSpPr>
            <p:nvPr/>
          </p:nvCxnSpPr>
          <p:spPr bwMode="auto">
            <a:xfrm rot="16200000">
              <a:off x="3284688" y="3017889"/>
              <a:ext cx="0" cy="93051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10" name="Straight Connector 1609">
              <a:extLst>
                <a:ext uri="{FF2B5EF4-FFF2-40B4-BE49-F238E27FC236}">
                  <a16:creationId xmlns:a16="http://schemas.microsoft.com/office/drawing/2014/main" id="{0D3190C0-F363-89A1-7442-510561AC84FB}"/>
                </a:ext>
              </a:extLst>
            </p:cNvPr>
            <p:cNvCxnSpPr>
              <a:cxnSpLocks/>
            </p:cNvCxnSpPr>
            <p:nvPr/>
          </p:nvCxnSpPr>
          <p:spPr bwMode="auto">
            <a:xfrm rot="16200000">
              <a:off x="3280016" y="2923673"/>
              <a:ext cx="0" cy="93051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11" name="Straight Connector 1610">
              <a:extLst>
                <a:ext uri="{FF2B5EF4-FFF2-40B4-BE49-F238E27FC236}">
                  <a16:creationId xmlns:a16="http://schemas.microsoft.com/office/drawing/2014/main" id="{0F0069C2-0D47-38D5-DE5A-3F8FDFAADC93}"/>
                </a:ext>
              </a:extLst>
            </p:cNvPr>
            <p:cNvCxnSpPr>
              <a:cxnSpLocks/>
            </p:cNvCxnSpPr>
            <p:nvPr/>
          </p:nvCxnSpPr>
          <p:spPr bwMode="auto">
            <a:xfrm rot="16200000">
              <a:off x="3279873" y="2941218"/>
              <a:ext cx="0" cy="93051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12" name="Straight Connector 1611">
              <a:extLst>
                <a:ext uri="{FF2B5EF4-FFF2-40B4-BE49-F238E27FC236}">
                  <a16:creationId xmlns:a16="http://schemas.microsoft.com/office/drawing/2014/main" id="{9B12CE65-06E7-D500-D22A-15E2FB9EB552}"/>
                </a:ext>
              </a:extLst>
            </p:cNvPr>
            <p:cNvCxnSpPr>
              <a:cxnSpLocks/>
            </p:cNvCxnSpPr>
            <p:nvPr/>
          </p:nvCxnSpPr>
          <p:spPr bwMode="auto">
            <a:xfrm rot="16200000">
              <a:off x="3204521" y="2810778"/>
              <a:ext cx="0" cy="93051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13" name="Straight Connector 1612">
              <a:extLst>
                <a:ext uri="{FF2B5EF4-FFF2-40B4-BE49-F238E27FC236}">
                  <a16:creationId xmlns:a16="http://schemas.microsoft.com/office/drawing/2014/main" id="{0B78A740-1BA6-7EC3-D180-21696901D1EC}"/>
                </a:ext>
              </a:extLst>
            </p:cNvPr>
            <p:cNvCxnSpPr>
              <a:cxnSpLocks/>
            </p:cNvCxnSpPr>
            <p:nvPr/>
          </p:nvCxnSpPr>
          <p:spPr bwMode="auto">
            <a:xfrm rot="16200000">
              <a:off x="3262308" y="2837342"/>
              <a:ext cx="0" cy="93051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14" name="Straight Connector 1613">
              <a:extLst>
                <a:ext uri="{FF2B5EF4-FFF2-40B4-BE49-F238E27FC236}">
                  <a16:creationId xmlns:a16="http://schemas.microsoft.com/office/drawing/2014/main" id="{B1D98376-E9F7-D728-B8F3-EFE2F46D47FF}"/>
                </a:ext>
              </a:extLst>
            </p:cNvPr>
            <p:cNvCxnSpPr>
              <a:cxnSpLocks/>
            </p:cNvCxnSpPr>
            <p:nvPr/>
          </p:nvCxnSpPr>
          <p:spPr bwMode="auto">
            <a:xfrm rot="16200000">
              <a:off x="3280397" y="2973396"/>
              <a:ext cx="0" cy="93051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15" name="Straight Connector 1614">
              <a:extLst>
                <a:ext uri="{FF2B5EF4-FFF2-40B4-BE49-F238E27FC236}">
                  <a16:creationId xmlns:a16="http://schemas.microsoft.com/office/drawing/2014/main" id="{8E0A556C-7680-C3EB-6BCD-4E508DE9930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103046" y="2755400"/>
              <a:ext cx="0" cy="93051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16" name="Straight Connector 1615">
              <a:extLst>
                <a:ext uri="{FF2B5EF4-FFF2-40B4-BE49-F238E27FC236}">
                  <a16:creationId xmlns:a16="http://schemas.microsoft.com/office/drawing/2014/main" id="{0E946AAB-A1E4-7069-317E-50C8F1572310}"/>
                </a:ext>
              </a:extLst>
            </p:cNvPr>
            <p:cNvCxnSpPr>
              <a:cxnSpLocks/>
            </p:cNvCxnSpPr>
            <p:nvPr/>
          </p:nvCxnSpPr>
          <p:spPr bwMode="auto">
            <a:xfrm rot="16200000">
              <a:off x="3103046" y="2765793"/>
              <a:ext cx="0" cy="93051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17" name="Straight Connector 1616">
              <a:extLst>
                <a:ext uri="{FF2B5EF4-FFF2-40B4-BE49-F238E27FC236}">
                  <a16:creationId xmlns:a16="http://schemas.microsoft.com/office/drawing/2014/main" id="{F4D872C3-8155-12F1-044C-812441980D66}"/>
                </a:ext>
              </a:extLst>
            </p:cNvPr>
            <p:cNvCxnSpPr>
              <a:cxnSpLocks/>
            </p:cNvCxnSpPr>
            <p:nvPr/>
          </p:nvCxnSpPr>
          <p:spPr bwMode="auto">
            <a:xfrm rot="16200000">
              <a:off x="2993181" y="2475336"/>
              <a:ext cx="0" cy="93051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18" name="Straight Connector 1617">
              <a:extLst>
                <a:ext uri="{FF2B5EF4-FFF2-40B4-BE49-F238E27FC236}">
                  <a16:creationId xmlns:a16="http://schemas.microsoft.com/office/drawing/2014/main" id="{9AFD5B58-A10F-8426-49D1-97B4D3F439A9}"/>
                </a:ext>
              </a:extLst>
            </p:cNvPr>
            <p:cNvCxnSpPr>
              <a:cxnSpLocks/>
            </p:cNvCxnSpPr>
            <p:nvPr/>
          </p:nvCxnSpPr>
          <p:spPr bwMode="auto">
            <a:xfrm rot="16200000">
              <a:off x="2993307" y="2518166"/>
              <a:ext cx="0" cy="93051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19" name="Straight Connector 1618">
              <a:extLst>
                <a:ext uri="{FF2B5EF4-FFF2-40B4-BE49-F238E27FC236}">
                  <a16:creationId xmlns:a16="http://schemas.microsoft.com/office/drawing/2014/main" id="{ABD3E839-91A6-22F8-A787-CDBAD52712B2}"/>
                </a:ext>
              </a:extLst>
            </p:cNvPr>
            <p:cNvCxnSpPr>
              <a:cxnSpLocks/>
            </p:cNvCxnSpPr>
            <p:nvPr/>
          </p:nvCxnSpPr>
          <p:spPr bwMode="auto">
            <a:xfrm rot="16200000">
              <a:off x="2997586" y="2594493"/>
              <a:ext cx="0" cy="93051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20" name="Straight Connector 1619">
              <a:extLst>
                <a:ext uri="{FF2B5EF4-FFF2-40B4-BE49-F238E27FC236}">
                  <a16:creationId xmlns:a16="http://schemas.microsoft.com/office/drawing/2014/main" id="{42E1E01A-7609-1505-8A6D-8BCADFA7A03A}"/>
                </a:ext>
              </a:extLst>
            </p:cNvPr>
            <p:cNvCxnSpPr>
              <a:cxnSpLocks/>
            </p:cNvCxnSpPr>
            <p:nvPr/>
          </p:nvCxnSpPr>
          <p:spPr bwMode="auto">
            <a:xfrm rot="16200000">
              <a:off x="2999654" y="2620974"/>
              <a:ext cx="0" cy="93051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21" name="Straight Connector 1620">
              <a:extLst>
                <a:ext uri="{FF2B5EF4-FFF2-40B4-BE49-F238E27FC236}">
                  <a16:creationId xmlns:a16="http://schemas.microsoft.com/office/drawing/2014/main" id="{2BD5C88F-3717-C1FB-9B01-78DEFD902A76}"/>
                </a:ext>
              </a:extLst>
            </p:cNvPr>
            <p:cNvCxnSpPr>
              <a:cxnSpLocks/>
            </p:cNvCxnSpPr>
            <p:nvPr/>
          </p:nvCxnSpPr>
          <p:spPr bwMode="auto">
            <a:xfrm rot="16200000">
              <a:off x="2993122" y="2563478"/>
              <a:ext cx="0" cy="93051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22" name="Straight Connector 1621">
              <a:extLst>
                <a:ext uri="{FF2B5EF4-FFF2-40B4-BE49-F238E27FC236}">
                  <a16:creationId xmlns:a16="http://schemas.microsoft.com/office/drawing/2014/main" id="{9C05582C-38E9-FE93-9FA9-A16A1CE44E91}"/>
                </a:ext>
              </a:extLst>
            </p:cNvPr>
            <p:cNvCxnSpPr>
              <a:cxnSpLocks/>
            </p:cNvCxnSpPr>
            <p:nvPr/>
          </p:nvCxnSpPr>
          <p:spPr bwMode="auto">
            <a:xfrm rot="16200000">
              <a:off x="2816179" y="2359485"/>
              <a:ext cx="0" cy="93051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23" name="Straight Connector 1622">
              <a:extLst>
                <a:ext uri="{FF2B5EF4-FFF2-40B4-BE49-F238E27FC236}">
                  <a16:creationId xmlns:a16="http://schemas.microsoft.com/office/drawing/2014/main" id="{7F198BDE-AA00-55DD-CAB3-6116B259FE5B}"/>
                </a:ext>
              </a:extLst>
            </p:cNvPr>
            <p:cNvCxnSpPr>
              <a:cxnSpLocks/>
            </p:cNvCxnSpPr>
            <p:nvPr/>
          </p:nvCxnSpPr>
          <p:spPr bwMode="auto">
            <a:xfrm rot="16200000">
              <a:off x="2801721" y="2316759"/>
              <a:ext cx="0" cy="93051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24" name="Straight Connector 1623">
              <a:extLst>
                <a:ext uri="{FF2B5EF4-FFF2-40B4-BE49-F238E27FC236}">
                  <a16:creationId xmlns:a16="http://schemas.microsoft.com/office/drawing/2014/main" id="{7A5C39EF-BFCB-C401-A461-F4BE88F73569}"/>
                </a:ext>
              </a:extLst>
            </p:cNvPr>
            <p:cNvCxnSpPr>
              <a:cxnSpLocks/>
            </p:cNvCxnSpPr>
            <p:nvPr/>
          </p:nvCxnSpPr>
          <p:spPr bwMode="auto">
            <a:xfrm rot="16200000">
              <a:off x="2794356" y="2279713"/>
              <a:ext cx="0" cy="93051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9" name="Straight Connector 428">
              <a:extLst>
                <a:ext uri="{FF2B5EF4-FFF2-40B4-BE49-F238E27FC236}">
                  <a16:creationId xmlns:a16="http://schemas.microsoft.com/office/drawing/2014/main" id="{DD728895-3466-FCC1-EC67-A6BC58C4B95A}"/>
                </a:ext>
              </a:extLst>
            </p:cNvPr>
            <p:cNvCxnSpPr>
              <a:cxnSpLocks/>
            </p:cNvCxnSpPr>
            <p:nvPr/>
          </p:nvCxnSpPr>
          <p:spPr bwMode="auto">
            <a:xfrm rot="16200000">
              <a:off x="2781459" y="2244336"/>
              <a:ext cx="0" cy="93051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31" name="Straight Connector 430">
              <a:extLst>
                <a:ext uri="{FF2B5EF4-FFF2-40B4-BE49-F238E27FC236}">
                  <a16:creationId xmlns:a16="http://schemas.microsoft.com/office/drawing/2014/main" id="{DC168F52-0B0E-C047-34C9-21F00A98D342}"/>
                </a:ext>
              </a:extLst>
            </p:cNvPr>
            <p:cNvCxnSpPr>
              <a:cxnSpLocks/>
            </p:cNvCxnSpPr>
            <p:nvPr/>
          </p:nvCxnSpPr>
          <p:spPr bwMode="auto">
            <a:xfrm rot="16200000">
              <a:off x="2608993" y="2012351"/>
              <a:ext cx="0" cy="93051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32" name="Straight Connector 431">
              <a:extLst>
                <a:ext uri="{FF2B5EF4-FFF2-40B4-BE49-F238E27FC236}">
                  <a16:creationId xmlns:a16="http://schemas.microsoft.com/office/drawing/2014/main" id="{FC638F1F-9A41-0ED4-3EAD-626B59B059DB}"/>
                </a:ext>
              </a:extLst>
            </p:cNvPr>
            <p:cNvCxnSpPr>
              <a:cxnSpLocks/>
            </p:cNvCxnSpPr>
            <p:nvPr/>
          </p:nvCxnSpPr>
          <p:spPr bwMode="auto">
            <a:xfrm rot="16200000">
              <a:off x="2617591" y="2044921"/>
              <a:ext cx="0" cy="93051"/>
            </a:xfrm>
            <a:prstGeom prst="lin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33" name="Straight Connector 432">
              <a:extLst>
                <a:ext uri="{FF2B5EF4-FFF2-40B4-BE49-F238E27FC236}">
                  <a16:creationId xmlns:a16="http://schemas.microsoft.com/office/drawing/2014/main" id="{B67A3E2D-4F19-9060-A4FB-B35AA49BFD37}"/>
                </a:ext>
              </a:extLst>
            </p:cNvPr>
            <p:cNvCxnSpPr>
              <a:cxnSpLocks/>
            </p:cNvCxnSpPr>
            <p:nvPr/>
          </p:nvCxnSpPr>
          <p:spPr bwMode="auto">
            <a:xfrm rot="5400000">
              <a:off x="3587497" y="3829526"/>
              <a:ext cx="0" cy="93051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34" name="Straight Connector 433">
              <a:extLst>
                <a:ext uri="{FF2B5EF4-FFF2-40B4-BE49-F238E27FC236}">
                  <a16:creationId xmlns:a16="http://schemas.microsoft.com/office/drawing/2014/main" id="{1E5F6043-3DC9-DB5E-DB01-EF3CB52BBED7}"/>
                </a:ext>
              </a:extLst>
            </p:cNvPr>
            <p:cNvCxnSpPr>
              <a:cxnSpLocks/>
            </p:cNvCxnSpPr>
            <p:nvPr/>
          </p:nvCxnSpPr>
          <p:spPr bwMode="auto">
            <a:xfrm rot="5400000">
              <a:off x="3598177" y="3933254"/>
              <a:ext cx="0" cy="93051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35" name="Straight Connector 434">
              <a:extLst>
                <a:ext uri="{FF2B5EF4-FFF2-40B4-BE49-F238E27FC236}">
                  <a16:creationId xmlns:a16="http://schemas.microsoft.com/office/drawing/2014/main" id="{0042FC66-E769-CE66-1993-43F65386796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068231" y="3188244"/>
              <a:ext cx="0" cy="93051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36" name="Straight Connector 435">
              <a:extLst>
                <a:ext uri="{FF2B5EF4-FFF2-40B4-BE49-F238E27FC236}">
                  <a16:creationId xmlns:a16="http://schemas.microsoft.com/office/drawing/2014/main" id="{0DE9B4F4-F2C7-987C-06EE-F2C1C1D68309}"/>
                </a:ext>
              </a:extLst>
            </p:cNvPr>
            <p:cNvCxnSpPr>
              <a:cxnSpLocks/>
            </p:cNvCxnSpPr>
            <p:nvPr/>
          </p:nvCxnSpPr>
          <p:spPr bwMode="auto">
            <a:xfrm rot="5400000">
              <a:off x="2999654" y="3102726"/>
              <a:ext cx="0" cy="93051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37" name="Straight Connector 436">
              <a:extLst>
                <a:ext uri="{FF2B5EF4-FFF2-40B4-BE49-F238E27FC236}">
                  <a16:creationId xmlns:a16="http://schemas.microsoft.com/office/drawing/2014/main" id="{B3A4F4E9-FE19-A248-0BFE-90E6E43DE28C}"/>
                </a:ext>
              </a:extLst>
            </p:cNvPr>
            <p:cNvCxnSpPr>
              <a:cxnSpLocks/>
            </p:cNvCxnSpPr>
            <p:nvPr/>
          </p:nvCxnSpPr>
          <p:spPr bwMode="auto">
            <a:xfrm rot="5400000">
              <a:off x="2981435" y="3063131"/>
              <a:ext cx="0" cy="93051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38" name="Straight Connector 437">
              <a:extLst>
                <a:ext uri="{FF2B5EF4-FFF2-40B4-BE49-F238E27FC236}">
                  <a16:creationId xmlns:a16="http://schemas.microsoft.com/office/drawing/2014/main" id="{D2D9284F-AA77-95B1-BED0-1C6D0705A4A4}"/>
                </a:ext>
              </a:extLst>
            </p:cNvPr>
            <p:cNvCxnSpPr>
              <a:cxnSpLocks/>
            </p:cNvCxnSpPr>
            <p:nvPr/>
          </p:nvCxnSpPr>
          <p:spPr bwMode="auto">
            <a:xfrm rot="5400000">
              <a:off x="2981435" y="3026616"/>
              <a:ext cx="0" cy="93051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39" name="Straight Connector 438">
              <a:extLst>
                <a:ext uri="{FF2B5EF4-FFF2-40B4-BE49-F238E27FC236}">
                  <a16:creationId xmlns:a16="http://schemas.microsoft.com/office/drawing/2014/main" id="{9E6EA77F-7C07-B1A5-D7AE-7DC132CB52EB}"/>
                </a:ext>
              </a:extLst>
            </p:cNvPr>
            <p:cNvCxnSpPr>
              <a:cxnSpLocks/>
            </p:cNvCxnSpPr>
            <p:nvPr/>
          </p:nvCxnSpPr>
          <p:spPr bwMode="auto">
            <a:xfrm rot="5400000">
              <a:off x="2791839" y="2654721"/>
              <a:ext cx="0" cy="93051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40" name="Straight Connector 439">
              <a:extLst>
                <a:ext uri="{FF2B5EF4-FFF2-40B4-BE49-F238E27FC236}">
                  <a16:creationId xmlns:a16="http://schemas.microsoft.com/office/drawing/2014/main" id="{3ECBD828-BC1E-C837-7477-75E55CEC4011}"/>
                </a:ext>
              </a:extLst>
            </p:cNvPr>
            <p:cNvCxnSpPr>
              <a:cxnSpLocks/>
            </p:cNvCxnSpPr>
            <p:nvPr/>
          </p:nvCxnSpPr>
          <p:spPr bwMode="auto">
            <a:xfrm rot="5400000">
              <a:off x="2782728" y="2536804"/>
              <a:ext cx="0" cy="93051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41" name="Straight Connector 440">
              <a:extLst>
                <a:ext uri="{FF2B5EF4-FFF2-40B4-BE49-F238E27FC236}">
                  <a16:creationId xmlns:a16="http://schemas.microsoft.com/office/drawing/2014/main" id="{9682222B-9F04-7145-2D0C-AE247BAFA7BF}"/>
                </a:ext>
              </a:extLst>
            </p:cNvPr>
            <p:cNvCxnSpPr>
              <a:cxnSpLocks/>
            </p:cNvCxnSpPr>
            <p:nvPr/>
          </p:nvCxnSpPr>
          <p:spPr bwMode="auto">
            <a:xfrm rot="5400000">
              <a:off x="2636054" y="2311102"/>
              <a:ext cx="0" cy="93051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42" name="Straight Connector 441">
              <a:extLst>
                <a:ext uri="{FF2B5EF4-FFF2-40B4-BE49-F238E27FC236}">
                  <a16:creationId xmlns:a16="http://schemas.microsoft.com/office/drawing/2014/main" id="{78DA230C-9125-49D4-1AEC-61FD40B7549E}"/>
                </a:ext>
              </a:extLst>
            </p:cNvPr>
            <p:cNvCxnSpPr>
              <a:cxnSpLocks/>
            </p:cNvCxnSpPr>
            <p:nvPr/>
          </p:nvCxnSpPr>
          <p:spPr bwMode="auto">
            <a:xfrm rot="5400000">
              <a:off x="2644815" y="2340837"/>
              <a:ext cx="0" cy="93051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43" name="Straight Connector 442">
              <a:extLst>
                <a:ext uri="{FF2B5EF4-FFF2-40B4-BE49-F238E27FC236}">
                  <a16:creationId xmlns:a16="http://schemas.microsoft.com/office/drawing/2014/main" id="{BD798B82-4213-C6BC-55D8-076CD44007A4}"/>
                </a:ext>
              </a:extLst>
            </p:cNvPr>
            <p:cNvCxnSpPr>
              <a:cxnSpLocks/>
            </p:cNvCxnSpPr>
            <p:nvPr/>
          </p:nvCxnSpPr>
          <p:spPr bwMode="auto">
            <a:xfrm rot="5400000">
              <a:off x="2407696" y="1921500"/>
              <a:ext cx="0" cy="93051"/>
            </a:xfrm>
            <a:prstGeom prst="line">
              <a:avLst/>
            </a:prstGeom>
            <a:noFill/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44" name="Freeform: Shape 443">
              <a:extLst>
                <a:ext uri="{FF2B5EF4-FFF2-40B4-BE49-F238E27FC236}">
                  <a16:creationId xmlns:a16="http://schemas.microsoft.com/office/drawing/2014/main" id="{DA50ED11-6B82-8CE0-78FA-E373BB8C1B32}"/>
                </a:ext>
              </a:extLst>
            </p:cNvPr>
            <p:cNvSpPr/>
            <p:nvPr/>
          </p:nvSpPr>
          <p:spPr bwMode="auto">
            <a:xfrm>
              <a:off x="2628756" y="2442489"/>
              <a:ext cx="150459" cy="99569"/>
            </a:xfrm>
            <a:custGeom>
              <a:avLst/>
              <a:gdLst>
                <a:gd name="connsiteX0" fmla="*/ 0 w 161925"/>
                <a:gd name="connsiteY0" fmla="*/ 0 h 107157"/>
                <a:gd name="connsiteX1" fmla="*/ 88106 w 161925"/>
                <a:gd name="connsiteY1" fmla="*/ 0 h 107157"/>
                <a:gd name="connsiteX2" fmla="*/ 88106 w 161925"/>
                <a:gd name="connsiteY2" fmla="*/ 26194 h 107157"/>
                <a:gd name="connsiteX3" fmla="*/ 111918 w 161925"/>
                <a:gd name="connsiteY3" fmla="*/ 26194 h 107157"/>
                <a:gd name="connsiteX4" fmla="*/ 111918 w 161925"/>
                <a:gd name="connsiteY4" fmla="*/ 52388 h 107157"/>
                <a:gd name="connsiteX5" fmla="*/ 133350 w 161925"/>
                <a:gd name="connsiteY5" fmla="*/ 52388 h 107157"/>
                <a:gd name="connsiteX6" fmla="*/ 133350 w 161925"/>
                <a:gd name="connsiteY6" fmla="*/ 78582 h 107157"/>
                <a:gd name="connsiteX7" fmla="*/ 161925 w 161925"/>
                <a:gd name="connsiteY7" fmla="*/ 78582 h 107157"/>
                <a:gd name="connsiteX8" fmla="*/ 161925 w 161925"/>
                <a:gd name="connsiteY8" fmla="*/ 107157 h 10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925" h="107157">
                  <a:moveTo>
                    <a:pt x="0" y="0"/>
                  </a:moveTo>
                  <a:lnTo>
                    <a:pt x="88106" y="0"/>
                  </a:lnTo>
                  <a:lnTo>
                    <a:pt x="88106" y="26194"/>
                  </a:lnTo>
                  <a:lnTo>
                    <a:pt x="111918" y="26194"/>
                  </a:lnTo>
                  <a:lnTo>
                    <a:pt x="111918" y="52388"/>
                  </a:lnTo>
                  <a:lnTo>
                    <a:pt x="133350" y="52388"/>
                  </a:lnTo>
                  <a:lnTo>
                    <a:pt x="133350" y="78582"/>
                  </a:lnTo>
                  <a:lnTo>
                    <a:pt x="161925" y="78582"/>
                  </a:lnTo>
                  <a:lnTo>
                    <a:pt x="161925" y="107157"/>
                  </a:lnTo>
                </a:path>
              </a:pathLst>
            </a:custGeom>
            <a:noFill/>
            <a:ln w="28575">
              <a:solidFill>
                <a:schemeClr val="accent3"/>
              </a:solidFill>
              <a:miter lim="800000"/>
              <a:headEnd/>
              <a:tailEnd/>
            </a:ln>
          </p:spPr>
          <p:txBody>
            <a:bodyPr rtlCol="0" anchor="ctr"/>
            <a:lstStyle/>
            <a:p>
              <a:pPr algn="ctr"/>
              <a:endParaRPr lang="en-US" sz="14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1972" name="Content Placeholder 14">
            <a:extLst>
              <a:ext uri="{FF2B5EF4-FFF2-40B4-BE49-F238E27FC236}">
                <a16:creationId xmlns:a16="http://schemas.microsoft.com/office/drawing/2014/main" id="{9BC8C220-CAEF-65D7-CBB2-F248DF0BBA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608" y="5563752"/>
            <a:ext cx="7430828" cy="51299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PFS benefit with tucatinib was maintained with longer median follow-up of 29.6 </a:t>
            </a:r>
            <a:r>
              <a:rPr lang="en-US" sz="1600" dirty="0" err="1">
                <a:solidFill>
                  <a:schemeClr val="bg2">
                    <a:lumMod val="50000"/>
                  </a:schemeClr>
                </a:solidFill>
              </a:rPr>
              <a:t>mos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, with HR (PFS by investigator assessment): 0.57 (95% CI: 0.47-0.70); P &lt;.00001</a:t>
            </a:r>
          </a:p>
        </p:txBody>
      </p:sp>
      <p:grpSp>
        <p:nvGrpSpPr>
          <p:cNvPr id="1974" name="Group 1973">
            <a:extLst>
              <a:ext uri="{FF2B5EF4-FFF2-40B4-BE49-F238E27FC236}">
                <a16:creationId xmlns:a16="http://schemas.microsoft.com/office/drawing/2014/main" id="{99B13DF6-9A5D-9DB4-5527-B4103AA91425}"/>
              </a:ext>
            </a:extLst>
          </p:cNvPr>
          <p:cNvGrpSpPr/>
          <p:nvPr/>
        </p:nvGrpSpPr>
        <p:grpSpPr>
          <a:xfrm>
            <a:off x="5291477" y="1606882"/>
            <a:ext cx="6337058" cy="1966479"/>
            <a:chOff x="5291477" y="1102505"/>
            <a:chExt cx="6337058" cy="1966479"/>
          </a:xfrm>
        </p:grpSpPr>
        <p:sp>
          <p:nvSpPr>
            <p:cNvPr id="1975" name="TextBox 1974">
              <a:extLst>
                <a:ext uri="{FF2B5EF4-FFF2-40B4-BE49-F238E27FC236}">
                  <a16:creationId xmlns:a16="http://schemas.microsoft.com/office/drawing/2014/main" id="{F9D02491-A512-F364-253E-EAA522BF2D02}"/>
                </a:ext>
              </a:extLst>
            </p:cNvPr>
            <p:cNvSpPr txBox="1"/>
            <p:nvPr/>
          </p:nvSpPr>
          <p:spPr bwMode="auto">
            <a:xfrm>
              <a:off x="7914170" y="1119263"/>
              <a:ext cx="837537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1600" b="1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</a:rPr>
                <a:t>Events, </a:t>
              </a:r>
            </a:p>
            <a:p>
              <a:pPr algn="ctr">
                <a:spcBef>
                  <a:spcPts val="0"/>
                </a:spcBef>
              </a:pPr>
              <a:r>
                <a:rPr lang="en-US" sz="1600" b="1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</a:rPr>
                <a:t>n/N</a:t>
              </a:r>
            </a:p>
          </p:txBody>
        </p:sp>
        <p:sp>
          <p:nvSpPr>
            <p:cNvPr id="1976" name="TextBox 1975">
              <a:extLst>
                <a:ext uri="{FF2B5EF4-FFF2-40B4-BE49-F238E27FC236}">
                  <a16:creationId xmlns:a16="http://schemas.microsoft.com/office/drawing/2014/main" id="{61AF4F6C-0D35-6012-F851-FCA48BD6F458}"/>
                </a:ext>
              </a:extLst>
            </p:cNvPr>
            <p:cNvSpPr txBox="1"/>
            <p:nvPr/>
          </p:nvSpPr>
          <p:spPr bwMode="auto">
            <a:xfrm>
              <a:off x="8999131" y="1685785"/>
              <a:ext cx="1197764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b="0" dirty="0">
                  <a:solidFill>
                    <a:srgbClr val="7886C2"/>
                  </a:solidFill>
                  <a:latin typeface="Calibri" panose="020F0502020204030204" pitchFamily="34" charset="0"/>
                </a:rPr>
                <a:t>7.8 (7.5-9.6)</a:t>
              </a:r>
              <a:br>
                <a:rPr lang="en-US" sz="1600" b="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</a:rPr>
              </a:br>
              <a:r>
                <a:rPr lang="en-US" sz="1600" b="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</a:rPr>
                <a:t>5.6 (4.2-7.1)</a:t>
              </a:r>
            </a:p>
          </p:txBody>
        </p:sp>
        <p:sp>
          <p:nvSpPr>
            <p:cNvPr id="1977" name="TextBox 1976">
              <a:extLst>
                <a:ext uri="{FF2B5EF4-FFF2-40B4-BE49-F238E27FC236}">
                  <a16:creationId xmlns:a16="http://schemas.microsoft.com/office/drawing/2014/main" id="{E8B1F843-FED0-37B3-2C49-50F2278BE7C3}"/>
                </a:ext>
              </a:extLst>
            </p:cNvPr>
            <p:cNvSpPr txBox="1"/>
            <p:nvPr/>
          </p:nvSpPr>
          <p:spPr bwMode="auto">
            <a:xfrm>
              <a:off x="8992189" y="1102505"/>
              <a:ext cx="128323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b="1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</a:rPr>
                <a:t>Median PFS, </a:t>
              </a:r>
              <a:br>
                <a:rPr lang="en-US" sz="1600" b="1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</a:rPr>
              </a:br>
              <a:r>
                <a:rPr lang="en-US" sz="1600" b="1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</a:rPr>
                <a:t>Mo (95% CI)</a:t>
              </a:r>
            </a:p>
          </p:txBody>
        </p:sp>
        <p:sp>
          <p:nvSpPr>
            <p:cNvPr id="1978" name="TextBox 1977">
              <a:extLst>
                <a:ext uri="{FF2B5EF4-FFF2-40B4-BE49-F238E27FC236}">
                  <a16:creationId xmlns:a16="http://schemas.microsoft.com/office/drawing/2014/main" id="{EC699FF0-CA40-BACE-5302-6769647BA3F6}"/>
                </a:ext>
              </a:extLst>
            </p:cNvPr>
            <p:cNvSpPr txBox="1"/>
            <p:nvPr/>
          </p:nvSpPr>
          <p:spPr bwMode="auto">
            <a:xfrm>
              <a:off x="5291477" y="1703063"/>
              <a:ext cx="2690417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US" sz="1600" dirty="0">
                  <a:solidFill>
                    <a:srgbClr val="7886C2"/>
                  </a:solidFill>
                  <a:latin typeface="Calibri" panose="020F0502020204030204" pitchFamily="34" charset="0"/>
                </a:rPr>
                <a:t>Tucatinib + Trastuzumab/Cape</a:t>
              </a:r>
              <a:br>
                <a:rPr lang="en-US" sz="160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</a:rPr>
              </a:br>
              <a:r>
                <a:rPr lang="en-US" sz="160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</a:rPr>
                <a:t>Placebo + Trastuzumab/Cape</a:t>
              </a:r>
            </a:p>
          </p:txBody>
        </p:sp>
        <p:sp>
          <p:nvSpPr>
            <p:cNvPr id="1979" name="TextBox 1978">
              <a:extLst>
                <a:ext uri="{FF2B5EF4-FFF2-40B4-BE49-F238E27FC236}">
                  <a16:creationId xmlns:a16="http://schemas.microsoft.com/office/drawing/2014/main" id="{41BFF0F2-B72F-CCD8-A497-ECD8F7E850ED}"/>
                </a:ext>
              </a:extLst>
            </p:cNvPr>
            <p:cNvSpPr txBox="1"/>
            <p:nvPr/>
          </p:nvSpPr>
          <p:spPr bwMode="auto">
            <a:xfrm>
              <a:off x="7936738" y="1698753"/>
              <a:ext cx="888385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b="0" dirty="0">
                  <a:solidFill>
                    <a:srgbClr val="7886C2"/>
                  </a:solidFill>
                  <a:latin typeface="Calibri" panose="020F0502020204030204" pitchFamily="34" charset="0"/>
                </a:rPr>
                <a:t>178/320</a:t>
              </a:r>
              <a:br>
                <a:rPr lang="en-US" sz="1600" b="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</a:rPr>
              </a:br>
              <a:r>
                <a:rPr lang="en-US" sz="1600" b="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</a:rPr>
                <a:t>97/160</a:t>
              </a:r>
            </a:p>
          </p:txBody>
        </p:sp>
        <p:sp>
          <p:nvSpPr>
            <p:cNvPr id="1980" name="TextBox 1979">
              <a:extLst>
                <a:ext uri="{FF2B5EF4-FFF2-40B4-BE49-F238E27FC236}">
                  <a16:creationId xmlns:a16="http://schemas.microsoft.com/office/drawing/2014/main" id="{EA17ED7E-8886-68E7-7296-41998B84160F}"/>
                </a:ext>
              </a:extLst>
            </p:cNvPr>
            <p:cNvSpPr txBox="1"/>
            <p:nvPr/>
          </p:nvSpPr>
          <p:spPr bwMode="auto">
            <a:xfrm>
              <a:off x="10519842" y="1690739"/>
              <a:ext cx="104387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b="0" dirty="0">
                  <a:solidFill>
                    <a:srgbClr val="7886C2"/>
                  </a:solidFill>
                  <a:latin typeface="Calibri" panose="020F0502020204030204" pitchFamily="34" charset="0"/>
                </a:rPr>
                <a:t>33 (27-40)</a:t>
              </a:r>
              <a:br>
                <a:rPr lang="en-US" sz="1600" b="0" dirty="0">
                  <a:solidFill>
                    <a:srgbClr val="7886C2"/>
                  </a:solidFill>
                  <a:latin typeface="Calibri" panose="020F0502020204030204" pitchFamily="34" charset="0"/>
                </a:rPr>
              </a:br>
              <a:r>
                <a:rPr lang="en-US" sz="1600" b="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</a:rPr>
                <a:t>12 (6-21)</a:t>
              </a:r>
            </a:p>
          </p:txBody>
        </p:sp>
        <p:sp>
          <p:nvSpPr>
            <p:cNvPr id="1981" name="TextBox 1980">
              <a:extLst>
                <a:ext uri="{FF2B5EF4-FFF2-40B4-BE49-F238E27FC236}">
                  <a16:creationId xmlns:a16="http://schemas.microsoft.com/office/drawing/2014/main" id="{5BDB1E83-41B5-6C54-12CD-39941CD8BFD7}"/>
                </a:ext>
              </a:extLst>
            </p:cNvPr>
            <p:cNvSpPr txBox="1"/>
            <p:nvPr/>
          </p:nvSpPr>
          <p:spPr bwMode="auto">
            <a:xfrm>
              <a:off x="10552599" y="1128479"/>
              <a:ext cx="107593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b="1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</a:rPr>
                <a:t>1-Yr PFS, </a:t>
              </a:r>
              <a:br>
                <a:rPr lang="en-US" sz="1600" b="1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</a:rPr>
              </a:br>
              <a:r>
                <a:rPr lang="en-US" sz="1600" b="1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</a:rPr>
                <a:t>% (95% CI)</a:t>
              </a:r>
            </a:p>
          </p:txBody>
        </p:sp>
        <p:sp>
          <p:nvSpPr>
            <p:cNvPr id="1982" name="TextBox 1981">
              <a:extLst>
                <a:ext uri="{FF2B5EF4-FFF2-40B4-BE49-F238E27FC236}">
                  <a16:creationId xmlns:a16="http://schemas.microsoft.com/office/drawing/2014/main" id="{A3506C16-F1E6-3008-D86F-1B8C83E898D6}"/>
                </a:ext>
              </a:extLst>
            </p:cNvPr>
            <p:cNvSpPr txBox="1"/>
            <p:nvPr/>
          </p:nvSpPr>
          <p:spPr bwMode="auto">
            <a:xfrm>
              <a:off x="7521909" y="2730430"/>
              <a:ext cx="3810659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algn="l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1600" b="0" i="1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</a:rPr>
                <a:t>46% reduction in risk of disease progression</a:t>
              </a:r>
            </a:p>
          </p:txBody>
        </p:sp>
        <p:sp>
          <p:nvSpPr>
            <p:cNvPr id="1983" name="TextBox 1982">
              <a:extLst>
                <a:ext uri="{FF2B5EF4-FFF2-40B4-BE49-F238E27FC236}">
                  <a16:creationId xmlns:a16="http://schemas.microsoft.com/office/drawing/2014/main" id="{7705ECF9-4A5B-8C53-044E-E58DA1B32572}"/>
                </a:ext>
              </a:extLst>
            </p:cNvPr>
            <p:cNvSpPr txBox="1"/>
            <p:nvPr/>
          </p:nvSpPr>
          <p:spPr bwMode="auto">
            <a:xfrm>
              <a:off x="7944641" y="2412033"/>
              <a:ext cx="323518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n-US" sz="1600" b="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</a:rPr>
                <a:t>HR: 0.54 (95% CI: 0.42-0.71; </a:t>
              </a:r>
              <a:r>
                <a:rPr lang="en-US" sz="1600" b="0" i="1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</a:rPr>
                <a:t>P</a:t>
              </a:r>
              <a:r>
                <a:rPr lang="en-US" sz="1600" b="0" dirty="0">
                  <a:solidFill>
                    <a:schemeClr val="bg2">
                      <a:lumMod val="50000"/>
                    </a:schemeClr>
                  </a:solidFill>
                  <a:latin typeface="Calibri" panose="020F0502020204030204" pitchFamily="34" charset="0"/>
                </a:rPr>
                <a:t> &lt;.001)</a:t>
              </a:r>
            </a:p>
          </p:txBody>
        </p:sp>
      </p:grpSp>
      <p:cxnSp>
        <p:nvCxnSpPr>
          <p:cNvPr id="1999" name="Straight Connector 1998">
            <a:extLst>
              <a:ext uri="{FF2B5EF4-FFF2-40B4-BE49-F238E27FC236}">
                <a16:creationId xmlns:a16="http://schemas.microsoft.com/office/drawing/2014/main" id="{BA9F7CD2-A2E8-FA25-A9E5-FBAA93943D0B}"/>
              </a:ext>
            </a:extLst>
          </p:cNvPr>
          <p:cNvCxnSpPr>
            <a:stCxn id="1978" idx="1"/>
          </p:cNvCxnSpPr>
          <p:nvPr/>
        </p:nvCxnSpPr>
        <p:spPr>
          <a:xfrm flipV="1">
            <a:off x="5291477" y="2471427"/>
            <a:ext cx="6595723" cy="284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0" name="Straight Connector 1999">
            <a:extLst>
              <a:ext uri="{FF2B5EF4-FFF2-40B4-BE49-F238E27FC236}">
                <a16:creationId xmlns:a16="http://schemas.microsoft.com/office/drawing/2014/main" id="{85E52CEA-FD85-0030-766E-223783A818D5}"/>
              </a:ext>
            </a:extLst>
          </p:cNvPr>
          <p:cNvCxnSpPr/>
          <p:nvPr/>
        </p:nvCxnSpPr>
        <p:spPr>
          <a:xfrm flipV="1">
            <a:off x="5291477" y="2193989"/>
            <a:ext cx="6595723" cy="2840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1" name="Straight Connector 2000">
            <a:extLst>
              <a:ext uri="{FF2B5EF4-FFF2-40B4-BE49-F238E27FC236}">
                <a16:creationId xmlns:a16="http://schemas.microsoft.com/office/drawing/2014/main" id="{9AFA178B-F447-9FE9-7F6F-3C42EEC6BD93}"/>
              </a:ext>
            </a:extLst>
          </p:cNvPr>
          <p:cNvCxnSpPr>
            <a:cxnSpLocks/>
          </p:cNvCxnSpPr>
          <p:nvPr/>
        </p:nvCxnSpPr>
        <p:spPr>
          <a:xfrm>
            <a:off x="8168892" y="5833509"/>
            <a:ext cx="3713485" cy="0"/>
          </a:xfrm>
          <a:prstGeom prst="line">
            <a:avLst/>
          </a:prstGeom>
          <a:ln w="952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2" name="Straight Connector 2001">
            <a:extLst>
              <a:ext uri="{FF2B5EF4-FFF2-40B4-BE49-F238E27FC236}">
                <a16:creationId xmlns:a16="http://schemas.microsoft.com/office/drawing/2014/main" id="{14DD7A13-2FF0-6C40-5994-16A0C60E30B3}"/>
              </a:ext>
            </a:extLst>
          </p:cNvPr>
          <p:cNvCxnSpPr>
            <a:cxnSpLocks/>
          </p:cNvCxnSpPr>
          <p:nvPr/>
        </p:nvCxnSpPr>
        <p:spPr>
          <a:xfrm>
            <a:off x="548640" y="1214834"/>
            <a:ext cx="10631181" cy="0"/>
          </a:xfrm>
          <a:prstGeom prst="line">
            <a:avLst/>
          </a:prstGeom>
          <a:ln w="19050">
            <a:solidFill>
              <a:srgbClr val="333F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95675B1-C89A-04AF-C7FD-7F536F377BEF}"/>
              </a:ext>
            </a:extLst>
          </p:cNvPr>
          <p:cNvSpPr/>
          <p:nvPr/>
        </p:nvSpPr>
        <p:spPr>
          <a:xfrm>
            <a:off x="81278" y="6318552"/>
            <a:ext cx="8227300" cy="348612"/>
          </a:xfrm>
          <a:prstGeom prst="roundRect">
            <a:avLst/>
          </a:prstGeom>
          <a:solidFill>
            <a:srgbClr val="B7265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5E560970-60E4-6F2E-6222-FEAC87F567C6}"/>
              </a:ext>
            </a:extLst>
          </p:cNvPr>
          <p:cNvSpPr/>
          <p:nvPr/>
        </p:nvSpPr>
        <p:spPr>
          <a:xfrm>
            <a:off x="8255476" y="6234043"/>
            <a:ext cx="523030" cy="523030"/>
          </a:xfrm>
          <a:custGeom>
            <a:avLst/>
            <a:gdLst>
              <a:gd name="connsiteX0" fmla="*/ 697589 w 936379"/>
              <a:gd name="connsiteY0" fmla="*/ 0 h 936379"/>
              <a:gd name="connsiteX1" fmla="*/ 936379 w 936379"/>
              <a:gd name="connsiteY1" fmla="*/ 238790 h 936379"/>
              <a:gd name="connsiteX2" fmla="*/ 936379 w 936379"/>
              <a:gd name="connsiteY2" fmla="*/ 697590 h 936379"/>
              <a:gd name="connsiteX3" fmla="*/ 697589 w 936379"/>
              <a:gd name="connsiteY3" fmla="*/ 936380 h 936379"/>
              <a:gd name="connsiteX4" fmla="*/ 238790 w 936379"/>
              <a:gd name="connsiteY4" fmla="*/ 936380 h 936379"/>
              <a:gd name="connsiteX5" fmla="*/ 0 w 936379"/>
              <a:gd name="connsiteY5" fmla="*/ 697590 h 936379"/>
              <a:gd name="connsiteX6" fmla="*/ 0 w 936379"/>
              <a:gd name="connsiteY6" fmla="*/ 238790 h 936379"/>
              <a:gd name="connsiteX7" fmla="*/ 238790 w 936379"/>
              <a:gd name="connsiteY7" fmla="*/ 0 h 936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36379" h="936379">
                <a:moveTo>
                  <a:pt x="697589" y="0"/>
                </a:moveTo>
                <a:cubicBezTo>
                  <a:pt x="829470" y="0"/>
                  <a:pt x="936379" y="106910"/>
                  <a:pt x="936379" y="238790"/>
                </a:cubicBezTo>
                <a:lnTo>
                  <a:pt x="936379" y="697590"/>
                </a:lnTo>
                <a:cubicBezTo>
                  <a:pt x="936379" y="829470"/>
                  <a:pt x="829469" y="936380"/>
                  <a:pt x="697589" y="936380"/>
                </a:cubicBezTo>
                <a:lnTo>
                  <a:pt x="238790" y="936380"/>
                </a:lnTo>
                <a:cubicBezTo>
                  <a:pt x="106910" y="936380"/>
                  <a:pt x="0" y="829470"/>
                  <a:pt x="0" y="697590"/>
                </a:cubicBezTo>
                <a:lnTo>
                  <a:pt x="0" y="238790"/>
                </a:lnTo>
                <a:cubicBezTo>
                  <a:pt x="0" y="106910"/>
                  <a:pt x="106910" y="0"/>
                  <a:pt x="238790" y="0"/>
                </a:cubicBezTo>
                <a:close/>
              </a:path>
            </a:pathLst>
          </a:custGeom>
          <a:solidFill>
            <a:srgbClr val="FFFFFF"/>
          </a:solidFill>
          <a:ln w="89433" cap="rnd">
            <a:solidFill>
              <a:srgbClr val="999999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2032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48328DA-B34E-37A3-6300-6B015CB6A985}"/>
              </a:ext>
            </a:extLst>
          </p:cNvPr>
          <p:cNvSpPr/>
          <p:nvPr/>
        </p:nvSpPr>
        <p:spPr>
          <a:xfrm>
            <a:off x="0" y="6234043"/>
            <a:ext cx="12192000" cy="523030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78545D-6738-2F98-ECC6-7E262F7F1C94}"/>
              </a:ext>
            </a:extLst>
          </p:cNvPr>
          <p:cNvSpPr txBox="1"/>
          <p:nvPr/>
        </p:nvSpPr>
        <p:spPr>
          <a:xfrm>
            <a:off x="640080" y="257327"/>
            <a:ext cx="10911840" cy="1015663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en-US"/>
            </a:defPPr>
            <a:lvl1pPr indent="0" algn="ctr">
              <a:buNone/>
              <a:defRPr sz="2800" b="1">
                <a:solidFill>
                  <a:srgbClr val="333F70"/>
                </a:solidFill>
                <a:ea typeface="Unbounded Bold" pitchFamily="34" charset="-122"/>
                <a:cs typeface="Unbounded Bold" pitchFamily="34" charset="-120"/>
              </a:defRPr>
            </a:lvl1pPr>
          </a:lstStyle>
          <a:p>
            <a:pPr algn="l"/>
            <a:r>
              <a:rPr lang="en-US" sz="3600" dirty="0"/>
              <a:t>HER2CLIMB: </a:t>
            </a:r>
          </a:p>
          <a:p>
            <a:pPr algn="l"/>
            <a:r>
              <a:rPr lang="en-US" sz="2400" dirty="0"/>
              <a:t>OS in All Patients With Brain Metastases</a:t>
            </a:r>
          </a:p>
        </p:txBody>
      </p:sp>
      <p:sp>
        <p:nvSpPr>
          <p:cNvPr id="428" name="Text Box 15">
            <a:extLst>
              <a:ext uri="{FF2B5EF4-FFF2-40B4-BE49-F238E27FC236}">
                <a16:creationId xmlns:a16="http://schemas.microsoft.com/office/drawing/2014/main" id="{00221434-0803-78BD-7E5A-EFEA73B95C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8366" y="5900073"/>
            <a:ext cx="3845030" cy="246221"/>
          </a:xfrm>
          <a:prstGeom prst="rect">
            <a:avLst/>
          </a:prstGeom>
          <a:noFill/>
          <a:ln>
            <a:noFill/>
          </a:ln>
        </p:spPr>
        <p:txBody>
          <a:bodyPr wrap="square" anchor="b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Lin. SABCS 2021. Abstr PD4.04. </a:t>
            </a:r>
          </a:p>
        </p:txBody>
      </p:sp>
      <p:cxnSp>
        <p:nvCxnSpPr>
          <p:cNvPr id="2001" name="Straight Connector 2000">
            <a:extLst>
              <a:ext uri="{FF2B5EF4-FFF2-40B4-BE49-F238E27FC236}">
                <a16:creationId xmlns:a16="http://schemas.microsoft.com/office/drawing/2014/main" id="{9AFA178B-F447-9FE9-7F6F-3C42EEC6BD93}"/>
              </a:ext>
            </a:extLst>
          </p:cNvPr>
          <p:cNvCxnSpPr>
            <a:cxnSpLocks/>
          </p:cNvCxnSpPr>
          <p:nvPr/>
        </p:nvCxnSpPr>
        <p:spPr>
          <a:xfrm>
            <a:off x="9519385" y="5852708"/>
            <a:ext cx="2362992" cy="0"/>
          </a:xfrm>
          <a:prstGeom prst="line">
            <a:avLst/>
          </a:prstGeom>
          <a:ln w="952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5" name="Group 404">
            <a:extLst>
              <a:ext uri="{FF2B5EF4-FFF2-40B4-BE49-F238E27FC236}">
                <a16:creationId xmlns:a16="http://schemas.microsoft.com/office/drawing/2014/main" id="{F953A727-727C-41EB-DD45-FC6792163CAF}"/>
              </a:ext>
            </a:extLst>
          </p:cNvPr>
          <p:cNvGrpSpPr/>
          <p:nvPr/>
        </p:nvGrpSpPr>
        <p:grpSpPr>
          <a:xfrm>
            <a:off x="388103" y="1623723"/>
            <a:ext cx="8469307" cy="3727461"/>
            <a:chOff x="648948" y="1799429"/>
            <a:chExt cx="8469307" cy="3727461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518D543-14B1-4DA6-BF08-94DF019AF6C9}"/>
                </a:ext>
              </a:extLst>
            </p:cNvPr>
            <p:cNvGrpSpPr/>
            <p:nvPr/>
          </p:nvGrpSpPr>
          <p:grpSpPr>
            <a:xfrm>
              <a:off x="2161828" y="2201345"/>
              <a:ext cx="5312415" cy="1681770"/>
              <a:chOff x="2119745" y="1989117"/>
              <a:chExt cx="6377050" cy="2018805"/>
            </a:xfrm>
          </p:grpSpPr>
          <p:sp>
            <p:nvSpPr>
              <p:cNvPr id="395" name="Freeform 21508">
                <a:extLst>
                  <a:ext uri="{FF2B5EF4-FFF2-40B4-BE49-F238E27FC236}">
                    <a16:creationId xmlns:a16="http://schemas.microsoft.com/office/drawing/2014/main" id="{1456ED3F-5122-4958-F27E-A23015301C6F}"/>
                  </a:ext>
                </a:extLst>
              </p:cNvPr>
              <p:cNvSpPr/>
              <p:nvPr/>
            </p:nvSpPr>
            <p:spPr bwMode="auto">
              <a:xfrm>
                <a:off x="4298868" y="3372592"/>
                <a:ext cx="4197927" cy="635330"/>
              </a:xfrm>
              <a:custGeom>
                <a:avLst/>
                <a:gdLst>
                  <a:gd name="connsiteX0" fmla="*/ 4197927 w 4197927"/>
                  <a:gd name="connsiteY0" fmla="*/ 635330 h 635330"/>
                  <a:gd name="connsiteX1" fmla="*/ 2072244 w 4197927"/>
                  <a:gd name="connsiteY1" fmla="*/ 635330 h 635330"/>
                  <a:gd name="connsiteX2" fmla="*/ 2072244 w 4197927"/>
                  <a:gd name="connsiteY2" fmla="*/ 635330 h 635330"/>
                  <a:gd name="connsiteX3" fmla="*/ 2072244 w 4197927"/>
                  <a:gd name="connsiteY3" fmla="*/ 593766 h 635330"/>
                  <a:gd name="connsiteX4" fmla="*/ 1947553 w 4197927"/>
                  <a:gd name="connsiteY4" fmla="*/ 593766 h 635330"/>
                  <a:gd name="connsiteX5" fmla="*/ 1947553 w 4197927"/>
                  <a:gd name="connsiteY5" fmla="*/ 540327 h 635330"/>
                  <a:gd name="connsiteX6" fmla="*/ 1769423 w 4197927"/>
                  <a:gd name="connsiteY6" fmla="*/ 540327 h 635330"/>
                  <a:gd name="connsiteX7" fmla="*/ 1769423 w 4197927"/>
                  <a:gd name="connsiteY7" fmla="*/ 504702 h 635330"/>
                  <a:gd name="connsiteX8" fmla="*/ 1294410 w 4197927"/>
                  <a:gd name="connsiteY8" fmla="*/ 504702 h 635330"/>
                  <a:gd name="connsiteX9" fmla="*/ 1294410 w 4197927"/>
                  <a:gd name="connsiteY9" fmla="*/ 504702 h 635330"/>
                  <a:gd name="connsiteX10" fmla="*/ 1294410 w 4197927"/>
                  <a:gd name="connsiteY10" fmla="*/ 463138 h 635330"/>
                  <a:gd name="connsiteX11" fmla="*/ 1193470 w 4197927"/>
                  <a:gd name="connsiteY11" fmla="*/ 463138 h 635330"/>
                  <a:gd name="connsiteX12" fmla="*/ 1193470 w 4197927"/>
                  <a:gd name="connsiteY12" fmla="*/ 427512 h 635330"/>
                  <a:gd name="connsiteX13" fmla="*/ 1062841 w 4197927"/>
                  <a:gd name="connsiteY13" fmla="*/ 427512 h 635330"/>
                  <a:gd name="connsiteX14" fmla="*/ 1062841 w 4197927"/>
                  <a:gd name="connsiteY14" fmla="*/ 368135 h 635330"/>
                  <a:gd name="connsiteX15" fmla="*/ 997527 w 4197927"/>
                  <a:gd name="connsiteY15" fmla="*/ 368135 h 635330"/>
                  <a:gd name="connsiteX16" fmla="*/ 997527 w 4197927"/>
                  <a:gd name="connsiteY16" fmla="*/ 332509 h 635330"/>
                  <a:gd name="connsiteX17" fmla="*/ 955963 w 4197927"/>
                  <a:gd name="connsiteY17" fmla="*/ 332509 h 635330"/>
                  <a:gd name="connsiteX18" fmla="*/ 955963 w 4197927"/>
                  <a:gd name="connsiteY18" fmla="*/ 302821 h 635330"/>
                  <a:gd name="connsiteX19" fmla="*/ 860961 w 4197927"/>
                  <a:gd name="connsiteY19" fmla="*/ 302821 h 635330"/>
                  <a:gd name="connsiteX20" fmla="*/ 860961 w 4197927"/>
                  <a:gd name="connsiteY20" fmla="*/ 261257 h 635330"/>
                  <a:gd name="connsiteX21" fmla="*/ 712519 w 4197927"/>
                  <a:gd name="connsiteY21" fmla="*/ 261257 h 635330"/>
                  <a:gd name="connsiteX22" fmla="*/ 712519 w 4197927"/>
                  <a:gd name="connsiteY22" fmla="*/ 219694 h 635330"/>
                  <a:gd name="connsiteX23" fmla="*/ 676893 w 4197927"/>
                  <a:gd name="connsiteY23" fmla="*/ 219694 h 635330"/>
                  <a:gd name="connsiteX24" fmla="*/ 676893 w 4197927"/>
                  <a:gd name="connsiteY24" fmla="*/ 195943 h 635330"/>
                  <a:gd name="connsiteX25" fmla="*/ 623454 w 4197927"/>
                  <a:gd name="connsiteY25" fmla="*/ 195943 h 635330"/>
                  <a:gd name="connsiteX26" fmla="*/ 623454 w 4197927"/>
                  <a:gd name="connsiteY26" fmla="*/ 195943 h 635330"/>
                  <a:gd name="connsiteX27" fmla="*/ 623454 w 4197927"/>
                  <a:gd name="connsiteY27" fmla="*/ 142504 h 635330"/>
                  <a:gd name="connsiteX28" fmla="*/ 498763 w 4197927"/>
                  <a:gd name="connsiteY28" fmla="*/ 142504 h 635330"/>
                  <a:gd name="connsiteX29" fmla="*/ 498763 w 4197927"/>
                  <a:gd name="connsiteY29" fmla="*/ 106878 h 635330"/>
                  <a:gd name="connsiteX30" fmla="*/ 445324 w 4197927"/>
                  <a:gd name="connsiteY30" fmla="*/ 106878 h 635330"/>
                  <a:gd name="connsiteX31" fmla="*/ 445324 w 4197927"/>
                  <a:gd name="connsiteY31" fmla="*/ 83127 h 635330"/>
                  <a:gd name="connsiteX32" fmla="*/ 445324 w 4197927"/>
                  <a:gd name="connsiteY32" fmla="*/ 83127 h 635330"/>
                  <a:gd name="connsiteX33" fmla="*/ 415636 w 4197927"/>
                  <a:gd name="connsiteY33" fmla="*/ 53439 h 635330"/>
                  <a:gd name="connsiteX34" fmla="*/ 237506 w 4197927"/>
                  <a:gd name="connsiteY34" fmla="*/ 53439 h 635330"/>
                  <a:gd name="connsiteX35" fmla="*/ 237506 w 4197927"/>
                  <a:gd name="connsiteY35" fmla="*/ 29689 h 635330"/>
                  <a:gd name="connsiteX36" fmla="*/ 166254 w 4197927"/>
                  <a:gd name="connsiteY36" fmla="*/ 29689 h 635330"/>
                  <a:gd name="connsiteX37" fmla="*/ 166254 w 4197927"/>
                  <a:gd name="connsiteY37" fmla="*/ 0 h 635330"/>
                  <a:gd name="connsiteX38" fmla="*/ 0 w 4197927"/>
                  <a:gd name="connsiteY38" fmla="*/ 0 h 635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4197927" h="635330">
                    <a:moveTo>
                      <a:pt x="4197927" y="635330"/>
                    </a:moveTo>
                    <a:lnTo>
                      <a:pt x="2072244" y="635330"/>
                    </a:lnTo>
                    <a:lnTo>
                      <a:pt x="2072244" y="635330"/>
                    </a:lnTo>
                    <a:lnTo>
                      <a:pt x="2072244" y="593766"/>
                    </a:lnTo>
                    <a:lnTo>
                      <a:pt x="1947553" y="593766"/>
                    </a:lnTo>
                    <a:lnTo>
                      <a:pt x="1947553" y="540327"/>
                    </a:lnTo>
                    <a:lnTo>
                      <a:pt x="1769423" y="540327"/>
                    </a:lnTo>
                    <a:lnTo>
                      <a:pt x="1769423" y="504702"/>
                    </a:lnTo>
                    <a:lnTo>
                      <a:pt x="1294410" y="504702"/>
                    </a:lnTo>
                    <a:lnTo>
                      <a:pt x="1294410" y="504702"/>
                    </a:lnTo>
                    <a:lnTo>
                      <a:pt x="1294410" y="463138"/>
                    </a:lnTo>
                    <a:lnTo>
                      <a:pt x="1193470" y="463138"/>
                    </a:lnTo>
                    <a:lnTo>
                      <a:pt x="1193470" y="427512"/>
                    </a:lnTo>
                    <a:lnTo>
                      <a:pt x="1062841" y="427512"/>
                    </a:lnTo>
                    <a:lnTo>
                      <a:pt x="1062841" y="368135"/>
                    </a:lnTo>
                    <a:lnTo>
                      <a:pt x="997527" y="368135"/>
                    </a:lnTo>
                    <a:lnTo>
                      <a:pt x="997527" y="332509"/>
                    </a:lnTo>
                    <a:lnTo>
                      <a:pt x="955963" y="332509"/>
                    </a:lnTo>
                    <a:lnTo>
                      <a:pt x="955963" y="302821"/>
                    </a:lnTo>
                    <a:lnTo>
                      <a:pt x="860961" y="302821"/>
                    </a:lnTo>
                    <a:lnTo>
                      <a:pt x="860961" y="261257"/>
                    </a:lnTo>
                    <a:lnTo>
                      <a:pt x="712519" y="261257"/>
                    </a:lnTo>
                    <a:lnTo>
                      <a:pt x="712519" y="219694"/>
                    </a:lnTo>
                    <a:lnTo>
                      <a:pt x="676893" y="219694"/>
                    </a:lnTo>
                    <a:lnTo>
                      <a:pt x="676893" y="195943"/>
                    </a:lnTo>
                    <a:lnTo>
                      <a:pt x="623454" y="195943"/>
                    </a:lnTo>
                    <a:lnTo>
                      <a:pt x="623454" y="195943"/>
                    </a:lnTo>
                    <a:lnTo>
                      <a:pt x="623454" y="142504"/>
                    </a:lnTo>
                    <a:lnTo>
                      <a:pt x="498763" y="142504"/>
                    </a:lnTo>
                    <a:lnTo>
                      <a:pt x="498763" y="106878"/>
                    </a:lnTo>
                    <a:lnTo>
                      <a:pt x="445324" y="106878"/>
                    </a:lnTo>
                    <a:lnTo>
                      <a:pt x="445324" y="83127"/>
                    </a:lnTo>
                    <a:lnTo>
                      <a:pt x="445324" y="83127"/>
                    </a:lnTo>
                    <a:lnTo>
                      <a:pt x="415636" y="53439"/>
                    </a:lnTo>
                    <a:lnTo>
                      <a:pt x="237506" y="53439"/>
                    </a:lnTo>
                    <a:lnTo>
                      <a:pt x="237506" y="29689"/>
                    </a:lnTo>
                    <a:lnTo>
                      <a:pt x="166254" y="29689"/>
                    </a:lnTo>
                    <a:lnTo>
                      <a:pt x="166254" y="0"/>
                    </a:lnTo>
                    <a:lnTo>
                      <a:pt x="0" y="0"/>
                    </a:lnTo>
                  </a:path>
                </a:pathLst>
              </a:custGeom>
              <a:noFill/>
              <a:ln w="28575">
                <a:solidFill>
                  <a:srgbClr val="E1471D"/>
                </a:solidFill>
                <a:miter lim="800000"/>
                <a:headEnd/>
                <a:tailEnd/>
              </a:ln>
            </p:spPr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96" name="Freeform 21509">
                <a:extLst>
                  <a:ext uri="{FF2B5EF4-FFF2-40B4-BE49-F238E27FC236}">
                    <a16:creationId xmlns:a16="http://schemas.microsoft.com/office/drawing/2014/main" id="{DDDEB118-EA40-21D2-61FB-E9A6B38018D2}"/>
                  </a:ext>
                </a:extLst>
              </p:cNvPr>
              <p:cNvSpPr/>
              <p:nvPr/>
            </p:nvSpPr>
            <p:spPr bwMode="auto">
              <a:xfrm>
                <a:off x="2119745" y="1989117"/>
                <a:ext cx="961902" cy="433449"/>
              </a:xfrm>
              <a:custGeom>
                <a:avLst/>
                <a:gdLst>
                  <a:gd name="connsiteX0" fmla="*/ 0 w 961902"/>
                  <a:gd name="connsiteY0" fmla="*/ 0 h 433449"/>
                  <a:gd name="connsiteX1" fmla="*/ 160317 w 961902"/>
                  <a:gd name="connsiteY1" fmla="*/ 0 h 433449"/>
                  <a:gd name="connsiteX2" fmla="*/ 160317 w 961902"/>
                  <a:gd name="connsiteY2" fmla="*/ 0 h 433449"/>
                  <a:gd name="connsiteX3" fmla="*/ 160317 w 961902"/>
                  <a:gd name="connsiteY3" fmla="*/ 0 h 433449"/>
                  <a:gd name="connsiteX4" fmla="*/ 160317 w 961902"/>
                  <a:gd name="connsiteY4" fmla="*/ 0 h 433449"/>
                  <a:gd name="connsiteX5" fmla="*/ 166255 w 961902"/>
                  <a:gd name="connsiteY5" fmla="*/ 53439 h 433449"/>
                  <a:gd name="connsiteX6" fmla="*/ 320634 w 961902"/>
                  <a:gd name="connsiteY6" fmla="*/ 53439 h 433449"/>
                  <a:gd name="connsiteX7" fmla="*/ 320634 w 961902"/>
                  <a:gd name="connsiteY7" fmla="*/ 53439 h 433449"/>
                  <a:gd name="connsiteX8" fmla="*/ 320634 w 961902"/>
                  <a:gd name="connsiteY8" fmla="*/ 53439 h 433449"/>
                  <a:gd name="connsiteX9" fmla="*/ 427512 w 961902"/>
                  <a:gd name="connsiteY9" fmla="*/ 53439 h 433449"/>
                  <a:gd name="connsiteX10" fmla="*/ 427512 w 961902"/>
                  <a:gd name="connsiteY10" fmla="*/ 124691 h 433449"/>
                  <a:gd name="connsiteX11" fmla="*/ 540328 w 961902"/>
                  <a:gd name="connsiteY11" fmla="*/ 124691 h 433449"/>
                  <a:gd name="connsiteX12" fmla="*/ 540328 w 961902"/>
                  <a:gd name="connsiteY12" fmla="*/ 124691 h 433449"/>
                  <a:gd name="connsiteX13" fmla="*/ 540328 w 961902"/>
                  <a:gd name="connsiteY13" fmla="*/ 184067 h 433449"/>
                  <a:gd name="connsiteX14" fmla="*/ 676894 w 961902"/>
                  <a:gd name="connsiteY14" fmla="*/ 184067 h 433449"/>
                  <a:gd name="connsiteX15" fmla="*/ 676894 w 961902"/>
                  <a:gd name="connsiteY15" fmla="*/ 201880 h 433449"/>
                  <a:gd name="connsiteX16" fmla="*/ 676894 w 961902"/>
                  <a:gd name="connsiteY16" fmla="*/ 201880 h 433449"/>
                  <a:gd name="connsiteX17" fmla="*/ 712520 w 961902"/>
                  <a:gd name="connsiteY17" fmla="*/ 237506 h 433449"/>
                  <a:gd name="connsiteX18" fmla="*/ 801585 w 961902"/>
                  <a:gd name="connsiteY18" fmla="*/ 237506 h 433449"/>
                  <a:gd name="connsiteX19" fmla="*/ 801585 w 961902"/>
                  <a:gd name="connsiteY19" fmla="*/ 237506 h 433449"/>
                  <a:gd name="connsiteX20" fmla="*/ 908463 w 961902"/>
                  <a:gd name="connsiteY20" fmla="*/ 237506 h 433449"/>
                  <a:gd name="connsiteX21" fmla="*/ 908463 w 961902"/>
                  <a:gd name="connsiteY21" fmla="*/ 290945 h 433449"/>
                  <a:gd name="connsiteX22" fmla="*/ 908463 w 961902"/>
                  <a:gd name="connsiteY22" fmla="*/ 344384 h 433449"/>
                  <a:gd name="connsiteX23" fmla="*/ 961902 w 961902"/>
                  <a:gd name="connsiteY23" fmla="*/ 344384 h 433449"/>
                  <a:gd name="connsiteX24" fmla="*/ 961902 w 961902"/>
                  <a:gd name="connsiteY24" fmla="*/ 433449 h 433449"/>
                  <a:gd name="connsiteX25" fmla="*/ 961902 w 961902"/>
                  <a:gd name="connsiteY25" fmla="*/ 433449 h 433449"/>
                  <a:gd name="connsiteX0" fmla="*/ 0 w 961902"/>
                  <a:gd name="connsiteY0" fmla="*/ 0 h 433449"/>
                  <a:gd name="connsiteX1" fmla="*/ 160317 w 961902"/>
                  <a:gd name="connsiteY1" fmla="*/ 0 h 433449"/>
                  <a:gd name="connsiteX2" fmla="*/ 160317 w 961902"/>
                  <a:gd name="connsiteY2" fmla="*/ 0 h 433449"/>
                  <a:gd name="connsiteX3" fmla="*/ 160317 w 961902"/>
                  <a:gd name="connsiteY3" fmla="*/ 0 h 433449"/>
                  <a:gd name="connsiteX4" fmla="*/ 160317 w 961902"/>
                  <a:gd name="connsiteY4" fmla="*/ 0 h 433449"/>
                  <a:gd name="connsiteX5" fmla="*/ 166255 w 961902"/>
                  <a:gd name="connsiteY5" fmla="*/ 53439 h 433449"/>
                  <a:gd name="connsiteX6" fmla="*/ 320634 w 961902"/>
                  <a:gd name="connsiteY6" fmla="*/ 53439 h 433449"/>
                  <a:gd name="connsiteX7" fmla="*/ 320634 w 961902"/>
                  <a:gd name="connsiteY7" fmla="*/ 53439 h 433449"/>
                  <a:gd name="connsiteX8" fmla="*/ 296883 w 961902"/>
                  <a:gd name="connsiteY8" fmla="*/ 77189 h 433449"/>
                  <a:gd name="connsiteX9" fmla="*/ 427512 w 961902"/>
                  <a:gd name="connsiteY9" fmla="*/ 53439 h 433449"/>
                  <a:gd name="connsiteX10" fmla="*/ 427512 w 961902"/>
                  <a:gd name="connsiteY10" fmla="*/ 124691 h 433449"/>
                  <a:gd name="connsiteX11" fmla="*/ 540328 w 961902"/>
                  <a:gd name="connsiteY11" fmla="*/ 124691 h 433449"/>
                  <a:gd name="connsiteX12" fmla="*/ 540328 w 961902"/>
                  <a:gd name="connsiteY12" fmla="*/ 124691 h 433449"/>
                  <a:gd name="connsiteX13" fmla="*/ 540328 w 961902"/>
                  <a:gd name="connsiteY13" fmla="*/ 184067 h 433449"/>
                  <a:gd name="connsiteX14" fmla="*/ 676894 w 961902"/>
                  <a:gd name="connsiteY14" fmla="*/ 184067 h 433449"/>
                  <a:gd name="connsiteX15" fmla="*/ 676894 w 961902"/>
                  <a:gd name="connsiteY15" fmla="*/ 201880 h 433449"/>
                  <a:gd name="connsiteX16" fmla="*/ 676894 w 961902"/>
                  <a:gd name="connsiteY16" fmla="*/ 201880 h 433449"/>
                  <a:gd name="connsiteX17" fmla="*/ 712520 w 961902"/>
                  <a:gd name="connsiteY17" fmla="*/ 237506 h 433449"/>
                  <a:gd name="connsiteX18" fmla="*/ 801585 w 961902"/>
                  <a:gd name="connsiteY18" fmla="*/ 237506 h 433449"/>
                  <a:gd name="connsiteX19" fmla="*/ 801585 w 961902"/>
                  <a:gd name="connsiteY19" fmla="*/ 237506 h 433449"/>
                  <a:gd name="connsiteX20" fmla="*/ 908463 w 961902"/>
                  <a:gd name="connsiteY20" fmla="*/ 237506 h 433449"/>
                  <a:gd name="connsiteX21" fmla="*/ 908463 w 961902"/>
                  <a:gd name="connsiteY21" fmla="*/ 290945 h 433449"/>
                  <a:gd name="connsiteX22" fmla="*/ 908463 w 961902"/>
                  <a:gd name="connsiteY22" fmla="*/ 344384 h 433449"/>
                  <a:gd name="connsiteX23" fmla="*/ 961902 w 961902"/>
                  <a:gd name="connsiteY23" fmla="*/ 344384 h 433449"/>
                  <a:gd name="connsiteX24" fmla="*/ 961902 w 961902"/>
                  <a:gd name="connsiteY24" fmla="*/ 433449 h 433449"/>
                  <a:gd name="connsiteX25" fmla="*/ 961902 w 961902"/>
                  <a:gd name="connsiteY25" fmla="*/ 433449 h 433449"/>
                  <a:gd name="connsiteX0" fmla="*/ 0 w 961902"/>
                  <a:gd name="connsiteY0" fmla="*/ 0 h 433449"/>
                  <a:gd name="connsiteX1" fmla="*/ 160317 w 961902"/>
                  <a:gd name="connsiteY1" fmla="*/ 0 h 433449"/>
                  <a:gd name="connsiteX2" fmla="*/ 160317 w 961902"/>
                  <a:gd name="connsiteY2" fmla="*/ 0 h 433449"/>
                  <a:gd name="connsiteX3" fmla="*/ 160317 w 961902"/>
                  <a:gd name="connsiteY3" fmla="*/ 0 h 433449"/>
                  <a:gd name="connsiteX4" fmla="*/ 160317 w 961902"/>
                  <a:gd name="connsiteY4" fmla="*/ 0 h 433449"/>
                  <a:gd name="connsiteX5" fmla="*/ 166255 w 961902"/>
                  <a:gd name="connsiteY5" fmla="*/ 53439 h 433449"/>
                  <a:gd name="connsiteX6" fmla="*/ 320634 w 961902"/>
                  <a:gd name="connsiteY6" fmla="*/ 53439 h 433449"/>
                  <a:gd name="connsiteX7" fmla="*/ 320634 w 961902"/>
                  <a:gd name="connsiteY7" fmla="*/ 53439 h 433449"/>
                  <a:gd name="connsiteX8" fmla="*/ 296883 w 961902"/>
                  <a:gd name="connsiteY8" fmla="*/ 77189 h 433449"/>
                  <a:gd name="connsiteX9" fmla="*/ 415636 w 961902"/>
                  <a:gd name="connsiteY9" fmla="*/ 83127 h 433449"/>
                  <a:gd name="connsiteX10" fmla="*/ 427512 w 961902"/>
                  <a:gd name="connsiteY10" fmla="*/ 124691 h 433449"/>
                  <a:gd name="connsiteX11" fmla="*/ 540328 w 961902"/>
                  <a:gd name="connsiteY11" fmla="*/ 124691 h 433449"/>
                  <a:gd name="connsiteX12" fmla="*/ 540328 w 961902"/>
                  <a:gd name="connsiteY12" fmla="*/ 124691 h 433449"/>
                  <a:gd name="connsiteX13" fmla="*/ 540328 w 961902"/>
                  <a:gd name="connsiteY13" fmla="*/ 184067 h 433449"/>
                  <a:gd name="connsiteX14" fmla="*/ 676894 w 961902"/>
                  <a:gd name="connsiteY14" fmla="*/ 184067 h 433449"/>
                  <a:gd name="connsiteX15" fmla="*/ 676894 w 961902"/>
                  <a:gd name="connsiteY15" fmla="*/ 201880 h 433449"/>
                  <a:gd name="connsiteX16" fmla="*/ 676894 w 961902"/>
                  <a:gd name="connsiteY16" fmla="*/ 201880 h 433449"/>
                  <a:gd name="connsiteX17" fmla="*/ 712520 w 961902"/>
                  <a:gd name="connsiteY17" fmla="*/ 237506 h 433449"/>
                  <a:gd name="connsiteX18" fmla="*/ 801585 w 961902"/>
                  <a:gd name="connsiteY18" fmla="*/ 237506 h 433449"/>
                  <a:gd name="connsiteX19" fmla="*/ 801585 w 961902"/>
                  <a:gd name="connsiteY19" fmla="*/ 237506 h 433449"/>
                  <a:gd name="connsiteX20" fmla="*/ 908463 w 961902"/>
                  <a:gd name="connsiteY20" fmla="*/ 237506 h 433449"/>
                  <a:gd name="connsiteX21" fmla="*/ 908463 w 961902"/>
                  <a:gd name="connsiteY21" fmla="*/ 290945 h 433449"/>
                  <a:gd name="connsiteX22" fmla="*/ 908463 w 961902"/>
                  <a:gd name="connsiteY22" fmla="*/ 344384 h 433449"/>
                  <a:gd name="connsiteX23" fmla="*/ 961902 w 961902"/>
                  <a:gd name="connsiteY23" fmla="*/ 344384 h 433449"/>
                  <a:gd name="connsiteX24" fmla="*/ 961902 w 961902"/>
                  <a:gd name="connsiteY24" fmla="*/ 433449 h 433449"/>
                  <a:gd name="connsiteX25" fmla="*/ 961902 w 961902"/>
                  <a:gd name="connsiteY25" fmla="*/ 433449 h 433449"/>
                  <a:gd name="connsiteX0" fmla="*/ 0 w 961902"/>
                  <a:gd name="connsiteY0" fmla="*/ 0 h 433449"/>
                  <a:gd name="connsiteX1" fmla="*/ 160317 w 961902"/>
                  <a:gd name="connsiteY1" fmla="*/ 0 h 433449"/>
                  <a:gd name="connsiteX2" fmla="*/ 160317 w 961902"/>
                  <a:gd name="connsiteY2" fmla="*/ 0 h 433449"/>
                  <a:gd name="connsiteX3" fmla="*/ 160317 w 961902"/>
                  <a:gd name="connsiteY3" fmla="*/ 0 h 433449"/>
                  <a:gd name="connsiteX4" fmla="*/ 160317 w 961902"/>
                  <a:gd name="connsiteY4" fmla="*/ 0 h 433449"/>
                  <a:gd name="connsiteX5" fmla="*/ 166255 w 961902"/>
                  <a:gd name="connsiteY5" fmla="*/ 53439 h 433449"/>
                  <a:gd name="connsiteX6" fmla="*/ 320634 w 961902"/>
                  <a:gd name="connsiteY6" fmla="*/ 53439 h 433449"/>
                  <a:gd name="connsiteX7" fmla="*/ 290946 w 961902"/>
                  <a:gd name="connsiteY7" fmla="*/ 59376 h 433449"/>
                  <a:gd name="connsiteX8" fmla="*/ 296883 w 961902"/>
                  <a:gd name="connsiteY8" fmla="*/ 77189 h 433449"/>
                  <a:gd name="connsiteX9" fmla="*/ 415636 w 961902"/>
                  <a:gd name="connsiteY9" fmla="*/ 83127 h 433449"/>
                  <a:gd name="connsiteX10" fmla="*/ 427512 w 961902"/>
                  <a:gd name="connsiteY10" fmla="*/ 124691 h 433449"/>
                  <a:gd name="connsiteX11" fmla="*/ 540328 w 961902"/>
                  <a:gd name="connsiteY11" fmla="*/ 124691 h 433449"/>
                  <a:gd name="connsiteX12" fmla="*/ 540328 w 961902"/>
                  <a:gd name="connsiteY12" fmla="*/ 124691 h 433449"/>
                  <a:gd name="connsiteX13" fmla="*/ 540328 w 961902"/>
                  <a:gd name="connsiteY13" fmla="*/ 184067 h 433449"/>
                  <a:gd name="connsiteX14" fmla="*/ 676894 w 961902"/>
                  <a:gd name="connsiteY14" fmla="*/ 184067 h 433449"/>
                  <a:gd name="connsiteX15" fmla="*/ 676894 w 961902"/>
                  <a:gd name="connsiteY15" fmla="*/ 201880 h 433449"/>
                  <a:gd name="connsiteX16" fmla="*/ 676894 w 961902"/>
                  <a:gd name="connsiteY16" fmla="*/ 201880 h 433449"/>
                  <a:gd name="connsiteX17" fmla="*/ 712520 w 961902"/>
                  <a:gd name="connsiteY17" fmla="*/ 237506 h 433449"/>
                  <a:gd name="connsiteX18" fmla="*/ 801585 w 961902"/>
                  <a:gd name="connsiteY18" fmla="*/ 237506 h 433449"/>
                  <a:gd name="connsiteX19" fmla="*/ 801585 w 961902"/>
                  <a:gd name="connsiteY19" fmla="*/ 237506 h 433449"/>
                  <a:gd name="connsiteX20" fmla="*/ 908463 w 961902"/>
                  <a:gd name="connsiteY20" fmla="*/ 237506 h 433449"/>
                  <a:gd name="connsiteX21" fmla="*/ 908463 w 961902"/>
                  <a:gd name="connsiteY21" fmla="*/ 290945 h 433449"/>
                  <a:gd name="connsiteX22" fmla="*/ 908463 w 961902"/>
                  <a:gd name="connsiteY22" fmla="*/ 344384 h 433449"/>
                  <a:gd name="connsiteX23" fmla="*/ 961902 w 961902"/>
                  <a:gd name="connsiteY23" fmla="*/ 344384 h 433449"/>
                  <a:gd name="connsiteX24" fmla="*/ 961902 w 961902"/>
                  <a:gd name="connsiteY24" fmla="*/ 433449 h 433449"/>
                  <a:gd name="connsiteX25" fmla="*/ 961902 w 961902"/>
                  <a:gd name="connsiteY25" fmla="*/ 433449 h 433449"/>
                  <a:gd name="connsiteX0" fmla="*/ 0 w 961902"/>
                  <a:gd name="connsiteY0" fmla="*/ 0 h 433449"/>
                  <a:gd name="connsiteX1" fmla="*/ 160317 w 961902"/>
                  <a:gd name="connsiteY1" fmla="*/ 0 h 433449"/>
                  <a:gd name="connsiteX2" fmla="*/ 160317 w 961902"/>
                  <a:gd name="connsiteY2" fmla="*/ 0 h 433449"/>
                  <a:gd name="connsiteX3" fmla="*/ 160317 w 961902"/>
                  <a:gd name="connsiteY3" fmla="*/ 0 h 433449"/>
                  <a:gd name="connsiteX4" fmla="*/ 160317 w 961902"/>
                  <a:gd name="connsiteY4" fmla="*/ 0 h 433449"/>
                  <a:gd name="connsiteX5" fmla="*/ 166255 w 961902"/>
                  <a:gd name="connsiteY5" fmla="*/ 53439 h 433449"/>
                  <a:gd name="connsiteX6" fmla="*/ 320634 w 961902"/>
                  <a:gd name="connsiteY6" fmla="*/ 53439 h 433449"/>
                  <a:gd name="connsiteX7" fmla="*/ 290946 w 961902"/>
                  <a:gd name="connsiteY7" fmla="*/ 59376 h 433449"/>
                  <a:gd name="connsiteX8" fmla="*/ 296883 w 961902"/>
                  <a:gd name="connsiteY8" fmla="*/ 77189 h 433449"/>
                  <a:gd name="connsiteX9" fmla="*/ 415636 w 961902"/>
                  <a:gd name="connsiteY9" fmla="*/ 83127 h 433449"/>
                  <a:gd name="connsiteX10" fmla="*/ 427512 w 961902"/>
                  <a:gd name="connsiteY10" fmla="*/ 124691 h 433449"/>
                  <a:gd name="connsiteX11" fmla="*/ 540328 w 961902"/>
                  <a:gd name="connsiteY11" fmla="*/ 124691 h 433449"/>
                  <a:gd name="connsiteX12" fmla="*/ 540328 w 961902"/>
                  <a:gd name="connsiteY12" fmla="*/ 124691 h 433449"/>
                  <a:gd name="connsiteX13" fmla="*/ 540328 w 961902"/>
                  <a:gd name="connsiteY13" fmla="*/ 184067 h 433449"/>
                  <a:gd name="connsiteX14" fmla="*/ 676894 w 961902"/>
                  <a:gd name="connsiteY14" fmla="*/ 184067 h 433449"/>
                  <a:gd name="connsiteX15" fmla="*/ 676894 w 961902"/>
                  <a:gd name="connsiteY15" fmla="*/ 201880 h 433449"/>
                  <a:gd name="connsiteX16" fmla="*/ 676894 w 961902"/>
                  <a:gd name="connsiteY16" fmla="*/ 201880 h 433449"/>
                  <a:gd name="connsiteX17" fmla="*/ 712520 w 961902"/>
                  <a:gd name="connsiteY17" fmla="*/ 237506 h 433449"/>
                  <a:gd name="connsiteX18" fmla="*/ 801585 w 961902"/>
                  <a:gd name="connsiteY18" fmla="*/ 237506 h 433449"/>
                  <a:gd name="connsiteX19" fmla="*/ 801585 w 961902"/>
                  <a:gd name="connsiteY19" fmla="*/ 237506 h 433449"/>
                  <a:gd name="connsiteX20" fmla="*/ 807523 w 961902"/>
                  <a:gd name="connsiteY20" fmla="*/ 279070 h 433449"/>
                  <a:gd name="connsiteX21" fmla="*/ 908463 w 961902"/>
                  <a:gd name="connsiteY21" fmla="*/ 290945 h 433449"/>
                  <a:gd name="connsiteX22" fmla="*/ 908463 w 961902"/>
                  <a:gd name="connsiteY22" fmla="*/ 344384 h 433449"/>
                  <a:gd name="connsiteX23" fmla="*/ 961902 w 961902"/>
                  <a:gd name="connsiteY23" fmla="*/ 344384 h 433449"/>
                  <a:gd name="connsiteX24" fmla="*/ 961902 w 961902"/>
                  <a:gd name="connsiteY24" fmla="*/ 433449 h 433449"/>
                  <a:gd name="connsiteX25" fmla="*/ 961902 w 961902"/>
                  <a:gd name="connsiteY25" fmla="*/ 433449 h 433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961902" h="433449">
                    <a:moveTo>
                      <a:pt x="0" y="0"/>
                    </a:moveTo>
                    <a:lnTo>
                      <a:pt x="160317" y="0"/>
                    </a:lnTo>
                    <a:lnTo>
                      <a:pt x="160317" y="0"/>
                    </a:lnTo>
                    <a:lnTo>
                      <a:pt x="160317" y="0"/>
                    </a:lnTo>
                    <a:lnTo>
                      <a:pt x="160317" y="0"/>
                    </a:lnTo>
                    <a:lnTo>
                      <a:pt x="166255" y="53439"/>
                    </a:lnTo>
                    <a:lnTo>
                      <a:pt x="320634" y="53439"/>
                    </a:lnTo>
                    <a:lnTo>
                      <a:pt x="290946" y="59376"/>
                    </a:lnTo>
                    <a:lnTo>
                      <a:pt x="296883" y="77189"/>
                    </a:lnTo>
                    <a:lnTo>
                      <a:pt x="415636" y="83127"/>
                    </a:lnTo>
                    <a:lnTo>
                      <a:pt x="427512" y="124691"/>
                    </a:lnTo>
                    <a:lnTo>
                      <a:pt x="540328" y="124691"/>
                    </a:lnTo>
                    <a:lnTo>
                      <a:pt x="540328" y="124691"/>
                    </a:lnTo>
                    <a:lnTo>
                      <a:pt x="540328" y="184067"/>
                    </a:lnTo>
                    <a:lnTo>
                      <a:pt x="676894" y="184067"/>
                    </a:lnTo>
                    <a:lnTo>
                      <a:pt x="676894" y="201880"/>
                    </a:lnTo>
                    <a:lnTo>
                      <a:pt x="676894" y="201880"/>
                    </a:lnTo>
                    <a:lnTo>
                      <a:pt x="712520" y="237506"/>
                    </a:lnTo>
                    <a:lnTo>
                      <a:pt x="801585" y="237506"/>
                    </a:lnTo>
                    <a:lnTo>
                      <a:pt x="801585" y="237506"/>
                    </a:lnTo>
                    <a:lnTo>
                      <a:pt x="807523" y="279070"/>
                    </a:lnTo>
                    <a:lnTo>
                      <a:pt x="908463" y="290945"/>
                    </a:lnTo>
                    <a:lnTo>
                      <a:pt x="908463" y="344384"/>
                    </a:lnTo>
                    <a:lnTo>
                      <a:pt x="961902" y="344384"/>
                    </a:lnTo>
                    <a:lnTo>
                      <a:pt x="961902" y="433449"/>
                    </a:lnTo>
                    <a:lnTo>
                      <a:pt x="961902" y="433449"/>
                    </a:lnTo>
                  </a:path>
                </a:pathLst>
              </a:custGeom>
              <a:noFill/>
              <a:ln w="28575">
                <a:solidFill>
                  <a:srgbClr val="E1471D"/>
                </a:solidFill>
                <a:miter lim="800000"/>
                <a:headEnd/>
                <a:tailEnd/>
              </a:ln>
            </p:spPr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97" name="Freeform 21510">
                <a:extLst>
                  <a:ext uri="{FF2B5EF4-FFF2-40B4-BE49-F238E27FC236}">
                    <a16:creationId xmlns:a16="http://schemas.microsoft.com/office/drawing/2014/main" id="{C822853E-85BE-58CB-2784-E811C75F54E0}"/>
                  </a:ext>
                </a:extLst>
              </p:cNvPr>
              <p:cNvSpPr/>
              <p:nvPr/>
            </p:nvSpPr>
            <p:spPr bwMode="auto">
              <a:xfrm>
                <a:off x="3075709" y="2398816"/>
                <a:ext cx="546265" cy="344384"/>
              </a:xfrm>
              <a:custGeom>
                <a:avLst/>
                <a:gdLst>
                  <a:gd name="connsiteX0" fmla="*/ 0 w 546265"/>
                  <a:gd name="connsiteY0" fmla="*/ 0 h 344384"/>
                  <a:gd name="connsiteX1" fmla="*/ 0 w 546265"/>
                  <a:gd name="connsiteY1" fmla="*/ 0 h 344384"/>
                  <a:gd name="connsiteX2" fmla="*/ 65314 w 546265"/>
                  <a:gd name="connsiteY2" fmla="*/ 0 h 344384"/>
                  <a:gd name="connsiteX3" fmla="*/ 65314 w 546265"/>
                  <a:gd name="connsiteY3" fmla="*/ 53439 h 344384"/>
                  <a:gd name="connsiteX4" fmla="*/ 148442 w 546265"/>
                  <a:gd name="connsiteY4" fmla="*/ 53439 h 344384"/>
                  <a:gd name="connsiteX5" fmla="*/ 148442 w 546265"/>
                  <a:gd name="connsiteY5" fmla="*/ 53439 h 344384"/>
                  <a:gd name="connsiteX6" fmla="*/ 195943 w 546265"/>
                  <a:gd name="connsiteY6" fmla="*/ 100940 h 344384"/>
                  <a:gd name="connsiteX7" fmla="*/ 225631 w 546265"/>
                  <a:gd name="connsiteY7" fmla="*/ 130628 h 344384"/>
                  <a:gd name="connsiteX8" fmla="*/ 326572 w 546265"/>
                  <a:gd name="connsiteY8" fmla="*/ 130628 h 344384"/>
                  <a:gd name="connsiteX9" fmla="*/ 326572 w 546265"/>
                  <a:gd name="connsiteY9" fmla="*/ 190005 h 344384"/>
                  <a:gd name="connsiteX10" fmla="*/ 362197 w 546265"/>
                  <a:gd name="connsiteY10" fmla="*/ 190005 h 344384"/>
                  <a:gd name="connsiteX11" fmla="*/ 362197 w 546265"/>
                  <a:gd name="connsiteY11" fmla="*/ 219693 h 344384"/>
                  <a:gd name="connsiteX12" fmla="*/ 445325 w 546265"/>
                  <a:gd name="connsiteY12" fmla="*/ 219693 h 344384"/>
                  <a:gd name="connsiteX13" fmla="*/ 445325 w 546265"/>
                  <a:gd name="connsiteY13" fmla="*/ 219693 h 344384"/>
                  <a:gd name="connsiteX14" fmla="*/ 469075 w 546265"/>
                  <a:gd name="connsiteY14" fmla="*/ 243443 h 344384"/>
                  <a:gd name="connsiteX15" fmla="*/ 469075 w 546265"/>
                  <a:gd name="connsiteY15" fmla="*/ 285007 h 344384"/>
                  <a:gd name="connsiteX16" fmla="*/ 546265 w 546265"/>
                  <a:gd name="connsiteY16" fmla="*/ 285007 h 344384"/>
                  <a:gd name="connsiteX17" fmla="*/ 546265 w 546265"/>
                  <a:gd name="connsiteY17" fmla="*/ 344384 h 344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46265" h="344384">
                    <a:moveTo>
                      <a:pt x="0" y="0"/>
                    </a:moveTo>
                    <a:lnTo>
                      <a:pt x="0" y="0"/>
                    </a:lnTo>
                    <a:lnTo>
                      <a:pt x="65314" y="0"/>
                    </a:lnTo>
                    <a:lnTo>
                      <a:pt x="65314" y="53439"/>
                    </a:lnTo>
                    <a:lnTo>
                      <a:pt x="148442" y="53439"/>
                    </a:lnTo>
                    <a:lnTo>
                      <a:pt x="148442" y="53439"/>
                    </a:lnTo>
                    <a:lnTo>
                      <a:pt x="195943" y="100940"/>
                    </a:lnTo>
                    <a:lnTo>
                      <a:pt x="225631" y="130628"/>
                    </a:lnTo>
                    <a:lnTo>
                      <a:pt x="326572" y="130628"/>
                    </a:lnTo>
                    <a:lnTo>
                      <a:pt x="326572" y="190005"/>
                    </a:lnTo>
                    <a:lnTo>
                      <a:pt x="362197" y="190005"/>
                    </a:lnTo>
                    <a:lnTo>
                      <a:pt x="362197" y="219693"/>
                    </a:lnTo>
                    <a:lnTo>
                      <a:pt x="445325" y="219693"/>
                    </a:lnTo>
                    <a:lnTo>
                      <a:pt x="445325" y="219693"/>
                    </a:lnTo>
                    <a:lnTo>
                      <a:pt x="469075" y="243443"/>
                    </a:lnTo>
                    <a:lnTo>
                      <a:pt x="469075" y="285007"/>
                    </a:lnTo>
                    <a:lnTo>
                      <a:pt x="546265" y="285007"/>
                    </a:lnTo>
                    <a:lnTo>
                      <a:pt x="546265" y="344384"/>
                    </a:lnTo>
                  </a:path>
                </a:pathLst>
              </a:custGeom>
              <a:noFill/>
              <a:ln w="28575">
                <a:solidFill>
                  <a:srgbClr val="E1471D"/>
                </a:solidFill>
                <a:miter lim="800000"/>
                <a:headEnd/>
                <a:tailEnd/>
              </a:ln>
            </p:spPr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98" name="Freeform 21511">
                <a:extLst>
                  <a:ext uri="{FF2B5EF4-FFF2-40B4-BE49-F238E27FC236}">
                    <a16:creationId xmlns:a16="http://schemas.microsoft.com/office/drawing/2014/main" id="{0FF6107B-7D39-117D-CBDF-18397DD4BCDA}"/>
                  </a:ext>
                </a:extLst>
              </p:cNvPr>
              <p:cNvSpPr/>
              <p:nvPr/>
            </p:nvSpPr>
            <p:spPr bwMode="auto">
              <a:xfrm>
                <a:off x="3616036" y="2755075"/>
                <a:ext cx="267195" cy="249382"/>
              </a:xfrm>
              <a:custGeom>
                <a:avLst/>
                <a:gdLst>
                  <a:gd name="connsiteX0" fmla="*/ 0 w 267195"/>
                  <a:gd name="connsiteY0" fmla="*/ 0 h 249382"/>
                  <a:gd name="connsiteX1" fmla="*/ 106878 w 267195"/>
                  <a:gd name="connsiteY1" fmla="*/ 0 h 249382"/>
                  <a:gd name="connsiteX2" fmla="*/ 106878 w 267195"/>
                  <a:gd name="connsiteY2" fmla="*/ 71252 h 249382"/>
                  <a:gd name="connsiteX3" fmla="*/ 130629 w 267195"/>
                  <a:gd name="connsiteY3" fmla="*/ 71252 h 249382"/>
                  <a:gd name="connsiteX4" fmla="*/ 130629 w 267195"/>
                  <a:gd name="connsiteY4" fmla="*/ 71252 h 249382"/>
                  <a:gd name="connsiteX5" fmla="*/ 172193 w 267195"/>
                  <a:gd name="connsiteY5" fmla="*/ 112816 h 249382"/>
                  <a:gd name="connsiteX6" fmla="*/ 172193 w 267195"/>
                  <a:gd name="connsiteY6" fmla="*/ 178130 h 249382"/>
                  <a:gd name="connsiteX7" fmla="*/ 267195 w 267195"/>
                  <a:gd name="connsiteY7" fmla="*/ 178130 h 249382"/>
                  <a:gd name="connsiteX8" fmla="*/ 267195 w 267195"/>
                  <a:gd name="connsiteY8" fmla="*/ 249382 h 249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7195" h="249382">
                    <a:moveTo>
                      <a:pt x="0" y="0"/>
                    </a:moveTo>
                    <a:lnTo>
                      <a:pt x="106878" y="0"/>
                    </a:lnTo>
                    <a:lnTo>
                      <a:pt x="106878" y="71252"/>
                    </a:lnTo>
                    <a:lnTo>
                      <a:pt x="130629" y="71252"/>
                    </a:lnTo>
                    <a:lnTo>
                      <a:pt x="130629" y="71252"/>
                    </a:lnTo>
                    <a:lnTo>
                      <a:pt x="172193" y="112816"/>
                    </a:lnTo>
                    <a:lnTo>
                      <a:pt x="172193" y="178130"/>
                    </a:lnTo>
                    <a:lnTo>
                      <a:pt x="267195" y="178130"/>
                    </a:lnTo>
                    <a:lnTo>
                      <a:pt x="267195" y="249382"/>
                    </a:lnTo>
                  </a:path>
                </a:pathLst>
              </a:custGeom>
              <a:noFill/>
              <a:ln w="28575">
                <a:solidFill>
                  <a:srgbClr val="E1471D"/>
                </a:solidFill>
                <a:miter lim="800000"/>
                <a:headEnd/>
                <a:tailEnd/>
              </a:ln>
            </p:spPr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99" name="Freeform 21512">
                <a:extLst>
                  <a:ext uri="{FF2B5EF4-FFF2-40B4-BE49-F238E27FC236}">
                    <a16:creationId xmlns:a16="http://schemas.microsoft.com/office/drawing/2014/main" id="{26BD701E-5CCE-6823-FD50-9AA568E36663}"/>
                  </a:ext>
                </a:extLst>
              </p:cNvPr>
              <p:cNvSpPr/>
              <p:nvPr/>
            </p:nvSpPr>
            <p:spPr bwMode="auto">
              <a:xfrm>
                <a:off x="3883231" y="2980706"/>
                <a:ext cx="445325" cy="356260"/>
              </a:xfrm>
              <a:custGeom>
                <a:avLst/>
                <a:gdLst>
                  <a:gd name="connsiteX0" fmla="*/ 445325 w 445325"/>
                  <a:gd name="connsiteY0" fmla="*/ 356260 h 356260"/>
                  <a:gd name="connsiteX1" fmla="*/ 391886 w 445325"/>
                  <a:gd name="connsiteY1" fmla="*/ 356260 h 356260"/>
                  <a:gd name="connsiteX2" fmla="*/ 391886 w 445325"/>
                  <a:gd name="connsiteY2" fmla="*/ 356260 h 356260"/>
                  <a:gd name="connsiteX3" fmla="*/ 267195 w 445325"/>
                  <a:gd name="connsiteY3" fmla="*/ 356260 h 356260"/>
                  <a:gd name="connsiteX4" fmla="*/ 267195 w 445325"/>
                  <a:gd name="connsiteY4" fmla="*/ 296884 h 356260"/>
                  <a:gd name="connsiteX5" fmla="*/ 201881 w 445325"/>
                  <a:gd name="connsiteY5" fmla="*/ 296884 h 356260"/>
                  <a:gd name="connsiteX6" fmla="*/ 201881 w 445325"/>
                  <a:gd name="connsiteY6" fmla="*/ 261258 h 356260"/>
                  <a:gd name="connsiteX7" fmla="*/ 124691 w 445325"/>
                  <a:gd name="connsiteY7" fmla="*/ 261258 h 356260"/>
                  <a:gd name="connsiteX8" fmla="*/ 124691 w 445325"/>
                  <a:gd name="connsiteY8" fmla="*/ 201881 h 356260"/>
                  <a:gd name="connsiteX9" fmla="*/ 124691 w 445325"/>
                  <a:gd name="connsiteY9" fmla="*/ 201881 h 356260"/>
                  <a:gd name="connsiteX10" fmla="*/ 89065 w 445325"/>
                  <a:gd name="connsiteY10" fmla="*/ 166255 h 356260"/>
                  <a:gd name="connsiteX11" fmla="*/ 59377 w 445325"/>
                  <a:gd name="connsiteY11" fmla="*/ 136567 h 356260"/>
                  <a:gd name="connsiteX12" fmla="*/ 59377 w 445325"/>
                  <a:gd name="connsiteY12" fmla="*/ 59377 h 356260"/>
                  <a:gd name="connsiteX13" fmla="*/ 0 w 445325"/>
                  <a:gd name="connsiteY13" fmla="*/ 59377 h 356260"/>
                  <a:gd name="connsiteX14" fmla="*/ 0 w 445325"/>
                  <a:gd name="connsiteY14" fmla="*/ 0 h 356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45325" h="356260">
                    <a:moveTo>
                      <a:pt x="445325" y="356260"/>
                    </a:moveTo>
                    <a:lnTo>
                      <a:pt x="391886" y="356260"/>
                    </a:lnTo>
                    <a:lnTo>
                      <a:pt x="391886" y="356260"/>
                    </a:lnTo>
                    <a:lnTo>
                      <a:pt x="267195" y="356260"/>
                    </a:lnTo>
                    <a:lnTo>
                      <a:pt x="267195" y="296884"/>
                    </a:lnTo>
                    <a:lnTo>
                      <a:pt x="201881" y="296884"/>
                    </a:lnTo>
                    <a:lnTo>
                      <a:pt x="201881" y="261258"/>
                    </a:lnTo>
                    <a:lnTo>
                      <a:pt x="124691" y="261258"/>
                    </a:lnTo>
                    <a:lnTo>
                      <a:pt x="124691" y="201881"/>
                    </a:lnTo>
                    <a:lnTo>
                      <a:pt x="124691" y="201881"/>
                    </a:lnTo>
                    <a:lnTo>
                      <a:pt x="89065" y="166255"/>
                    </a:lnTo>
                    <a:lnTo>
                      <a:pt x="59377" y="136567"/>
                    </a:lnTo>
                    <a:lnTo>
                      <a:pt x="59377" y="59377"/>
                    </a:lnTo>
                    <a:lnTo>
                      <a:pt x="0" y="59377"/>
                    </a:lnTo>
                    <a:lnTo>
                      <a:pt x="0" y="0"/>
                    </a:lnTo>
                  </a:path>
                </a:pathLst>
              </a:custGeom>
              <a:noFill/>
              <a:ln w="28575">
                <a:solidFill>
                  <a:srgbClr val="E1471D"/>
                </a:solidFill>
                <a:miter lim="800000"/>
                <a:headEnd/>
                <a:tailEnd/>
              </a:ln>
            </p:spPr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0" name="Freeform 21507">
              <a:extLst>
                <a:ext uri="{FF2B5EF4-FFF2-40B4-BE49-F238E27FC236}">
                  <a16:creationId xmlns:a16="http://schemas.microsoft.com/office/drawing/2014/main" id="{A848E32C-AFFC-EBB5-078E-EC4B3F77CC7C}"/>
                </a:ext>
              </a:extLst>
            </p:cNvPr>
            <p:cNvSpPr/>
            <p:nvPr/>
          </p:nvSpPr>
          <p:spPr bwMode="auto">
            <a:xfrm>
              <a:off x="2166775" y="2221131"/>
              <a:ext cx="6544063" cy="1914250"/>
            </a:xfrm>
            <a:custGeom>
              <a:avLst/>
              <a:gdLst>
                <a:gd name="connsiteX0" fmla="*/ 7855527 w 7855527"/>
                <a:gd name="connsiteY0" fmla="*/ 2297875 h 2297875"/>
                <a:gd name="connsiteX1" fmla="*/ 7665522 w 7855527"/>
                <a:gd name="connsiteY1" fmla="*/ 2297875 h 2297875"/>
                <a:gd name="connsiteX2" fmla="*/ 7665522 w 7855527"/>
                <a:gd name="connsiteY2" fmla="*/ 2101932 h 2297875"/>
                <a:gd name="connsiteX3" fmla="*/ 7362701 w 7855527"/>
                <a:gd name="connsiteY3" fmla="*/ 2101932 h 2297875"/>
                <a:gd name="connsiteX4" fmla="*/ 7362701 w 7855527"/>
                <a:gd name="connsiteY4" fmla="*/ 1965366 h 2297875"/>
                <a:gd name="connsiteX5" fmla="*/ 7249886 w 7855527"/>
                <a:gd name="connsiteY5" fmla="*/ 1965366 h 2297875"/>
                <a:gd name="connsiteX6" fmla="*/ 7249886 w 7855527"/>
                <a:gd name="connsiteY6" fmla="*/ 1864426 h 2297875"/>
                <a:gd name="connsiteX7" fmla="*/ 6697683 w 7855527"/>
                <a:gd name="connsiteY7" fmla="*/ 1864426 h 2297875"/>
                <a:gd name="connsiteX8" fmla="*/ 6697683 w 7855527"/>
                <a:gd name="connsiteY8" fmla="*/ 1775361 h 2297875"/>
                <a:gd name="connsiteX9" fmla="*/ 5717969 w 7855527"/>
                <a:gd name="connsiteY9" fmla="*/ 1775361 h 2297875"/>
                <a:gd name="connsiteX10" fmla="*/ 5717969 w 7855527"/>
                <a:gd name="connsiteY10" fmla="*/ 1710046 h 2297875"/>
                <a:gd name="connsiteX11" fmla="*/ 5397335 w 7855527"/>
                <a:gd name="connsiteY11" fmla="*/ 1710046 h 2297875"/>
                <a:gd name="connsiteX12" fmla="*/ 5397335 w 7855527"/>
                <a:gd name="connsiteY12" fmla="*/ 1674420 h 2297875"/>
                <a:gd name="connsiteX13" fmla="*/ 5183579 w 7855527"/>
                <a:gd name="connsiteY13" fmla="*/ 1674420 h 2297875"/>
                <a:gd name="connsiteX14" fmla="*/ 5183579 w 7855527"/>
                <a:gd name="connsiteY14" fmla="*/ 1674420 h 2297875"/>
                <a:gd name="connsiteX15" fmla="*/ 5183579 w 7855527"/>
                <a:gd name="connsiteY15" fmla="*/ 1674420 h 2297875"/>
                <a:gd name="connsiteX16" fmla="*/ 5183579 w 7855527"/>
                <a:gd name="connsiteY16" fmla="*/ 1674420 h 2297875"/>
                <a:gd name="connsiteX17" fmla="*/ 5183579 w 7855527"/>
                <a:gd name="connsiteY17" fmla="*/ 1620981 h 2297875"/>
                <a:gd name="connsiteX18" fmla="*/ 5058888 w 7855527"/>
                <a:gd name="connsiteY18" fmla="*/ 1620981 h 2297875"/>
                <a:gd name="connsiteX19" fmla="*/ 5058888 w 7855527"/>
                <a:gd name="connsiteY19" fmla="*/ 1597231 h 2297875"/>
                <a:gd name="connsiteX20" fmla="*/ 4916385 w 7855527"/>
                <a:gd name="connsiteY20" fmla="*/ 1597231 h 2297875"/>
                <a:gd name="connsiteX21" fmla="*/ 4916385 w 7855527"/>
                <a:gd name="connsiteY21" fmla="*/ 1537854 h 2297875"/>
                <a:gd name="connsiteX22" fmla="*/ 4726379 w 7855527"/>
                <a:gd name="connsiteY22" fmla="*/ 1537854 h 2297875"/>
                <a:gd name="connsiteX23" fmla="*/ 4726379 w 7855527"/>
                <a:gd name="connsiteY23" fmla="*/ 1484415 h 2297875"/>
                <a:gd name="connsiteX24" fmla="*/ 4560125 w 7855527"/>
                <a:gd name="connsiteY24" fmla="*/ 1484415 h 2297875"/>
                <a:gd name="connsiteX25" fmla="*/ 4560125 w 7855527"/>
                <a:gd name="connsiteY25" fmla="*/ 1430976 h 2297875"/>
                <a:gd name="connsiteX26" fmla="*/ 4465122 w 7855527"/>
                <a:gd name="connsiteY26" fmla="*/ 1430976 h 2297875"/>
                <a:gd name="connsiteX27" fmla="*/ 4465122 w 7855527"/>
                <a:gd name="connsiteY27" fmla="*/ 1407226 h 2297875"/>
                <a:gd name="connsiteX28" fmla="*/ 4340431 w 7855527"/>
                <a:gd name="connsiteY28" fmla="*/ 1407226 h 2297875"/>
                <a:gd name="connsiteX29" fmla="*/ 4340431 w 7855527"/>
                <a:gd name="connsiteY29" fmla="*/ 1389413 h 2297875"/>
                <a:gd name="connsiteX30" fmla="*/ 4144488 w 7855527"/>
                <a:gd name="connsiteY30" fmla="*/ 1389413 h 2297875"/>
                <a:gd name="connsiteX31" fmla="*/ 4144488 w 7855527"/>
                <a:gd name="connsiteY31" fmla="*/ 1389413 h 2297875"/>
                <a:gd name="connsiteX32" fmla="*/ 4102924 w 7855527"/>
                <a:gd name="connsiteY32" fmla="*/ 1347849 h 2297875"/>
                <a:gd name="connsiteX33" fmla="*/ 3936670 w 7855527"/>
                <a:gd name="connsiteY33" fmla="*/ 1347849 h 2297875"/>
                <a:gd name="connsiteX34" fmla="*/ 3936670 w 7855527"/>
                <a:gd name="connsiteY34" fmla="*/ 1306285 h 2297875"/>
                <a:gd name="connsiteX35" fmla="*/ 3806042 w 7855527"/>
                <a:gd name="connsiteY35" fmla="*/ 1306285 h 2297875"/>
                <a:gd name="connsiteX36" fmla="*/ 3806042 w 7855527"/>
                <a:gd name="connsiteY36" fmla="*/ 1258784 h 2297875"/>
                <a:gd name="connsiteX37" fmla="*/ 3503221 w 7855527"/>
                <a:gd name="connsiteY37" fmla="*/ 1258784 h 2297875"/>
                <a:gd name="connsiteX38" fmla="*/ 3503221 w 7855527"/>
                <a:gd name="connsiteY38" fmla="*/ 1229096 h 2297875"/>
                <a:gd name="connsiteX39" fmla="*/ 3354779 w 7855527"/>
                <a:gd name="connsiteY39" fmla="*/ 1229096 h 2297875"/>
                <a:gd name="connsiteX40" fmla="*/ 3354779 w 7855527"/>
                <a:gd name="connsiteY40" fmla="*/ 1193470 h 2297875"/>
                <a:gd name="connsiteX41" fmla="*/ 3259777 w 7855527"/>
                <a:gd name="connsiteY41" fmla="*/ 1193470 h 2297875"/>
                <a:gd name="connsiteX42" fmla="*/ 3259777 w 7855527"/>
                <a:gd name="connsiteY42" fmla="*/ 1175657 h 2297875"/>
                <a:gd name="connsiteX43" fmla="*/ 3051959 w 7855527"/>
                <a:gd name="connsiteY43" fmla="*/ 1175657 h 2297875"/>
                <a:gd name="connsiteX44" fmla="*/ 3051959 w 7855527"/>
                <a:gd name="connsiteY44" fmla="*/ 1145968 h 2297875"/>
                <a:gd name="connsiteX45" fmla="*/ 2945081 w 7855527"/>
                <a:gd name="connsiteY45" fmla="*/ 1145968 h 2297875"/>
                <a:gd name="connsiteX46" fmla="*/ 2945081 w 7855527"/>
                <a:gd name="connsiteY46" fmla="*/ 1116280 h 2297875"/>
                <a:gd name="connsiteX47" fmla="*/ 2873829 w 7855527"/>
                <a:gd name="connsiteY47" fmla="*/ 1116280 h 2297875"/>
                <a:gd name="connsiteX48" fmla="*/ 2873829 w 7855527"/>
                <a:gd name="connsiteY48" fmla="*/ 1062841 h 2297875"/>
                <a:gd name="connsiteX49" fmla="*/ 2755075 w 7855527"/>
                <a:gd name="connsiteY49" fmla="*/ 1062841 h 2297875"/>
                <a:gd name="connsiteX50" fmla="*/ 2755075 w 7855527"/>
                <a:gd name="connsiteY50" fmla="*/ 1033153 h 2297875"/>
                <a:gd name="connsiteX51" fmla="*/ 2660073 w 7855527"/>
                <a:gd name="connsiteY51" fmla="*/ 1033153 h 2297875"/>
                <a:gd name="connsiteX52" fmla="*/ 2660073 w 7855527"/>
                <a:gd name="connsiteY52" fmla="*/ 1033153 h 2297875"/>
                <a:gd name="connsiteX53" fmla="*/ 2618509 w 7855527"/>
                <a:gd name="connsiteY53" fmla="*/ 991589 h 2297875"/>
                <a:gd name="connsiteX54" fmla="*/ 2618509 w 7855527"/>
                <a:gd name="connsiteY54" fmla="*/ 955963 h 2297875"/>
                <a:gd name="connsiteX55" fmla="*/ 2517569 w 7855527"/>
                <a:gd name="connsiteY55" fmla="*/ 955963 h 2297875"/>
                <a:gd name="connsiteX56" fmla="*/ 2517569 w 7855527"/>
                <a:gd name="connsiteY56" fmla="*/ 932213 h 2297875"/>
                <a:gd name="connsiteX57" fmla="*/ 2422566 w 7855527"/>
                <a:gd name="connsiteY57" fmla="*/ 932213 h 2297875"/>
                <a:gd name="connsiteX58" fmla="*/ 2422566 w 7855527"/>
                <a:gd name="connsiteY58" fmla="*/ 890649 h 2297875"/>
                <a:gd name="connsiteX59" fmla="*/ 2303813 w 7855527"/>
                <a:gd name="connsiteY59" fmla="*/ 890649 h 2297875"/>
                <a:gd name="connsiteX60" fmla="*/ 2303813 w 7855527"/>
                <a:gd name="connsiteY60" fmla="*/ 831272 h 2297875"/>
                <a:gd name="connsiteX61" fmla="*/ 2161309 w 7855527"/>
                <a:gd name="connsiteY61" fmla="*/ 831272 h 2297875"/>
                <a:gd name="connsiteX62" fmla="*/ 2161309 w 7855527"/>
                <a:gd name="connsiteY62" fmla="*/ 795646 h 2297875"/>
                <a:gd name="connsiteX63" fmla="*/ 2036618 w 7855527"/>
                <a:gd name="connsiteY63" fmla="*/ 795646 h 2297875"/>
                <a:gd name="connsiteX64" fmla="*/ 2036618 w 7855527"/>
                <a:gd name="connsiteY64" fmla="*/ 765958 h 2297875"/>
                <a:gd name="connsiteX65" fmla="*/ 1935678 w 7855527"/>
                <a:gd name="connsiteY65" fmla="*/ 765958 h 2297875"/>
                <a:gd name="connsiteX66" fmla="*/ 1935678 w 7855527"/>
                <a:gd name="connsiteY66" fmla="*/ 706581 h 2297875"/>
                <a:gd name="connsiteX67" fmla="*/ 1834738 w 7855527"/>
                <a:gd name="connsiteY67" fmla="*/ 706581 h 2297875"/>
                <a:gd name="connsiteX68" fmla="*/ 1834738 w 7855527"/>
                <a:gd name="connsiteY68" fmla="*/ 647205 h 2297875"/>
                <a:gd name="connsiteX69" fmla="*/ 1727860 w 7855527"/>
                <a:gd name="connsiteY69" fmla="*/ 647205 h 2297875"/>
                <a:gd name="connsiteX70" fmla="*/ 1727860 w 7855527"/>
                <a:gd name="connsiteY70" fmla="*/ 611579 h 2297875"/>
                <a:gd name="connsiteX71" fmla="*/ 1668483 w 7855527"/>
                <a:gd name="connsiteY71" fmla="*/ 611579 h 2297875"/>
                <a:gd name="connsiteX72" fmla="*/ 1668483 w 7855527"/>
                <a:gd name="connsiteY72" fmla="*/ 581890 h 2297875"/>
                <a:gd name="connsiteX73" fmla="*/ 1525979 w 7855527"/>
                <a:gd name="connsiteY73" fmla="*/ 581890 h 2297875"/>
                <a:gd name="connsiteX74" fmla="*/ 1525979 w 7855527"/>
                <a:gd name="connsiteY74" fmla="*/ 540327 h 2297875"/>
                <a:gd name="connsiteX75" fmla="*/ 1395351 w 7855527"/>
                <a:gd name="connsiteY75" fmla="*/ 540327 h 2297875"/>
                <a:gd name="connsiteX76" fmla="*/ 1395351 w 7855527"/>
                <a:gd name="connsiteY76" fmla="*/ 516576 h 2297875"/>
                <a:gd name="connsiteX77" fmla="*/ 1312223 w 7855527"/>
                <a:gd name="connsiteY77" fmla="*/ 516576 h 2297875"/>
                <a:gd name="connsiteX78" fmla="*/ 1312223 w 7855527"/>
                <a:gd name="connsiteY78" fmla="*/ 486888 h 2297875"/>
                <a:gd name="connsiteX79" fmla="*/ 1246909 w 7855527"/>
                <a:gd name="connsiteY79" fmla="*/ 486888 h 2297875"/>
                <a:gd name="connsiteX80" fmla="*/ 1246909 w 7855527"/>
                <a:gd name="connsiteY80" fmla="*/ 451262 h 2297875"/>
                <a:gd name="connsiteX81" fmla="*/ 1122218 w 7855527"/>
                <a:gd name="connsiteY81" fmla="*/ 451262 h 2297875"/>
                <a:gd name="connsiteX82" fmla="*/ 1122218 w 7855527"/>
                <a:gd name="connsiteY82" fmla="*/ 415636 h 2297875"/>
                <a:gd name="connsiteX83" fmla="*/ 1062842 w 7855527"/>
                <a:gd name="connsiteY83" fmla="*/ 415636 h 2297875"/>
                <a:gd name="connsiteX84" fmla="*/ 1062842 w 7855527"/>
                <a:gd name="connsiteY84" fmla="*/ 385948 h 2297875"/>
                <a:gd name="connsiteX85" fmla="*/ 1062842 w 7855527"/>
                <a:gd name="connsiteY85" fmla="*/ 385948 h 2297875"/>
                <a:gd name="connsiteX86" fmla="*/ 1033153 w 7855527"/>
                <a:gd name="connsiteY86" fmla="*/ 356259 h 2297875"/>
                <a:gd name="connsiteX87" fmla="*/ 1033153 w 7855527"/>
                <a:gd name="connsiteY87" fmla="*/ 356259 h 2297875"/>
                <a:gd name="connsiteX88" fmla="*/ 991590 w 7855527"/>
                <a:gd name="connsiteY88" fmla="*/ 356259 h 2297875"/>
                <a:gd name="connsiteX89" fmla="*/ 991590 w 7855527"/>
                <a:gd name="connsiteY89" fmla="*/ 302820 h 2297875"/>
                <a:gd name="connsiteX90" fmla="*/ 896587 w 7855527"/>
                <a:gd name="connsiteY90" fmla="*/ 302820 h 2297875"/>
                <a:gd name="connsiteX91" fmla="*/ 896587 w 7855527"/>
                <a:gd name="connsiteY91" fmla="*/ 302820 h 2297875"/>
                <a:gd name="connsiteX92" fmla="*/ 777834 w 7855527"/>
                <a:gd name="connsiteY92" fmla="*/ 302820 h 2297875"/>
                <a:gd name="connsiteX93" fmla="*/ 777834 w 7855527"/>
                <a:gd name="connsiteY93" fmla="*/ 249381 h 2297875"/>
                <a:gd name="connsiteX94" fmla="*/ 777834 w 7855527"/>
                <a:gd name="connsiteY94" fmla="*/ 225631 h 2297875"/>
                <a:gd name="connsiteX95" fmla="*/ 706582 w 7855527"/>
                <a:gd name="connsiteY95" fmla="*/ 225631 h 2297875"/>
                <a:gd name="connsiteX96" fmla="*/ 706582 w 7855527"/>
                <a:gd name="connsiteY96" fmla="*/ 154379 h 2297875"/>
                <a:gd name="connsiteX97" fmla="*/ 587829 w 7855527"/>
                <a:gd name="connsiteY97" fmla="*/ 154379 h 2297875"/>
                <a:gd name="connsiteX98" fmla="*/ 587829 w 7855527"/>
                <a:gd name="connsiteY98" fmla="*/ 124690 h 2297875"/>
                <a:gd name="connsiteX99" fmla="*/ 475013 w 7855527"/>
                <a:gd name="connsiteY99" fmla="*/ 124690 h 2297875"/>
                <a:gd name="connsiteX100" fmla="*/ 475013 w 7855527"/>
                <a:gd name="connsiteY100" fmla="*/ 83127 h 2297875"/>
                <a:gd name="connsiteX101" fmla="*/ 368135 w 7855527"/>
                <a:gd name="connsiteY101" fmla="*/ 83127 h 2297875"/>
                <a:gd name="connsiteX102" fmla="*/ 368135 w 7855527"/>
                <a:gd name="connsiteY102" fmla="*/ 35626 h 2297875"/>
                <a:gd name="connsiteX103" fmla="*/ 154379 w 7855527"/>
                <a:gd name="connsiteY103" fmla="*/ 35626 h 2297875"/>
                <a:gd name="connsiteX104" fmla="*/ 154379 w 7855527"/>
                <a:gd name="connsiteY104" fmla="*/ 0 h 2297875"/>
                <a:gd name="connsiteX105" fmla="*/ 0 w 7855527"/>
                <a:gd name="connsiteY105" fmla="*/ 0 h 2297875"/>
                <a:gd name="connsiteX0" fmla="*/ 7855527 w 7855527"/>
                <a:gd name="connsiteY0" fmla="*/ 2297875 h 2297875"/>
                <a:gd name="connsiteX1" fmla="*/ 7665522 w 7855527"/>
                <a:gd name="connsiteY1" fmla="*/ 2297875 h 2297875"/>
                <a:gd name="connsiteX2" fmla="*/ 7665522 w 7855527"/>
                <a:gd name="connsiteY2" fmla="*/ 2101932 h 2297875"/>
                <a:gd name="connsiteX3" fmla="*/ 7362701 w 7855527"/>
                <a:gd name="connsiteY3" fmla="*/ 2101932 h 2297875"/>
                <a:gd name="connsiteX4" fmla="*/ 7362701 w 7855527"/>
                <a:gd name="connsiteY4" fmla="*/ 1965366 h 2297875"/>
                <a:gd name="connsiteX5" fmla="*/ 7249886 w 7855527"/>
                <a:gd name="connsiteY5" fmla="*/ 1965366 h 2297875"/>
                <a:gd name="connsiteX6" fmla="*/ 7249886 w 7855527"/>
                <a:gd name="connsiteY6" fmla="*/ 1864426 h 2297875"/>
                <a:gd name="connsiteX7" fmla="*/ 6697683 w 7855527"/>
                <a:gd name="connsiteY7" fmla="*/ 1864426 h 2297875"/>
                <a:gd name="connsiteX8" fmla="*/ 6697683 w 7855527"/>
                <a:gd name="connsiteY8" fmla="*/ 1775361 h 2297875"/>
                <a:gd name="connsiteX9" fmla="*/ 5717969 w 7855527"/>
                <a:gd name="connsiteY9" fmla="*/ 1775361 h 2297875"/>
                <a:gd name="connsiteX10" fmla="*/ 5717969 w 7855527"/>
                <a:gd name="connsiteY10" fmla="*/ 1710046 h 2297875"/>
                <a:gd name="connsiteX11" fmla="*/ 5397335 w 7855527"/>
                <a:gd name="connsiteY11" fmla="*/ 1710046 h 2297875"/>
                <a:gd name="connsiteX12" fmla="*/ 5397335 w 7855527"/>
                <a:gd name="connsiteY12" fmla="*/ 1674420 h 2297875"/>
                <a:gd name="connsiteX13" fmla="*/ 5183579 w 7855527"/>
                <a:gd name="connsiteY13" fmla="*/ 1674420 h 2297875"/>
                <a:gd name="connsiteX14" fmla="*/ 5183579 w 7855527"/>
                <a:gd name="connsiteY14" fmla="*/ 1674420 h 2297875"/>
                <a:gd name="connsiteX15" fmla="*/ 5183579 w 7855527"/>
                <a:gd name="connsiteY15" fmla="*/ 1674420 h 2297875"/>
                <a:gd name="connsiteX16" fmla="*/ 5183579 w 7855527"/>
                <a:gd name="connsiteY16" fmla="*/ 1674420 h 2297875"/>
                <a:gd name="connsiteX17" fmla="*/ 5183579 w 7855527"/>
                <a:gd name="connsiteY17" fmla="*/ 1620981 h 2297875"/>
                <a:gd name="connsiteX18" fmla="*/ 5058888 w 7855527"/>
                <a:gd name="connsiteY18" fmla="*/ 1620981 h 2297875"/>
                <a:gd name="connsiteX19" fmla="*/ 5058888 w 7855527"/>
                <a:gd name="connsiteY19" fmla="*/ 1597231 h 2297875"/>
                <a:gd name="connsiteX20" fmla="*/ 4916385 w 7855527"/>
                <a:gd name="connsiteY20" fmla="*/ 1597231 h 2297875"/>
                <a:gd name="connsiteX21" fmla="*/ 4916385 w 7855527"/>
                <a:gd name="connsiteY21" fmla="*/ 1537854 h 2297875"/>
                <a:gd name="connsiteX22" fmla="*/ 4726379 w 7855527"/>
                <a:gd name="connsiteY22" fmla="*/ 1537854 h 2297875"/>
                <a:gd name="connsiteX23" fmla="*/ 4726379 w 7855527"/>
                <a:gd name="connsiteY23" fmla="*/ 1484415 h 2297875"/>
                <a:gd name="connsiteX24" fmla="*/ 4560125 w 7855527"/>
                <a:gd name="connsiteY24" fmla="*/ 1484415 h 2297875"/>
                <a:gd name="connsiteX25" fmla="*/ 4560125 w 7855527"/>
                <a:gd name="connsiteY25" fmla="*/ 1430976 h 2297875"/>
                <a:gd name="connsiteX26" fmla="*/ 4465122 w 7855527"/>
                <a:gd name="connsiteY26" fmla="*/ 1430976 h 2297875"/>
                <a:gd name="connsiteX27" fmla="*/ 4465122 w 7855527"/>
                <a:gd name="connsiteY27" fmla="*/ 1407226 h 2297875"/>
                <a:gd name="connsiteX28" fmla="*/ 4340431 w 7855527"/>
                <a:gd name="connsiteY28" fmla="*/ 1407226 h 2297875"/>
                <a:gd name="connsiteX29" fmla="*/ 4340431 w 7855527"/>
                <a:gd name="connsiteY29" fmla="*/ 1389413 h 2297875"/>
                <a:gd name="connsiteX30" fmla="*/ 4144488 w 7855527"/>
                <a:gd name="connsiteY30" fmla="*/ 1389413 h 2297875"/>
                <a:gd name="connsiteX31" fmla="*/ 4144488 w 7855527"/>
                <a:gd name="connsiteY31" fmla="*/ 1389413 h 2297875"/>
                <a:gd name="connsiteX32" fmla="*/ 4102924 w 7855527"/>
                <a:gd name="connsiteY32" fmla="*/ 1347849 h 2297875"/>
                <a:gd name="connsiteX33" fmla="*/ 3936670 w 7855527"/>
                <a:gd name="connsiteY33" fmla="*/ 1347849 h 2297875"/>
                <a:gd name="connsiteX34" fmla="*/ 3936670 w 7855527"/>
                <a:gd name="connsiteY34" fmla="*/ 1306285 h 2297875"/>
                <a:gd name="connsiteX35" fmla="*/ 3806042 w 7855527"/>
                <a:gd name="connsiteY35" fmla="*/ 1306285 h 2297875"/>
                <a:gd name="connsiteX36" fmla="*/ 3806042 w 7855527"/>
                <a:gd name="connsiteY36" fmla="*/ 1258784 h 2297875"/>
                <a:gd name="connsiteX37" fmla="*/ 3503221 w 7855527"/>
                <a:gd name="connsiteY37" fmla="*/ 1258784 h 2297875"/>
                <a:gd name="connsiteX38" fmla="*/ 3503221 w 7855527"/>
                <a:gd name="connsiteY38" fmla="*/ 1229096 h 2297875"/>
                <a:gd name="connsiteX39" fmla="*/ 3354779 w 7855527"/>
                <a:gd name="connsiteY39" fmla="*/ 1229096 h 2297875"/>
                <a:gd name="connsiteX40" fmla="*/ 3354779 w 7855527"/>
                <a:gd name="connsiteY40" fmla="*/ 1193470 h 2297875"/>
                <a:gd name="connsiteX41" fmla="*/ 3259777 w 7855527"/>
                <a:gd name="connsiteY41" fmla="*/ 1193470 h 2297875"/>
                <a:gd name="connsiteX42" fmla="*/ 3259777 w 7855527"/>
                <a:gd name="connsiteY42" fmla="*/ 1175657 h 2297875"/>
                <a:gd name="connsiteX43" fmla="*/ 3051959 w 7855527"/>
                <a:gd name="connsiteY43" fmla="*/ 1175657 h 2297875"/>
                <a:gd name="connsiteX44" fmla="*/ 3051959 w 7855527"/>
                <a:gd name="connsiteY44" fmla="*/ 1145968 h 2297875"/>
                <a:gd name="connsiteX45" fmla="*/ 2945081 w 7855527"/>
                <a:gd name="connsiteY45" fmla="*/ 1145968 h 2297875"/>
                <a:gd name="connsiteX46" fmla="*/ 2945081 w 7855527"/>
                <a:gd name="connsiteY46" fmla="*/ 1116280 h 2297875"/>
                <a:gd name="connsiteX47" fmla="*/ 2873829 w 7855527"/>
                <a:gd name="connsiteY47" fmla="*/ 1116280 h 2297875"/>
                <a:gd name="connsiteX48" fmla="*/ 2873829 w 7855527"/>
                <a:gd name="connsiteY48" fmla="*/ 1062841 h 2297875"/>
                <a:gd name="connsiteX49" fmla="*/ 2755075 w 7855527"/>
                <a:gd name="connsiteY49" fmla="*/ 1062841 h 2297875"/>
                <a:gd name="connsiteX50" fmla="*/ 2755075 w 7855527"/>
                <a:gd name="connsiteY50" fmla="*/ 1033153 h 2297875"/>
                <a:gd name="connsiteX51" fmla="*/ 2660073 w 7855527"/>
                <a:gd name="connsiteY51" fmla="*/ 1033153 h 2297875"/>
                <a:gd name="connsiteX52" fmla="*/ 2660073 w 7855527"/>
                <a:gd name="connsiteY52" fmla="*/ 1033153 h 2297875"/>
                <a:gd name="connsiteX53" fmla="*/ 2618509 w 7855527"/>
                <a:gd name="connsiteY53" fmla="*/ 991589 h 2297875"/>
                <a:gd name="connsiteX54" fmla="*/ 2618509 w 7855527"/>
                <a:gd name="connsiteY54" fmla="*/ 955963 h 2297875"/>
                <a:gd name="connsiteX55" fmla="*/ 2517569 w 7855527"/>
                <a:gd name="connsiteY55" fmla="*/ 955963 h 2297875"/>
                <a:gd name="connsiteX56" fmla="*/ 2517569 w 7855527"/>
                <a:gd name="connsiteY56" fmla="*/ 932213 h 2297875"/>
                <a:gd name="connsiteX57" fmla="*/ 2422566 w 7855527"/>
                <a:gd name="connsiteY57" fmla="*/ 932213 h 2297875"/>
                <a:gd name="connsiteX58" fmla="*/ 2422566 w 7855527"/>
                <a:gd name="connsiteY58" fmla="*/ 890649 h 2297875"/>
                <a:gd name="connsiteX59" fmla="*/ 2303813 w 7855527"/>
                <a:gd name="connsiteY59" fmla="*/ 890649 h 2297875"/>
                <a:gd name="connsiteX60" fmla="*/ 2303813 w 7855527"/>
                <a:gd name="connsiteY60" fmla="*/ 831272 h 2297875"/>
                <a:gd name="connsiteX61" fmla="*/ 2161309 w 7855527"/>
                <a:gd name="connsiteY61" fmla="*/ 831272 h 2297875"/>
                <a:gd name="connsiteX62" fmla="*/ 2161309 w 7855527"/>
                <a:gd name="connsiteY62" fmla="*/ 795646 h 2297875"/>
                <a:gd name="connsiteX63" fmla="*/ 2036618 w 7855527"/>
                <a:gd name="connsiteY63" fmla="*/ 795646 h 2297875"/>
                <a:gd name="connsiteX64" fmla="*/ 2036618 w 7855527"/>
                <a:gd name="connsiteY64" fmla="*/ 765958 h 2297875"/>
                <a:gd name="connsiteX65" fmla="*/ 1935678 w 7855527"/>
                <a:gd name="connsiteY65" fmla="*/ 765958 h 2297875"/>
                <a:gd name="connsiteX66" fmla="*/ 1935678 w 7855527"/>
                <a:gd name="connsiteY66" fmla="*/ 706581 h 2297875"/>
                <a:gd name="connsiteX67" fmla="*/ 1834738 w 7855527"/>
                <a:gd name="connsiteY67" fmla="*/ 706581 h 2297875"/>
                <a:gd name="connsiteX68" fmla="*/ 1834738 w 7855527"/>
                <a:gd name="connsiteY68" fmla="*/ 647205 h 2297875"/>
                <a:gd name="connsiteX69" fmla="*/ 1727860 w 7855527"/>
                <a:gd name="connsiteY69" fmla="*/ 647205 h 2297875"/>
                <a:gd name="connsiteX70" fmla="*/ 1727860 w 7855527"/>
                <a:gd name="connsiteY70" fmla="*/ 611579 h 2297875"/>
                <a:gd name="connsiteX71" fmla="*/ 1668483 w 7855527"/>
                <a:gd name="connsiteY71" fmla="*/ 611579 h 2297875"/>
                <a:gd name="connsiteX72" fmla="*/ 1668483 w 7855527"/>
                <a:gd name="connsiteY72" fmla="*/ 581890 h 2297875"/>
                <a:gd name="connsiteX73" fmla="*/ 1525979 w 7855527"/>
                <a:gd name="connsiteY73" fmla="*/ 581890 h 2297875"/>
                <a:gd name="connsiteX74" fmla="*/ 1525979 w 7855527"/>
                <a:gd name="connsiteY74" fmla="*/ 540327 h 2297875"/>
                <a:gd name="connsiteX75" fmla="*/ 1395351 w 7855527"/>
                <a:gd name="connsiteY75" fmla="*/ 540327 h 2297875"/>
                <a:gd name="connsiteX76" fmla="*/ 1395351 w 7855527"/>
                <a:gd name="connsiteY76" fmla="*/ 516576 h 2297875"/>
                <a:gd name="connsiteX77" fmla="*/ 1312223 w 7855527"/>
                <a:gd name="connsiteY77" fmla="*/ 516576 h 2297875"/>
                <a:gd name="connsiteX78" fmla="*/ 1312223 w 7855527"/>
                <a:gd name="connsiteY78" fmla="*/ 486888 h 2297875"/>
                <a:gd name="connsiteX79" fmla="*/ 1246909 w 7855527"/>
                <a:gd name="connsiteY79" fmla="*/ 486888 h 2297875"/>
                <a:gd name="connsiteX80" fmla="*/ 1246909 w 7855527"/>
                <a:gd name="connsiteY80" fmla="*/ 451262 h 2297875"/>
                <a:gd name="connsiteX81" fmla="*/ 1122218 w 7855527"/>
                <a:gd name="connsiteY81" fmla="*/ 451262 h 2297875"/>
                <a:gd name="connsiteX82" fmla="*/ 1122218 w 7855527"/>
                <a:gd name="connsiteY82" fmla="*/ 415636 h 2297875"/>
                <a:gd name="connsiteX83" fmla="*/ 1062842 w 7855527"/>
                <a:gd name="connsiteY83" fmla="*/ 415636 h 2297875"/>
                <a:gd name="connsiteX84" fmla="*/ 1062842 w 7855527"/>
                <a:gd name="connsiteY84" fmla="*/ 385948 h 2297875"/>
                <a:gd name="connsiteX85" fmla="*/ 1062842 w 7855527"/>
                <a:gd name="connsiteY85" fmla="*/ 385948 h 2297875"/>
                <a:gd name="connsiteX86" fmla="*/ 1033153 w 7855527"/>
                <a:gd name="connsiteY86" fmla="*/ 356259 h 2297875"/>
                <a:gd name="connsiteX87" fmla="*/ 1033153 w 7855527"/>
                <a:gd name="connsiteY87" fmla="*/ 356259 h 2297875"/>
                <a:gd name="connsiteX88" fmla="*/ 991590 w 7855527"/>
                <a:gd name="connsiteY88" fmla="*/ 356259 h 2297875"/>
                <a:gd name="connsiteX89" fmla="*/ 991590 w 7855527"/>
                <a:gd name="connsiteY89" fmla="*/ 302820 h 2297875"/>
                <a:gd name="connsiteX90" fmla="*/ 896587 w 7855527"/>
                <a:gd name="connsiteY90" fmla="*/ 302820 h 2297875"/>
                <a:gd name="connsiteX91" fmla="*/ 896587 w 7855527"/>
                <a:gd name="connsiteY91" fmla="*/ 302820 h 2297875"/>
                <a:gd name="connsiteX92" fmla="*/ 819397 w 7855527"/>
                <a:gd name="connsiteY92" fmla="*/ 243443 h 2297875"/>
                <a:gd name="connsiteX93" fmla="*/ 777834 w 7855527"/>
                <a:gd name="connsiteY93" fmla="*/ 249381 h 2297875"/>
                <a:gd name="connsiteX94" fmla="*/ 777834 w 7855527"/>
                <a:gd name="connsiteY94" fmla="*/ 225631 h 2297875"/>
                <a:gd name="connsiteX95" fmla="*/ 706582 w 7855527"/>
                <a:gd name="connsiteY95" fmla="*/ 225631 h 2297875"/>
                <a:gd name="connsiteX96" fmla="*/ 706582 w 7855527"/>
                <a:gd name="connsiteY96" fmla="*/ 154379 h 2297875"/>
                <a:gd name="connsiteX97" fmla="*/ 587829 w 7855527"/>
                <a:gd name="connsiteY97" fmla="*/ 154379 h 2297875"/>
                <a:gd name="connsiteX98" fmla="*/ 587829 w 7855527"/>
                <a:gd name="connsiteY98" fmla="*/ 124690 h 2297875"/>
                <a:gd name="connsiteX99" fmla="*/ 475013 w 7855527"/>
                <a:gd name="connsiteY99" fmla="*/ 124690 h 2297875"/>
                <a:gd name="connsiteX100" fmla="*/ 475013 w 7855527"/>
                <a:gd name="connsiteY100" fmla="*/ 83127 h 2297875"/>
                <a:gd name="connsiteX101" fmla="*/ 368135 w 7855527"/>
                <a:gd name="connsiteY101" fmla="*/ 83127 h 2297875"/>
                <a:gd name="connsiteX102" fmla="*/ 368135 w 7855527"/>
                <a:gd name="connsiteY102" fmla="*/ 35626 h 2297875"/>
                <a:gd name="connsiteX103" fmla="*/ 154379 w 7855527"/>
                <a:gd name="connsiteY103" fmla="*/ 35626 h 2297875"/>
                <a:gd name="connsiteX104" fmla="*/ 154379 w 7855527"/>
                <a:gd name="connsiteY104" fmla="*/ 0 h 2297875"/>
                <a:gd name="connsiteX105" fmla="*/ 0 w 7855527"/>
                <a:gd name="connsiteY105" fmla="*/ 0 h 2297875"/>
                <a:gd name="connsiteX0" fmla="*/ 7855527 w 7855527"/>
                <a:gd name="connsiteY0" fmla="*/ 2297875 h 2297875"/>
                <a:gd name="connsiteX1" fmla="*/ 7665522 w 7855527"/>
                <a:gd name="connsiteY1" fmla="*/ 2297875 h 2297875"/>
                <a:gd name="connsiteX2" fmla="*/ 7665522 w 7855527"/>
                <a:gd name="connsiteY2" fmla="*/ 2101932 h 2297875"/>
                <a:gd name="connsiteX3" fmla="*/ 7362701 w 7855527"/>
                <a:gd name="connsiteY3" fmla="*/ 2101932 h 2297875"/>
                <a:gd name="connsiteX4" fmla="*/ 7362701 w 7855527"/>
                <a:gd name="connsiteY4" fmla="*/ 1965366 h 2297875"/>
                <a:gd name="connsiteX5" fmla="*/ 7249886 w 7855527"/>
                <a:gd name="connsiteY5" fmla="*/ 1965366 h 2297875"/>
                <a:gd name="connsiteX6" fmla="*/ 7249886 w 7855527"/>
                <a:gd name="connsiteY6" fmla="*/ 1864426 h 2297875"/>
                <a:gd name="connsiteX7" fmla="*/ 6697683 w 7855527"/>
                <a:gd name="connsiteY7" fmla="*/ 1864426 h 2297875"/>
                <a:gd name="connsiteX8" fmla="*/ 6697683 w 7855527"/>
                <a:gd name="connsiteY8" fmla="*/ 1775361 h 2297875"/>
                <a:gd name="connsiteX9" fmla="*/ 5717969 w 7855527"/>
                <a:gd name="connsiteY9" fmla="*/ 1775361 h 2297875"/>
                <a:gd name="connsiteX10" fmla="*/ 5717969 w 7855527"/>
                <a:gd name="connsiteY10" fmla="*/ 1710046 h 2297875"/>
                <a:gd name="connsiteX11" fmla="*/ 5397335 w 7855527"/>
                <a:gd name="connsiteY11" fmla="*/ 1710046 h 2297875"/>
                <a:gd name="connsiteX12" fmla="*/ 5397335 w 7855527"/>
                <a:gd name="connsiteY12" fmla="*/ 1674420 h 2297875"/>
                <a:gd name="connsiteX13" fmla="*/ 5183579 w 7855527"/>
                <a:gd name="connsiteY13" fmla="*/ 1674420 h 2297875"/>
                <a:gd name="connsiteX14" fmla="*/ 5183579 w 7855527"/>
                <a:gd name="connsiteY14" fmla="*/ 1674420 h 2297875"/>
                <a:gd name="connsiteX15" fmla="*/ 5183579 w 7855527"/>
                <a:gd name="connsiteY15" fmla="*/ 1674420 h 2297875"/>
                <a:gd name="connsiteX16" fmla="*/ 5183579 w 7855527"/>
                <a:gd name="connsiteY16" fmla="*/ 1674420 h 2297875"/>
                <a:gd name="connsiteX17" fmla="*/ 5183579 w 7855527"/>
                <a:gd name="connsiteY17" fmla="*/ 1620981 h 2297875"/>
                <a:gd name="connsiteX18" fmla="*/ 5058888 w 7855527"/>
                <a:gd name="connsiteY18" fmla="*/ 1620981 h 2297875"/>
                <a:gd name="connsiteX19" fmla="*/ 5058888 w 7855527"/>
                <a:gd name="connsiteY19" fmla="*/ 1597231 h 2297875"/>
                <a:gd name="connsiteX20" fmla="*/ 4916385 w 7855527"/>
                <a:gd name="connsiteY20" fmla="*/ 1597231 h 2297875"/>
                <a:gd name="connsiteX21" fmla="*/ 4916385 w 7855527"/>
                <a:gd name="connsiteY21" fmla="*/ 1537854 h 2297875"/>
                <a:gd name="connsiteX22" fmla="*/ 4726379 w 7855527"/>
                <a:gd name="connsiteY22" fmla="*/ 1537854 h 2297875"/>
                <a:gd name="connsiteX23" fmla="*/ 4726379 w 7855527"/>
                <a:gd name="connsiteY23" fmla="*/ 1484415 h 2297875"/>
                <a:gd name="connsiteX24" fmla="*/ 4560125 w 7855527"/>
                <a:gd name="connsiteY24" fmla="*/ 1484415 h 2297875"/>
                <a:gd name="connsiteX25" fmla="*/ 4560125 w 7855527"/>
                <a:gd name="connsiteY25" fmla="*/ 1430976 h 2297875"/>
                <a:gd name="connsiteX26" fmla="*/ 4465122 w 7855527"/>
                <a:gd name="connsiteY26" fmla="*/ 1430976 h 2297875"/>
                <a:gd name="connsiteX27" fmla="*/ 4465122 w 7855527"/>
                <a:gd name="connsiteY27" fmla="*/ 1407226 h 2297875"/>
                <a:gd name="connsiteX28" fmla="*/ 4340431 w 7855527"/>
                <a:gd name="connsiteY28" fmla="*/ 1407226 h 2297875"/>
                <a:gd name="connsiteX29" fmla="*/ 4340431 w 7855527"/>
                <a:gd name="connsiteY29" fmla="*/ 1389413 h 2297875"/>
                <a:gd name="connsiteX30" fmla="*/ 4144488 w 7855527"/>
                <a:gd name="connsiteY30" fmla="*/ 1389413 h 2297875"/>
                <a:gd name="connsiteX31" fmla="*/ 4144488 w 7855527"/>
                <a:gd name="connsiteY31" fmla="*/ 1389413 h 2297875"/>
                <a:gd name="connsiteX32" fmla="*/ 4102924 w 7855527"/>
                <a:gd name="connsiteY32" fmla="*/ 1347849 h 2297875"/>
                <a:gd name="connsiteX33" fmla="*/ 3936670 w 7855527"/>
                <a:gd name="connsiteY33" fmla="*/ 1347849 h 2297875"/>
                <a:gd name="connsiteX34" fmla="*/ 3936670 w 7855527"/>
                <a:gd name="connsiteY34" fmla="*/ 1306285 h 2297875"/>
                <a:gd name="connsiteX35" fmla="*/ 3806042 w 7855527"/>
                <a:gd name="connsiteY35" fmla="*/ 1306285 h 2297875"/>
                <a:gd name="connsiteX36" fmla="*/ 3806042 w 7855527"/>
                <a:gd name="connsiteY36" fmla="*/ 1258784 h 2297875"/>
                <a:gd name="connsiteX37" fmla="*/ 3503221 w 7855527"/>
                <a:gd name="connsiteY37" fmla="*/ 1258784 h 2297875"/>
                <a:gd name="connsiteX38" fmla="*/ 3503221 w 7855527"/>
                <a:gd name="connsiteY38" fmla="*/ 1229096 h 2297875"/>
                <a:gd name="connsiteX39" fmla="*/ 3354779 w 7855527"/>
                <a:gd name="connsiteY39" fmla="*/ 1229096 h 2297875"/>
                <a:gd name="connsiteX40" fmla="*/ 3354779 w 7855527"/>
                <a:gd name="connsiteY40" fmla="*/ 1193470 h 2297875"/>
                <a:gd name="connsiteX41" fmla="*/ 3259777 w 7855527"/>
                <a:gd name="connsiteY41" fmla="*/ 1193470 h 2297875"/>
                <a:gd name="connsiteX42" fmla="*/ 3259777 w 7855527"/>
                <a:gd name="connsiteY42" fmla="*/ 1175657 h 2297875"/>
                <a:gd name="connsiteX43" fmla="*/ 3051959 w 7855527"/>
                <a:gd name="connsiteY43" fmla="*/ 1175657 h 2297875"/>
                <a:gd name="connsiteX44" fmla="*/ 3051959 w 7855527"/>
                <a:gd name="connsiteY44" fmla="*/ 1145968 h 2297875"/>
                <a:gd name="connsiteX45" fmla="*/ 2945081 w 7855527"/>
                <a:gd name="connsiteY45" fmla="*/ 1145968 h 2297875"/>
                <a:gd name="connsiteX46" fmla="*/ 2945081 w 7855527"/>
                <a:gd name="connsiteY46" fmla="*/ 1116280 h 2297875"/>
                <a:gd name="connsiteX47" fmla="*/ 2873829 w 7855527"/>
                <a:gd name="connsiteY47" fmla="*/ 1116280 h 2297875"/>
                <a:gd name="connsiteX48" fmla="*/ 2873829 w 7855527"/>
                <a:gd name="connsiteY48" fmla="*/ 1062841 h 2297875"/>
                <a:gd name="connsiteX49" fmla="*/ 2755075 w 7855527"/>
                <a:gd name="connsiteY49" fmla="*/ 1062841 h 2297875"/>
                <a:gd name="connsiteX50" fmla="*/ 2755075 w 7855527"/>
                <a:gd name="connsiteY50" fmla="*/ 1033153 h 2297875"/>
                <a:gd name="connsiteX51" fmla="*/ 2660073 w 7855527"/>
                <a:gd name="connsiteY51" fmla="*/ 1033153 h 2297875"/>
                <a:gd name="connsiteX52" fmla="*/ 2660073 w 7855527"/>
                <a:gd name="connsiteY52" fmla="*/ 1033153 h 2297875"/>
                <a:gd name="connsiteX53" fmla="*/ 2618509 w 7855527"/>
                <a:gd name="connsiteY53" fmla="*/ 991589 h 2297875"/>
                <a:gd name="connsiteX54" fmla="*/ 2618509 w 7855527"/>
                <a:gd name="connsiteY54" fmla="*/ 955963 h 2297875"/>
                <a:gd name="connsiteX55" fmla="*/ 2517569 w 7855527"/>
                <a:gd name="connsiteY55" fmla="*/ 955963 h 2297875"/>
                <a:gd name="connsiteX56" fmla="*/ 2517569 w 7855527"/>
                <a:gd name="connsiteY56" fmla="*/ 932213 h 2297875"/>
                <a:gd name="connsiteX57" fmla="*/ 2422566 w 7855527"/>
                <a:gd name="connsiteY57" fmla="*/ 932213 h 2297875"/>
                <a:gd name="connsiteX58" fmla="*/ 2422566 w 7855527"/>
                <a:gd name="connsiteY58" fmla="*/ 890649 h 2297875"/>
                <a:gd name="connsiteX59" fmla="*/ 2303813 w 7855527"/>
                <a:gd name="connsiteY59" fmla="*/ 890649 h 2297875"/>
                <a:gd name="connsiteX60" fmla="*/ 2303813 w 7855527"/>
                <a:gd name="connsiteY60" fmla="*/ 831272 h 2297875"/>
                <a:gd name="connsiteX61" fmla="*/ 2161309 w 7855527"/>
                <a:gd name="connsiteY61" fmla="*/ 831272 h 2297875"/>
                <a:gd name="connsiteX62" fmla="*/ 2161309 w 7855527"/>
                <a:gd name="connsiteY62" fmla="*/ 795646 h 2297875"/>
                <a:gd name="connsiteX63" fmla="*/ 2036618 w 7855527"/>
                <a:gd name="connsiteY63" fmla="*/ 795646 h 2297875"/>
                <a:gd name="connsiteX64" fmla="*/ 2036618 w 7855527"/>
                <a:gd name="connsiteY64" fmla="*/ 765958 h 2297875"/>
                <a:gd name="connsiteX65" fmla="*/ 1935678 w 7855527"/>
                <a:gd name="connsiteY65" fmla="*/ 765958 h 2297875"/>
                <a:gd name="connsiteX66" fmla="*/ 1935678 w 7855527"/>
                <a:gd name="connsiteY66" fmla="*/ 706581 h 2297875"/>
                <a:gd name="connsiteX67" fmla="*/ 1834738 w 7855527"/>
                <a:gd name="connsiteY67" fmla="*/ 706581 h 2297875"/>
                <a:gd name="connsiteX68" fmla="*/ 1834738 w 7855527"/>
                <a:gd name="connsiteY68" fmla="*/ 647205 h 2297875"/>
                <a:gd name="connsiteX69" fmla="*/ 1727860 w 7855527"/>
                <a:gd name="connsiteY69" fmla="*/ 647205 h 2297875"/>
                <a:gd name="connsiteX70" fmla="*/ 1727860 w 7855527"/>
                <a:gd name="connsiteY70" fmla="*/ 611579 h 2297875"/>
                <a:gd name="connsiteX71" fmla="*/ 1668483 w 7855527"/>
                <a:gd name="connsiteY71" fmla="*/ 611579 h 2297875"/>
                <a:gd name="connsiteX72" fmla="*/ 1668483 w 7855527"/>
                <a:gd name="connsiteY72" fmla="*/ 581890 h 2297875"/>
                <a:gd name="connsiteX73" fmla="*/ 1525979 w 7855527"/>
                <a:gd name="connsiteY73" fmla="*/ 581890 h 2297875"/>
                <a:gd name="connsiteX74" fmla="*/ 1525979 w 7855527"/>
                <a:gd name="connsiteY74" fmla="*/ 540327 h 2297875"/>
                <a:gd name="connsiteX75" fmla="*/ 1395351 w 7855527"/>
                <a:gd name="connsiteY75" fmla="*/ 540327 h 2297875"/>
                <a:gd name="connsiteX76" fmla="*/ 1395351 w 7855527"/>
                <a:gd name="connsiteY76" fmla="*/ 516576 h 2297875"/>
                <a:gd name="connsiteX77" fmla="*/ 1312223 w 7855527"/>
                <a:gd name="connsiteY77" fmla="*/ 516576 h 2297875"/>
                <a:gd name="connsiteX78" fmla="*/ 1312223 w 7855527"/>
                <a:gd name="connsiteY78" fmla="*/ 486888 h 2297875"/>
                <a:gd name="connsiteX79" fmla="*/ 1246909 w 7855527"/>
                <a:gd name="connsiteY79" fmla="*/ 486888 h 2297875"/>
                <a:gd name="connsiteX80" fmla="*/ 1246909 w 7855527"/>
                <a:gd name="connsiteY80" fmla="*/ 451262 h 2297875"/>
                <a:gd name="connsiteX81" fmla="*/ 1122218 w 7855527"/>
                <a:gd name="connsiteY81" fmla="*/ 451262 h 2297875"/>
                <a:gd name="connsiteX82" fmla="*/ 1122218 w 7855527"/>
                <a:gd name="connsiteY82" fmla="*/ 415636 h 2297875"/>
                <a:gd name="connsiteX83" fmla="*/ 1062842 w 7855527"/>
                <a:gd name="connsiteY83" fmla="*/ 415636 h 2297875"/>
                <a:gd name="connsiteX84" fmla="*/ 1062842 w 7855527"/>
                <a:gd name="connsiteY84" fmla="*/ 385948 h 2297875"/>
                <a:gd name="connsiteX85" fmla="*/ 1062842 w 7855527"/>
                <a:gd name="connsiteY85" fmla="*/ 385948 h 2297875"/>
                <a:gd name="connsiteX86" fmla="*/ 1033153 w 7855527"/>
                <a:gd name="connsiteY86" fmla="*/ 356259 h 2297875"/>
                <a:gd name="connsiteX87" fmla="*/ 1033153 w 7855527"/>
                <a:gd name="connsiteY87" fmla="*/ 356259 h 2297875"/>
                <a:gd name="connsiteX88" fmla="*/ 991590 w 7855527"/>
                <a:gd name="connsiteY88" fmla="*/ 356259 h 2297875"/>
                <a:gd name="connsiteX89" fmla="*/ 991590 w 7855527"/>
                <a:gd name="connsiteY89" fmla="*/ 302820 h 2297875"/>
                <a:gd name="connsiteX90" fmla="*/ 896587 w 7855527"/>
                <a:gd name="connsiteY90" fmla="*/ 302820 h 2297875"/>
                <a:gd name="connsiteX91" fmla="*/ 914400 w 7855527"/>
                <a:gd name="connsiteY91" fmla="*/ 290944 h 2297875"/>
                <a:gd name="connsiteX92" fmla="*/ 819397 w 7855527"/>
                <a:gd name="connsiteY92" fmla="*/ 243443 h 2297875"/>
                <a:gd name="connsiteX93" fmla="*/ 777834 w 7855527"/>
                <a:gd name="connsiteY93" fmla="*/ 249381 h 2297875"/>
                <a:gd name="connsiteX94" fmla="*/ 777834 w 7855527"/>
                <a:gd name="connsiteY94" fmla="*/ 225631 h 2297875"/>
                <a:gd name="connsiteX95" fmla="*/ 706582 w 7855527"/>
                <a:gd name="connsiteY95" fmla="*/ 225631 h 2297875"/>
                <a:gd name="connsiteX96" fmla="*/ 706582 w 7855527"/>
                <a:gd name="connsiteY96" fmla="*/ 154379 h 2297875"/>
                <a:gd name="connsiteX97" fmla="*/ 587829 w 7855527"/>
                <a:gd name="connsiteY97" fmla="*/ 154379 h 2297875"/>
                <a:gd name="connsiteX98" fmla="*/ 587829 w 7855527"/>
                <a:gd name="connsiteY98" fmla="*/ 124690 h 2297875"/>
                <a:gd name="connsiteX99" fmla="*/ 475013 w 7855527"/>
                <a:gd name="connsiteY99" fmla="*/ 124690 h 2297875"/>
                <a:gd name="connsiteX100" fmla="*/ 475013 w 7855527"/>
                <a:gd name="connsiteY100" fmla="*/ 83127 h 2297875"/>
                <a:gd name="connsiteX101" fmla="*/ 368135 w 7855527"/>
                <a:gd name="connsiteY101" fmla="*/ 83127 h 2297875"/>
                <a:gd name="connsiteX102" fmla="*/ 368135 w 7855527"/>
                <a:gd name="connsiteY102" fmla="*/ 35626 h 2297875"/>
                <a:gd name="connsiteX103" fmla="*/ 154379 w 7855527"/>
                <a:gd name="connsiteY103" fmla="*/ 35626 h 2297875"/>
                <a:gd name="connsiteX104" fmla="*/ 154379 w 7855527"/>
                <a:gd name="connsiteY104" fmla="*/ 0 h 2297875"/>
                <a:gd name="connsiteX105" fmla="*/ 0 w 7855527"/>
                <a:gd name="connsiteY105" fmla="*/ 0 h 2297875"/>
                <a:gd name="connsiteX0" fmla="*/ 7855527 w 7855527"/>
                <a:gd name="connsiteY0" fmla="*/ 2297875 h 2297875"/>
                <a:gd name="connsiteX1" fmla="*/ 7665522 w 7855527"/>
                <a:gd name="connsiteY1" fmla="*/ 2297875 h 2297875"/>
                <a:gd name="connsiteX2" fmla="*/ 7665522 w 7855527"/>
                <a:gd name="connsiteY2" fmla="*/ 2101932 h 2297875"/>
                <a:gd name="connsiteX3" fmla="*/ 7362701 w 7855527"/>
                <a:gd name="connsiteY3" fmla="*/ 2101932 h 2297875"/>
                <a:gd name="connsiteX4" fmla="*/ 7362701 w 7855527"/>
                <a:gd name="connsiteY4" fmla="*/ 1965366 h 2297875"/>
                <a:gd name="connsiteX5" fmla="*/ 7249886 w 7855527"/>
                <a:gd name="connsiteY5" fmla="*/ 1965366 h 2297875"/>
                <a:gd name="connsiteX6" fmla="*/ 7249886 w 7855527"/>
                <a:gd name="connsiteY6" fmla="*/ 1864426 h 2297875"/>
                <a:gd name="connsiteX7" fmla="*/ 6697683 w 7855527"/>
                <a:gd name="connsiteY7" fmla="*/ 1864426 h 2297875"/>
                <a:gd name="connsiteX8" fmla="*/ 6697683 w 7855527"/>
                <a:gd name="connsiteY8" fmla="*/ 1775361 h 2297875"/>
                <a:gd name="connsiteX9" fmla="*/ 5717969 w 7855527"/>
                <a:gd name="connsiteY9" fmla="*/ 1775361 h 2297875"/>
                <a:gd name="connsiteX10" fmla="*/ 5717969 w 7855527"/>
                <a:gd name="connsiteY10" fmla="*/ 1710046 h 2297875"/>
                <a:gd name="connsiteX11" fmla="*/ 5397335 w 7855527"/>
                <a:gd name="connsiteY11" fmla="*/ 1710046 h 2297875"/>
                <a:gd name="connsiteX12" fmla="*/ 5397335 w 7855527"/>
                <a:gd name="connsiteY12" fmla="*/ 1674420 h 2297875"/>
                <a:gd name="connsiteX13" fmla="*/ 5183579 w 7855527"/>
                <a:gd name="connsiteY13" fmla="*/ 1674420 h 2297875"/>
                <a:gd name="connsiteX14" fmla="*/ 5183579 w 7855527"/>
                <a:gd name="connsiteY14" fmla="*/ 1674420 h 2297875"/>
                <a:gd name="connsiteX15" fmla="*/ 5183579 w 7855527"/>
                <a:gd name="connsiteY15" fmla="*/ 1674420 h 2297875"/>
                <a:gd name="connsiteX16" fmla="*/ 5183579 w 7855527"/>
                <a:gd name="connsiteY16" fmla="*/ 1674420 h 2297875"/>
                <a:gd name="connsiteX17" fmla="*/ 5183579 w 7855527"/>
                <a:gd name="connsiteY17" fmla="*/ 1620981 h 2297875"/>
                <a:gd name="connsiteX18" fmla="*/ 5058888 w 7855527"/>
                <a:gd name="connsiteY18" fmla="*/ 1620981 h 2297875"/>
                <a:gd name="connsiteX19" fmla="*/ 5058888 w 7855527"/>
                <a:gd name="connsiteY19" fmla="*/ 1597231 h 2297875"/>
                <a:gd name="connsiteX20" fmla="*/ 4916385 w 7855527"/>
                <a:gd name="connsiteY20" fmla="*/ 1597231 h 2297875"/>
                <a:gd name="connsiteX21" fmla="*/ 4916385 w 7855527"/>
                <a:gd name="connsiteY21" fmla="*/ 1537854 h 2297875"/>
                <a:gd name="connsiteX22" fmla="*/ 4726379 w 7855527"/>
                <a:gd name="connsiteY22" fmla="*/ 1537854 h 2297875"/>
                <a:gd name="connsiteX23" fmla="*/ 4726379 w 7855527"/>
                <a:gd name="connsiteY23" fmla="*/ 1484415 h 2297875"/>
                <a:gd name="connsiteX24" fmla="*/ 4560125 w 7855527"/>
                <a:gd name="connsiteY24" fmla="*/ 1484415 h 2297875"/>
                <a:gd name="connsiteX25" fmla="*/ 4560125 w 7855527"/>
                <a:gd name="connsiteY25" fmla="*/ 1430976 h 2297875"/>
                <a:gd name="connsiteX26" fmla="*/ 4465122 w 7855527"/>
                <a:gd name="connsiteY26" fmla="*/ 1430976 h 2297875"/>
                <a:gd name="connsiteX27" fmla="*/ 4465122 w 7855527"/>
                <a:gd name="connsiteY27" fmla="*/ 1407226 h 2297875"/>
                <a:gd name="connsiteX28" fmla="*/ 4340431 w 7855527"/>
                <a:gd name="connsiteY28" fmla="*/ 1407226 h 2297875"/>
                <a:gd name="connsiteX29" fmla="*/ 4340431 w 7855527"/>
                <a:gd name="connsiteY29" fmla="*/ 1389413 h 2297875"/>
                <a:gd name="connsiteX30" fmla="*/ 4144488 w 7855527"/>
                <a:gd name="connsiteY30" fmla="*/ 1389413 h 2297875"/>
                <a:gd name="connsiteX31" fmla="*/ 4144488 w 7855527"/>
                <a:gd name="connsiteY31" fmla="*/ 1389413 h 2297875"/>
                <a:gd name="connsiteX32" fmla="*/ 4102924 w 7855527"/>
                <a:gd name="connsiteY32" fmla="*/ 1347849 h 2297875"/>
                <a:gd name="connsiteX33" fmla="*/ 3936670 w 7855527"/>
                <a:gd name="connsiteY33" fmla="*/ 1347849 h 2297875"/>
                <a:gd name="connsiteX34" fmla="*/ 3936670 w 7855527"/>
                <a:gd name="connsiteY34" fmla="*/ 1306285 h 2297875"/>
                <a:gd name="connsiteX35" fmla="*/ 3806042 w 7855527"/>
                <a:gd name="connsiteY35" fmla="*/ 1306285 h 2297875"/>
                <a:gd name="connsiteX36" fmla="*/ 3806042 w 7855527"/>
                <a:gd name="connsiteY36" fmla="*/ 1258784 h 2297875"/>
                <a:gd name="connsiteX37" fmla="*/ 3503221 w 7855527"/>
                <a:gd name="connsiteY37" fmla="*/ 1258784 h 2297875"/>
                <a:gd name="connsiteX38" fmla="*/ 3503221 w 7855527"/>
                <a:gd name="connsiteY38" fmla="*/ 1229096 h 2297875"/>
                <a:gd name="connsiteX39" fmla="*/ 3354779 w 7855527"/>
                <a:gd name="connsiteY39" fmla="*/ 1229096 h 2297875"/>
                <a:gd name="connsiteX40" fmla="*/ 3354779 w 7855527"/>
                <a:gd name="connsiteY40" fmla="*/ 1193470 h 2297875"/>
                <a:gd name="connsiteX41" fmla="*/ 3259777 w 7855527"/>
                <a:gd name="connsiteY41" fmla="*/ 1193470 h 2297875"/>
                <a:gd name="connsiteX42" fmla="*/ 3259777 w 7855527"/>
                <a:gd name="connsiteY42" fmla="*/ 1175657 h 2297875"/>
                <a:gd name="connsiteX43" fmla="*/ 3051959 w 7855527"/>
                <a:gd name="connsiteY43" fmla="*/ 1175657 h 2297875"/>
                <a:gd name="connsiteX44" fmla="*/ 3051959 w 7855527"/>
                <a:gd name="connsiteY44" fmla="*/ 1145968 h 2297875"/>
                <a:gd name="connsiteX45" fmla="*/ 2945081 w 7855527"/>
                <a:gd name="connsiteY45" fmla="*/ 1145968 h 2297875"/>
                <a:gd name="connsiteX46" fmla="*/ 2945081 w 7855527"/>
                <a:gd name="connsiteY46" fmla="*/ 1116280 h 2297875"/>
                <a:gd name="connsiteX47" fmla="*/ 2873829 w 7855527"/>
                <a:gd name="connsiteY47" fmla="*/ 1116280 h 2297875"/>
                <a:gd name="connsiteX48" fmla="*/ 2873829 w 7855527"/>
                <a:gd name="connsiteY48" fmla="*/ 1062841 h 2297875"/>
                <a:gd name="connsiteX49" fmla="*/ 2755075 w 7855527"/>
                <a:gd name="connsiteY49" fmla="*/ 1062841 h 2297875"/>
                <a:gd name="connsiteX50" fmla="*/ 2755075 w 7855527"/>
                <a:gd name="connsiteY50" fmla="*/ 1033153 h 2297875"/>
                <a:gd name="connsiteX51" fmla="*/ 2660073 w 7855527"/>
                <a:gd name="connsiteY51" fmla="*/ 1033153 h 2297875"/>
                <a:gd name="connsiteX52" fmla="*/ 2660073 w 7855527"/>
                <a:gd name="connsiteY52" fmla="*/ 1033153 h 2297875"/>
                <a:gd name="connsiteX53" fmla="*/ 2618509 w 7855527"/>
                <a:gd name="connsiteY53" fmla="*/ 991589 h 2297875"/>
                <a:gd name="connsiteX54" fmla="*/ 2618509 w 7855527"/>
                <a:gd name="connsiteY54" fmla="*/ 955963 h 2297875"/>
                <a:gd name="connsiteX55" fmla="*/ 2517569 w 7855527"/>
                <a:gd name="connsiteY55" fmla="*/ 955963 h 2297875"/>
                <a:gd name="connsiteX56" fmla="*/ 2517569 w 7855527"/>
                <a:gd name="connsiteY56" fmla="*/ 932213 h 2297875"/>
                <a:gd name="connsiteX57" fmla="*/ 2422566 w 7855527"/>
                <a:gd name="connsiteY57" fmla="*/ 932213 h 2297875"/>
                <a:gd name="connsiteX58" fmla="*/ 2422566 w 7855527"/>
                <a:gd name="connsiteY58" fmla="*/ 890649 h 2297875"/>
                <a:gd name="connsiteX59" fmla="*/ 2303813 w 7855527"/>
                <a:gd name="connsiteY59" fmla="*/ 890649 h 2297875"/>
                <a:gd name="connsiteX60" fmla="*/ 2303813 w 7855527"/>
                <a:gd name="connsiteY60" fmla="*/ 831272 h 2297875"/>
                <a:gd name="connsiteX61" fmla="*/ 2161309 w 7855527"/>
                <a:gd name="connsiteY61" fmla="*/ 831272 h 2297875"/>
                <a:gd name="connsiteX62" fmla="*/ 2161309 w 7855527"/>
                <a:gd name="connsiteY62" fmla="*/ 795646 h 2297875"/>
                <a:gd name="connsiteX63" fmla="*/ 2036618 w 7855527"/>
                <a:gd name="connsiteY63" fmla="*/ 795646 h 2297875"/>
                <a:gd name="connsiteX64" fmla="*/ 2036618 w 7855527"/>
                <a:gd name="connsiteY64" fmla="*/ 765958 h 2297875"/>
                <a:gd name="connsiteX65" fmla="*/ 1935678 w 7855527"/>
                <a:gd name="connsiteY65" fmla="*/ 765958 h 2297875"/>
                <a:gd name="connsiteX66" fmla="*/ 1935678 w 7855527"/>
                <a:gd name="connsiteY66" fmla="*/ 706581 h 2297875"/>
                <a:gd name="connsiteX67" fmla="*/ 1834738 w 7855527"/>
                <a:gd name="connsiteY67" fmla="*/ 706581 h 2297875"/>
                <a:gd name="connsiteX68" fmla="*/ 1834738 w 7855527"/>
                <a:gd name="connsiteY68" fmla="*/ 647205 h 2297875"/>
                <a:gd name="connsiteX69" fmla="*/ 1727860 w 7855527"/>
                <a:gd name="connsiteY69" fmla="*/ 647205 h 2297875"/>
                <a:gd name="connsiteX70" fmla="*/ 1727860 w 7855527"/>
                <a:gd name="connsiteY70" fmla="*/ 611579 h 2297875"/>
                <a:gd name="connsiteX71" fmla="*/ 1668483 w 7855527"/>
                <a:gd name="connsiteY71" fmla="*/ 611579 h 2297875"/>
                <a:gd name="connsiteX72" fmla="*/ 1668483 w 7855527"/>
                <a:gd name="connsiteY72" fmla="*/ 581890 h 2297875"/>
                <a:gd name="connsiteX73" fmla="*/ 1525979 w 7855527"/>
                <a:gd name="connsiteY73" fmla="*/ 581890 h 2297875"/>
                <a:gd name="connsiteX74" fmla="*/ 1525979 w 7855527"/>
                <a:gd name="connsiteY74" fmla="*/ 540327 h 2297875"/>
                <a:gd name="connsiteX75" fmla="*/ 1395351 w 7855527"/>
                <a:gd name="connsiteY75" fmla="*/ 540327 h 2297875"/>
                <a:gd name="connsiteX76" fmla="*/ 1395351 w 7855527"/>
                <a:gd name="connsiteY76" fmla="*/ 516576 h 2297875"/>
                <a:gd name="connsiteX77" fmla="*/ 1312223 w 7855527"/>
                <a:gd name="connsiteY77" fmla="*/ 516576 h 2297875"/>
                <a:gd name="connsiteX78" fmla="*/ 1312223 w 7855527"/>
                <a:gd name="connsiteY78" fmla="*/ 486888 h 2297875"/>
                <a:gd name="connsiteX79" fmla="*/ 1246909 w 7855527"/>
                <a:gd name="connsiteY79" fmla="*/ 486888 h 2297875"/>
                <a:gd name="connsiteX80" fmla="*/ 1246909 w 7855527"/>
                <a:gd name="connsiteY80" fmla="*/ 451262 h 2297875"/>
                <a:gd name="connsiteX81" fmla="*/ 1122218 w 7855527"/>
                <a:gd name="connsiteY81" fmla="*/ 451262 h 2297875"/>
                <a:gd name="connsiteX82" fmla="*/ 1122218 w 7855527"/>
                <a:gd name="connsiteY82" fmla="*/ 415636 h 2297875"/>
                <a:gd name="connsiteX83" fmla="*/ 1062842 w 7855527"/>
                <a:gd name="connsiteY83" fmla="*/ 415636 h 2297875"/>
                <a:gd name="connsiteX84" fmla="*/ 1062842 w 7855527"/>
                <a:gd name="connsiteY84" fmla="*/ 385948 h 2297875"/>
                <a:gd name="connsiteX85" fmla="*/ 1062842 w 7855527"/>
                <a:gd name="connsiteY85" fmla="*/ 385948 h 2297875"/>
                <a:gd name="connsiteX86" fmla="*/ 1033153 w 7855527"/>
                <a:gd name="connsiteY86" fmla="*/ 356259 h 2297875"/>
                <a:gd name="connsiteX87" fmla="*/ 1033153 w 7855527"/>
                <a:gd name="connsiteY87" fmla="*/ 356259 h 2297875"/>
                <a:gd name="connsiteX88" fmla="*/ 991590 w 7855527"/>
                <a:gd name="connsiteY88" fmla="*/ 356259 h 2297875"/>
                <a:gd name="connsiteX89" fmla="*/ 991590 w 7855527"/>
                <a:gd name="connsiteY89" fmla="*/ 302820 h 2297875"/>
                <a:gd name="connsiteX90" fmla="*/ 896587 w 7855527"/>
                <a:gd name="connsiteY90" fmla="*/ 302820 h 2297875"/>
                <a:gd name="connsiteX91" fmla="*/ 914400 w 7855527"/>
                <a:gd name="connsiteY91" fmla="*/ 184066 h 2297875"/>
                <a:gd name="connsiteX92" fmla="*/ 819397 w 7855527"/>
                <a:gd name="connsiteY92" fmla="*/ 243443 h 2297875"/>
                <a:gd name="connsiteX93" fmla="*/ 777834 w 7855527"/>
                <a:gd name="connsiteY93" fmla="*/ 249381 h 2297875"/>
                <a:gd name="connsiteX94" fmla="*/ 777834 w 7855527"/>
                <a:gd name="connsiteY94" fmla="*/ 225631 h 2297875"/>
                <a:gd name="connsiteX95" fmla="*/ 706582 w 7855527"/>
                <a:gd name="connsiteY95" fmla="*/ 225631 h 2297875"/>
                <a:gd name="connsiteX96" fmla="*/ 706582 w 7855527"/>
                <a:gd name="connsiteY96" fmla="*/ 154379 h 2297875"/>
                <a:gd name="connsiteX97" fmla="*/ 587829 w 7855527"/>
                <a:gd name="connsiteY97" fmla="*/ 154379 h 2297875"/>
                <a:gd name="connsiteX98" fmla="*/ 587829 w 7855527"/>
                <a:gd name="connsiteY98" fmla="*/ 124690 h 2297875"/>
                <a:gd name="connsiteX99" fmla="*/ 475013 w 7855527"/>
                <a:gd name="connsiteY99" fmla="*/ 124690 h 2297875"/>
                <a:gd name="connsiteX100" fmla="*/ 475013 w 7855527"/>
                <a:gd name="connsiteY100" fmla="*/ 83127 h 2297875"/>
                <a:gd name="connsiteX101" fmla="*/ 368135 w 7855527"/>
                <a:gd name="connsiteY101" fmla="*/ 83127 h 2297875"/>
                <a:gd name="connsiteX102" fmla="*/ 368135 w 7855527"/>
                <a:gd name="connsiteY102" fmla="*/ 35626 h 2297875"/>
                <a:gd name="connsiteX103" fmla="*/ 154379 w 7855527"/>
                <a:gd name="connsiteY103" fmla="*/ 35626 h 2297875"/>
                <a:gd name="connsiteX104" fmla="*/ 154379 w 7855527"/>
                <a:gd name="connsiteY104" fmla="*/ 0 h 2297875"/>
                <a:gd name="connsiteX105" fmla="*/ 0 w 7855527"/>
                <a:gd name="connsiteY105" fmla="*/ 0 h 2297875"/>
                <a:gd name="connsiteX0" fmla="*/ 7855527 w 7855527"/>
                <a:gd name="connsiteY0" fmla="*/ 2297875 h 2297875"/>
                <a:gd name="connsiteX1" fmla="*/ 7665522 w 7855527"/>
                <a:gd name="connsiteY1" fmla="*/ 2297875 h 2297875"/>
                <a:gd name="connsiteX2" fmla="*/ 7665522 w 7855527"/>
                <a:gd name="connsiteY2" fmla="*/ 2101932 h 2297875"/>
                <a:gd name="connsiteX3" fmla="*/ 7362701 w 7855527"/>
                <a:gd name="connsiteY3" fmla="*/ 2101932 h 2297875"/>
                <a:gd name="connsiteX4" fmla="*/ 7362701 w 7855527"/>
                <a:gd name="connsiteY4" fmla="*/ 1965366 h 2297875"/>
                <a:gd name="connsiteX5" fmla="*/ 7249886 w 7855527"/>
                <a:gd name="connsiteY5" fmla="*/ 1965366 h 2297875"/>
                <a:gd name="connsiteX6" fmla="*/ 7249886 w 7855527"/>
                <a:gd name="connsiteY6" fmla="*/ 1864426 h 2297875"/>
                <a:gd name="connsiteX7" fmla="*/ 6697683 w 7855527"/>
                <a:gd name="connsiteY7" fmla="*/ 1864426 h 2297875"/>
                <a:gd name="connsiteX8" fmla="*/ 6697683 w 7855527"/>
                <a:gd name="connsiteY8" fmla="*/ 1775361 h 2297875"/>
                <a:gd name="connsiteX9" fmla="*/ 5717969 w 7855527"/>
                <a:gd name="connsiteY9" fmla="*/ 1775361 h 2297875"/>
                <a:gd name="connsiteX10" fmla="*/ 5717969 w 7855527"/>
                <a:gd name="connsiteY10" fmla="*/ 1710046 h 2297875"/>
                <a:gd name="connsiteX11" fmla="*/ 5397335 w 7855527"/>
                <a:gd name="connsiteY11" fmla="*/ 1710046 h 2297875"/>
                <a:gd name="connsiteX12" fmla="*/ 5397335 w 7855527"/>
                <a:gd name="connsiteY12" fmla="*/ 1674420 h 2297875"/>
                <a:gd name="connsiteX13" fmla="*/ 5183579 w 7855527"/>
                <a:gd name="connsiteY13" fmla="*/ 1674420 h 2297875"/>
                <a:gd name="connsiteX14" fmla="*/ 5183579 w 7855527"/>
                <a:gd name="connsiteY14" fmla="*/ 1674420 h 2297875"/>
                <a:gd name="connsiteX15" fmla="*/ 5183579 w 7855527"/>
                <a:gd name="connsiteY15" fmla="*/ 1674420 h 2297875"/>
                <a:gd name="connsiteX16" fmla="*/ 5183579 w 7855527"/>
                <a:gd name="connsiteY16" fmla="*/ 1674420 h 2297875"/>
                <a:gd name="connsiteX17" fmla="*/ 5183579 w 7855527"/>
                <a:gd name="connsiteY17" fmla="*/ 1620981 h 2297875"/>
                <a:gd name="connsiteX18" fmla="*/ 5058888 w 7855527"/>
                <a:gd name="connsiteY18" fmla="*/ 1620981 h 2297875"/>
                <a:gd name="connsiteX19" fmla="*/ 5058888 w 7855527"/>
                <a:gd name="connsiteY19" fmla="*/ 1597231 h 2297875"/>
                <a:gd name="connsiteX20" fmla="*/ 4916385 w 7855527"/>
                <a:gd name="connsiteY20" fmla="*/ 1597231 h 2297875"/>
                <a:gd name="connsiteX21" fmla="*/ 4916385 w 7855527"/>
                <a:gd name="connsiteY21" fmla="*/ 1537854 h 2297875"/>
                <a:gd name="connsiteX22" fmla="*/ 4726379 w 7855527"/>
                <a:gd name="connsiteY22" fmla="*/ 1537854 h 2297875"/>
                <a:gd name="connsiteX23" fmla="*/ 4726379 w 7855527"/>
                <a:gd name="connsiteY23" fmla="*/ 1484415 h 2297875"/>
                <a:gd name="connsiteX24" fmla="*/ 4560125 w 7855527"/>
                <a:gd name="connsiteY24" fmla="*/ 1484415 h 2297875"/>
                <a:gd name="connsiteX25" fmla="*/ 4560125 w 7855527"/>
                <a:gd name="connsiteY25" fmla="*/ 1430976 h 2297875"/>
                <a:gd name="connsiteX26" fmla="*/ 4465122 w 7855527"/>
                <a:gd name="connsiteY26" fmla="*/ 1430976 h 2297875"/>
                <a:gd name="connsiteX27" fmla="*/ 4465122 w 7855527"/>
                <a:gd name="connsiteY27" fmla="*/ 1407226 h 2297875"/>
                <a:gd name="connsiteX28" fmla="*/ 4340431 w 7855527"/>
                <a:gd name="connsiteY28" fmla="*/ 1407226 h 2297875"/>
                <a:gd name="connsiteX29" fmla="*/ 4340431 w 7855527"/>
                <a:gd name="connsiteY29" fmla="*/ 1389413 h 2297875"/>
                <a:gd name="connsiteX30" fmla="*/ 4144488 w 7855527"/>
                <a:gd name="connsiteY30" fmla="*/ 1389413 h 2297875"/>
                <a:gd name="connsiteX31" fmla="*/ 4144488 w 7855527"/>
                <a:gd name="connsiteY31" fmla="*/ 1389413 h 2297875"/>
                <a:gd name="connsiteX32" fmla="*/ 4102924 w 7855527"/>
                <a:gd name="connsiteY32" fmla="*/ 1347849 h 2297875"/>
                <a:gd name="connsiteX33" fmla="*/ 3936670 w 7855527"/>
                <a:gd name="connsiteY33" fmla="*/ 1347849 h 2297875"/>
                <a:gd name="connsiteX34" fmla="*/ 3936670 w 7855527"/>
                <a:gd name="connsiteY34" fmla="*/ 1306285 h 2297875"/>
                <a:gd name="connsiteX35" fmla="*/ 3806042 w 7855527"/>
                <a:gd name="connsiteY35" fmla="*/ 1306285 h 2297875"/>
                <a:gd name="connsiteX36" fmla="*/ 3806042 w 7855527"/>
                <a:gd name="connsiteY36" fmla="*/ 1258784 h 2297875"/>
                <a:gd name="connsiteX37" fmla="*/ 3503221 w 7855527"/>
                <a:gd name="connsiteY37" fmla="*/ 1258784 h 2297875"/>
                <a:gd name="connsiteX38" fmla="*/ 3503221 w 7855527"/>
                <a:gd name="connsiteY38" fmla="*/ 1229096 h 2297875"/>
                <a:gd name="connsiteX39" fmla="*/ 3354779 w 7855527"/>
                <a:gd name="connsiteY39" fmla="*/ 1229096 h 2297875"/>
                <a:gd name="connsiteX40" fmla="*/ 3354779 w 7855527"/>
                <a:gd name="connsiteY40" fmla="*/ 1193470 h 2297875"/>
                <a:gd name="connsiteX41" fmla="*/ 3259777 w 7855527"/>
                <a:gd name="connsiteY41" fmla="*/ 1193470 h 2297875"/>
                <a:gd name="connsiteX42" fmla="*/ 3259777 w 7855527"/>
                <a:gd name="connsiteY42" fmla="*/ 1175657 h 2297875"/>
                <a:gd name="connsiteX43" fmla="*/ 3051959 w 7855527"/>
                <a:gd name="connsiteY43" fmla="*/ 1175657 h 2297875"/>
                <a:gd name="connsiteX44" fmla="*/ 3051959 w 7855527"/>
                <a:gd name="connsiteY44" fmla="*/ 1145968 h 2297875"/>
                <a:gd name="connsiteX45" fmla="*/ 2945081 w 7855527"/>
                <a:gd name="connsiteY45" fmla="*/ 1145968 h 2297875"/>
                <a:gd name="connsiteX46" fmla="*/ 2945081 w 7855527"/>
                <a:gd name="connsiteY46" fmla="*/ 1116280 h 2297875"/>
                <a:gd name="connsiteX47" fmla="*/ 2873829 w 7855527"/>
                <a:gd name="connsiteY47" fmla="*/ 1116280 h 2297875"/>
                <a:gd name="connsiteX48" fmla="*/ 2873829 w 7855527"/>
                <a:gd name="connsiteY48" fmla="*/ 1062841 h 2297875"/>
                <a:gd name="connsiteX49" fmla="*/ 2755075 w 7855527"/>
                <a:gd name="connsiteY49" fmla="*/ 1062841 h 2297875"/>
                <a:gd name="connsiteX50" fmla="*/ 2755075 w 7855527"/>
                <a:gd name="connsiteY50" fmla="*/ 1033153 h 2297875"/>
                <a:gd name="connsiteX51" fmla="*/ 2660073 w 7855527"/>
                <a:gd name="connsiteY51" fmla="*/ 1033153 h 2297875"/>
                <a:gd name="connsiteX52" fmla="*/ 2660073 w 7855527"/>
                <a:gd name="connsiteY52" fmla="*/ 1033153 h 2297875"/>
                <a:gd name="connsiteX53" fmla="*/ 2618509 w 7855527"/>
                <a:gd name="connsiteY53" fmla="*/ 991589 h 2297875"/>
                <a:gd name="connsiteX54" fmla="*/ 2618509 w 7855527"/>
                <a:gd name="connsiteY54" fmla="*/ 955963 h 2297875"/>
                <a:gd name="connsiteX55" fmla="*/ 2517569 w 7855527"/>
                <a:gd name="connsiteY55" fmla="*/ 955963 h 2297875"/>
                <a:gd name="connsiteX56" fmla="*/ 2517569 w 7855527"/>
                <a:gd name="connsiteY56" fmla="*/ 932213 h 2297875"/>
                <a:gd name="connsiteX57" fmla="*/ 2422566 w 7855527"/>
                <a:gd name="connsiteY57" fmla="*/ 932213 h 2297875"/>
                <a:gd name="connsiteX58" fmla="*/ 2422566 w 7855527"/>
                <a:gd name="connsiteY58" fmla="*/ 890649 h 2297875"/>
                <a:gd name="connsiteX59" fmla="*/ 2303813 w 7855527"/>
                <a:gd name="connsiteY59" fmla="*/ 890649 h 2297875"/>
                <a:gd name="connsiteX60" fmla="*/ 2303813 w 7855527"/>
                <a:gd name="connsiteY60" fmla="*/ 831272 h 2297875"/>
                <a:gd name="connsiteX61" fmla="*/ 2161309 w 7855527"/>
                <a:gd name="connsiteY61" fmla="*/ 831272 h 2297875"/>
                <a:gd name="connsiteX62" fmla="*/ 2161309 w 7855527"/>
                <a:gd name="connsiteY62" fmla="*/ 795646 h 2297875"/>
                <a:gd name="connsiteX63" fmla="*/ 2036618 w 7855527"/>
                <a:gd name="connsiteY63" fmla="*/ 795646 h 2297875"/>
                <a:gd name="connsiteX64" fmla="*/ 2036618 w 7855527"/>
                <a:gd name="connsiteY64" fmla="*/ 765958 h 2297875"/>
                <a:gd name="connsiteX65" fmla="*/ 1935678 w 7855527"/>
                <a:gd name="connsiteY65" fmla="*/ 765958 h 2297875"/>
                <a:gd name="connsiteX66" fmla="*/ 1935678 w 7855527"/>
                <a:gd name="connsiteY66" fmla="*/ 706581 h 2297875"/>
                <a:gd name="connsiteX67" fmla="*/ 1834738 w 7855527"/>
                <a:gd name="connsiteY67" fmla="*/ 706581 h 2297875"/>
                <a:gd name="connsiteX68" fmla="*/ 1834738 w 7855527"/>
                <a:gd name="connsiteY68" fmla="*/ 647205 h 2297875"/>
                <a:gd name="connsiteX69" fmla="*/ 1727860 w 7855527"/>
                <a:gd name="connsiteY69" fmla="*/ 647205 h 2297875"/>
                <a:gd name="connsiteX70" fmla="*/ 1727860 w 7855527"/>
                <a:gd name="connsiteY70" fmla="*/ 611579 h 2297875"/>
                <a:gd name="connsiteX71" fmla="*/ 1668483 w 7855527"/>
                <a:gd name="connsiteY71" fmla="*/ 611579 h 2297875"/>
                <a:gd name="connsiteX72" fmla="*/ 1668483 w 7855527"/>
                <a:gd name="connsiteY72" fmla="*/ 581890 h 2297875"/>
                <a:gd name="connsiteX73" fmla="*/ 1525979 w 7855527"/>
                <a:gd name="connsiteY73" fmla="*/ 581890 h 2297875"/>
                <a:gd name="connsiteX74" fmla="*/ 1525979 w 7855527"/>
                <a:gd name="connsiteY74" fmla="*/ 540327 h 2297875"/>
                <a:gd name="connsiteX75" fmla="*/ 1395351 w 7855527"/>
                <a:gd name="connsiteY75" fmla="*/ 540327 h 2297875"/>
                <a:gd name="connsiteX76" fmla="*/ 1395351 w 7855527"/>
                <a:gd name="connsiteY76" fmla="*/ 516576 h 2297875"/>
                <a:gd name="connsiteX77" fmla="*/ 1312223 w 7855527"/>
                <a:gd name="connsiteY77" fmla="*/ 516576 h 2297875"/>
                <a:gd name="connsiteX78" fmla="*/ 1312223 w 7855527"/>
                <a:gd name="connsiteY78" fmla="*/ 486888 h 2297875"/>
                <a:gd name="connsiteX79" fmla="*/ 1246909 w 7855527"/>
                <a:gd name="connsiteY79" fmla="*/ 486888 h 2297875"/>
                <a:gd name="connsiteX80" fmla="*/ 1246909 w 7855527"/>
                <a:gd name="connsiteY80" fmla="*/ 451262 h 2297875"/>
                <a:gd name="connsiteX81" fmla="*/ 1122218 w 7855527"/>
                <a:gd name="connsiteY81" fmla="*/ 451262 h 2297875"/>
                <a:gd name="connsiteX82" fmla="*/ 1122218 w 7855527"/>
                <a:gd name="connsiteY82" fmla="*/ 415636 h 2297875"/>
                <a:gd name="connsiteX83" fmla="*/ 1062842 w 7855527"/>
                <a:gd name="connsiteY83" fmla="*/ 415636 h 2297875"/>
                <a:gd name="connsiteX84" fmla="*/ 1062842 w 7855527"/>
                <a:gd name="connsiteY84" fmla="*/ 385948 h 2297875"/>
                <a:gd name="connsiteX85" fmla="*/ 1062842 w 7855527"/>
                <a:gd name="connsiteY85" fmla="*/ 385948 h 2297875"/>
                <a:gd name="connsiteX86" fmla="*/ 1033153 w 7855527"/>
                <a:gd name="connsiteY86" fmla="*/ 356259 h 2297875"/>
                <a:gd name="connsiteX87" fmla="*/ 1033153 w 7855527"/>
                <a:gd name="connsiteY87" fmla="*/ 356259 h 2297875"/>
                <a:gd name="connsiteX88" fmla="*/ 991590 w 7855527"/>
                <a:gd name="connsiteY88" fmla="*/ 356259 h 2297875"/>
                <a:gd name="connsiteX89" fmla="*/ 991590 w 7855527"/>
                <a:gd name="connsiteY89" fmla="*/ 302820 h 2297875"/>
                <a:gd name="connsiteX90" fmla="*/ 926275 w 7855527"/>
                <a:gd name="connsiteY90" fmla="*/ 302820 h 2297875"/>
                <a:gd name="connsiteX91" fmla="*/ 914400 w 7855527"/>
                <a:gd name="connsiteY91" fmla="*/ 184066 h 2297875"/>
                <a:gd name="connsiteX92" fmla="*/ 819397 w 7855527"/>
                <a:gd name="connsiteY92" fmla="*/ 243443 h 2297875"/>
                <a:gd name="connsiteX93" fmla="*/ 777834 w 7855527"/>
                <a:gd name="connsiteY93" fmla="*/ 249381 h 2297875"/>
                <a:gd name="connsiteX94" fmla="*/ 777834 w 7855527"/>
                <a:gd name="connsiteY94" fmla="*/ 225631 h 2297875"/>
                <a:gd name="connsiteX95" fmla="*/ 706582 w 7855527"/>
                <a:gd name="connsiteY95" fmla="*/ 225631 h 2297875"/>
                <a:gd name="connsiteX96" fmla="*/ 706582 w 7855527"/>
                <a:gd name="connsiteY96" fmla="*/ 154379 h 2297875"/>
                <a:gd name="connsiteX97" fmla="*/ 587829 w 7855527"/>
                <a:gd name="connsiteY97" fmla="*/ 154379 h 2297875"/>
                <a:gd name="connsiteX98" fmla="*/ 587829 w 7855527"/>
                <a:gd name="connsiteY98" fmla="*/ 124690 h 2297875"/>
                <a:gd name="connsiteX99" fmla="*/ 475013 w 7855527"/>
                <a:gd name="connsiteY99" fmla="*/ 124690 h 2297875"/>
                <a:gd name="connsiteX100" fmla="*/ 475013 w 7855527"/>
                <a:gd name="connsiteY100" fmla="*/ 83127 h 2297875"/>
                <a:gd name="connsiteX101" fmla="*/ 368135 w 7855527"/>
                <a:gd name="connsiteY101" fmla="*/ 83127 h 2297875"/>
                <a:gd name="connsiteX102" fmla="*/ 368135 w 7855527"/>
                <a:gd name="connsiteY102" fmla="*/ 35626 h 2297875"/>
                <a:gd name="connsiteX103" fmla="*/ 154379 w 7855527"/>
                <a:gd name="connsiteY103" fmla="*/ 35626 h 2297875"/>
                <a:gd name="connsiteX104" fmla="*/ 154379 w 7855527"/>
                <a:gd name="connsiteY104" fmla="*/ 0 h 2297875"/>
                <a:gd name="connsiteX105" fmla="*/ 0 w 7855527"/>
                <a:gd name="connsiteY105" fmla="*/ 0 h 2297875"/>
                <a:gd name="connsiteX0" fmla="*/ 7855527 w 7855527"/>
                <a:gd name="connsiteY0" fmla="*/ 2297875 h 2297875"/>
                <a:gd name="connsiteX1" fmla="*/ 7665522 w 7855527"/>
                <a:gd name="connsiteY1" fmla="*/ 2297875 h 2297875"/>
                <a:gd name="connsiteX2" fmla="*/ 7665522 w 7855527"/>
                <a:gd name="connsiteY2" fmla="*/ 2101932 h 2297875"/>
                <a:gd name="connsiteX3" fmla="*/ 7362701 w 7855527"/>
                <a:gd name="connsiteY3" fmla="*/ 2101932 h 2297875"/>
                <a:gd name="connsiteX4" fmla="*/ 7362701 w 7855527"/>
                <a:gd name="connsiteY4" fmla="*/ 1965366 h 2297875"/>
                <a:gd name="connsiteX5" fmla="*/ 7249886 w 7855527"/>
                <a:gd name="connsiteY5" fmla="*/ 1965366 h 2297875"/>
                <a:gd name="connsiteX6" fmla="*/ 7249886 w 7855527"/>
                <a:gd name="connsiteY6" fmla="*/ 1864426 h 2297875"/>
                <a:gd name="connsiteX7" fmla="*/ 6697683 w 7855527"/>
                <a:gd name="connsiteY7" fmla="*/ 1864426 h 2297875"/>
                <a:gd name="connsiteX8" fmla="*/ 6697683 w 7855527"/>
                <a:gd name="connsiteY8" fmla="*/ 1775361 h 2297875"/>
                <a:gd name="connsiteX9" fmla="*/ 5717969 w 7855527"/>
                <a:gd name="connsiteY9" fmla="*/ 1775361 h 2297875"/>
                <a:gd name="connsiteX10" fmla="*/ 5717969 w 7855527"/>
                <a:gd name="connsiteY10" fmla="*/ 1710046 h 2297875"/>
                <a:gd name="connsiteX11" fmla="*/ 5397335 w 7855527"/>
                <a:gd name="connsiteY11" fmla="*/ 1710046 h 2297875"/>
                <a:gd name="connsiteX12" fmla="*/ 5397335 w 7855527"/>
                <a:gd name="connsiteY12" fmla="*/ 1674420 h 2297875"/>
                <a:gd name="connsiteX13" fmla="*/ 5183579 w 7855527"/>
                <a:gd name="connsiteY13" fmla="*/ 1674420 h 2297875"/>
                <a:gd name="connsiteX14" fmla="*/ 5183579 w 7855527"/>
                <a:gd name="connsiteY14" fmla="*/ 1674420 h 2297875"/>
                <a:gd name="connsiteX15" fmla="*/ 5183579 w 7855527"/>
                <a:gd name="connsiteY15" fmla="*/ 1674420 h 2297875"/>
                <a:gd name="connsiteX16" fmla="*/ 5183579 w 7855527"/>
                <a:gd name="connsiteY16" fmla="*/ 1674420 h 2297875"/>
                <a:gd name="connsiteX17" fmla="*/ 5183579 w 7855527"/>
                <a:gd name="connsiteY17" fmla="*/ 1620981 h 2297875"/>
                <a:gd name="connsiteX18" fmla="*/ 5058888 w 7855527"/>
                <a:gd name="connsiteY18" fmla="*/ 1620981 h 2297875"/>
                <a:gd name="connsiteX19" fmla="*/ 5058888 w 7855527"/>
                <a:gd name="connsiteY19" fmla="*/ 1597231 h 2297875"/>
                <a:gd name="connsiteX20" fmla="*/ 4916385 w 7855527"/>
                <a:gd name="connsiteY20" fmla="*/ 1597231 h 2297875"/>
                <a:gd name="connsiteX21" fmla="*/ 4916385 w 7855527"/>
                <a:gd name="connsiteY21" fmla="*/ 1537854 h 2297875"/>
                <a:gd name="connsiteX22" fmla="*/ 4726379 w 7855527"/>
                <a:gd name="connsiteY22" fmla="*/ 1537854 h 2297875"/>
                <a:gd name="connsiteX23" fmla="*/ 4726379 w 7855527"/>
                <a:gd name="connsiteY23" fmla="*/ 1484415 h 2297875"/>
                <a:gd name="connsiteX24" fmla="*/ 4560125 w 7855527"/>
                <a:gd name="connsiteY24" fmla="*/ 1484415 h 2297875"/>
                <a:gd name="connsiteX25" fmla="*/ 4560125 w 7855527"/>
                <a:gd name="connsiteY25" fmla="*/ 1430976 h 2297875"/>
                <a:gd name="connsiteX26" fmla="*/ 4465122 w 7855527"/>
                <a:gd name="connsiteY26" fmla="*/ 1430976 h 2297875"/>
                <a:gd name="connsiteX27" fmla="*/ 4465122 w 7855527"/>
                <a:gd name="connsiteY27" fmla="*/ 1407226 h 2297875"/>
                <a:gd name="connsiteX28" fmla="*/ 4340431 w 7855527"/>
                <a:gd name="connsiteY28" fmla="*/ 1407226 h 2297875"/>
                <a:gd name="connsiteX29" fmla="*/ 4340431 w 7855527"/>
                <a:gd name="connsiteY29" fmla="*/ 1389413 h 2297875"/>
                <a:gd name="connsiteX30" fmla="*/ 4144488 w 7855527"/>
                <a:gd name="connsiteY30" fmla="*/ 1389413 h 2297875"/>
                <a:gd name="connsiteX31" fmla="*/ 4144488 w 7855527"/>
                <a:gd name="connsiteY31" fmla="*/ 1389413 h 2297875"/>
                <a:gd name="connsiteX32" fmla="*/ 4102924 w 7855527"/>
                <a:gd name="connsiteY32" fmla="*/ 1347849 h 2297875"/>
                <a:gd name="connsiteX33" fmla="*/ 3936670 w 7855527"/>
                <a:gd name="connsiteY33" fmla="*/ 1347849 h 2297875"/>
                <a:gd name="connsiteX34" fmla="*/ 3936670 w 7855527"/>
                <a:gd name="connsiteY34" fmla="*/ 1306285 h 2297875"/>
                <a:gd name="connsiteX35" fmla="*/ 3806042 w 7855527"/>
                <a:gd name="connsiteY35" fmla="*/ 1306285 h 2297875"/>
                <a:gd name="connsiteX36" fmla="*/ 3806042 w 7855527"/>
                <a:gd name="connsiteY36" fmla="*/ 1258784 h 2297875"/>
                <a:gd name="connsiteX37" fmla="*/ 3503221 w 7855527"/>
                <a:gd name="connsiteY37" fmla="*/ 1258784 h 2297875"/>
                <a:gd name="connsiteX38" fmla="*/ 3503221 w 7855527"/>
                <a:gd name="connsiteY38" fmla="*/ 1229096 h 2297875"/>
                <a:gd name="connsiteX39" fmla="*/ 3354779 w 7855527"/>
                <a:gd name="connsiteY39" fmla="*/ 1229096 h 2297875"/>
                <a:gd name="connsiteX40" fmla="*/ 3354779 w 7855527"/>
                <a:gd name="connsiteY40" fmla="*/ 1193470 h 2297875"/>
                <a:gd name="connsiteX41" fmla="*/ 3259777 w 7855527"/>
                <a:gd name="connsiteY41" fmla="*/ 1193470 h 2297875"/>
                <a:gd name="connsiteX42" fmla="*/ 3259777 w 7855527"/>
                <a:gd name="connsiteY42" fmla="*/ 1175657 h 2297875"/>
                <a:gd name="connsiteX43" fmla="*/ 3051959 w 7855527"/>
                <a:gd name="connsiteY43" fmla="*/ 1175657 h 2297875"/>
                <a:gd name="connsiteX44" fmla="*/ 3051959 w 7855527"/>
                <a:gd name="connsiteY44" fmla="*/ 1145968 h 2297875"/>
                <a:gd name="connsiteX45" fmla="*/ 2945081 w 7855527"/>
                <a:gd name="connsiteY45" fmla="*/ 1145968 h 2297875"/>
                <a:gd name="connsiteX46" fmla="*/ 2945081 w 7855527"/>
                <a:gd name="connsiteY46" fmla="*/ 1116280 h 2297875"/>
                <a:gd name="connsiteX47" fmla="*/ 2873829 w 7855527"/>
                <a:gd name="connsiteY47" fmla="*/ 1116280 h 2297875"/>
                <a:gd name="connsiteX48" fmla="*/ 2873829 w 7855527"/>
                <a:gd name="connsiteY48" fmla="*/ 1062841 h 2297875"/>
                <a:gd name="connsiteX49" fmla="*/ 2755075 w 7855527"/>
                <a:gd name="connsiteY49" fmla="*/ 1062841 h 2297875"/>
                <a:gd name="connsiteX50" fmla="*/ 2755075 w 7855527"/>
                <a:gd name="connsiteY50" fmla="*/ 1033153 h 2297875"/>
                <a:gd name="connsiteX51" fmla="*/ 2660073 w 7855527"/>
                <a:gd name="connsiteY51" fmla="*/ 1033153 h 2297875"/>
                <a:gd name="connsiteX52" fmla="*/ 2660073 w 7855527"/>
                <a:gd name="connsiteY52" fmla="*/ 1033153 h 2297875"/>
                <a:gd name="connsiteX53" fmla="*/ 2618509 w 7855527"/>
                <a:gd name="connsiteY53" fmla="*/ 991589 h 2297875"/>
                <a:gd name="connsiteX54" fmla="*/ 2618509 w 7855527"/>
                <a:gd name="connsiteY54" fmla="*/ 955963 h 2297875"/>
                <a:gd name="connsiteX55" fmla="*/ 2517569 w 7855527"/>
                <a:gd name="connsiteY55" fmla="*/ 955963 h 2297875"/>
                <a:gd name="connsiteX56" fmla="*/ 2517569 w 7855527"/>
                <a:gd name="connsiteY56" fmla="*/ 932213 h 2297875"/>
                <a:gd name="connsiteX57" fmla="*/ 2422566 w 7855527"/>
                <a:gd name="connsiteY57" fmla="*/ 932213 h 2297875"/>
                <a:gd name="connsiteX58" fmla="*/ 2422566 w 7855527"/>
                <a:gd name="connsiteY58" fmla="*/ 890649 h 2297875"/>
                <a:gd name="connsiteX59" fmla="*/ 2303813 w 7855527"/>
                <a:gd name="connsiteY59" fmla="*/ 890649 h 2297875"/>
                <a:gd name="connsiteX60" fmla="*/ 2303813 w 7855527"/>
                <a:gd name="connsiteY60" fmla="*/ 831272 h 2297875"/>
                <a:gd name="connsiteX61" fmla="*/ 2161309 w 7855527"/>
                <a:gd name="connsiteY61" fmla="*/ 831272 h 2297875"/>
                <a:gd name="connsiteX62" fmla="*/ 2161309 w 7855527"/>
                <a:gd name="connsiteY62" fmla="*/ 795646 h 2297875"/>
                <a:gd name="connsiteX63" fmla="*/ 2036618 w 7855527"/>
                <a:gd name="connsiteY63" fmla="*/ 795646 h 2297875"/>
                <a:gd name="connsiteX64" fmla="*/ 2036618 w 7855527"/>
                <a:gd name="connsiteY64" fmla="*/ 765958 h 2297875"/>
                <a:gd name="connsiteX65" fmla="*/ 1935678 w 7855527"/>
                <a:gd name="connsiteY65" fmla="*/ 765958 h 2297875"/>
                <a:gd name="connsiteX66" fmla="*/ 1935678 w 7855527"/>
                <a:gd name="connsiteY66" fmla="*/ 706581 h 2297875"/>
                <a:gd name="connsiteX67" fmla="*/ 1834738 w 7855527"/>
                <a:gd name="connsiteY67" fmla="*/ 706581 h 2297875"/>
                <a:gd name="connsiteX68" fmla="*/ 1834738 w 7855527"/>
                <a:gd name="connsiteY68" fmla="*/ 647205 h 2297875"/>
                <a:gd name="connsiteX69" fmla="*/ 1727860 w 7855527"/>
                <a:gd name="connsiteY69" fmla="*/ 647205 h 2297875"/>
                <a:gd name="connsiteX70" fmla="*/ 1727860 w 7855527"/>
                <a:gd name="connsiteY70" fmla="*/ 611579 h 2297875"/>
                <a:gd name="connsiteX71" fmla="*/ 1668483 w 7855527"/>
                <a:gd name="connsiteY71" fmla="*/ 611579 h 2297875"/>
                <a:gd name="connsiteX72" fmla="*/ 1668483 w 7855527"/>
                <a:gd name="connsiteY72" fmla="*/ 581890 h 2297875"/>
                <a:gd name="connsiteX73" fmla="*/ 1525979 w 7855527"/>
                <a:gd name="connsiteY73" fmla="*/ 581890 h 2297875"/>
                <a:gd name="connsiteX74" fmla="*/ 1525979 w 7855527"/>
                <a:gd name="connsiteY74" fmla="*/ 540327 h 2297875"/>
                <a:gd name="connsiteX75" fmla="*/ 1395351 w 7855527"/>
                <a:gd name="connsiteY75" fmla="*/ 540327 h 2297875"/>
                <a:gd name="connsiteX76" fmla="*/ 1395351 w 7855527"/>
                <a:gd name="connsiteY76" fmla="*/ 516576 h 2297875"/>
                <a:gd name="connsiteX77" fmla="*/ 1312223 w 7855527"/>
                <a:gd name="connsiteY77" fmla="*/ 516576 h 2297875"/>
                <a:gd name="connsiteX78" fmla="*/ 1312223 w 7855527"/>
                <a:gd name="connsiteY78" fmla="*/ 486888 h 2297875"/>
                <a:gd name="connsiteX79" fmla="*/ 1246909 w 7855527"/>
                <a:gd name="connsiteY79" fmla="*/ 486888 h 2297875"/>
                <a:gd name="connsiteX80" fmla="*/ 1246909 w 7855527"/>
                <a:gd name="connsiteY80" fmla="*/ 451262 h 2297875"/>
                <a:gd name="connsiteX81" fmla="*/ 1122218 w 7855527"/>
                <a:gd name="connsiteY81" fmla="*/ 451262 h 2297875"/>
                <a:gd name="connsiteX82" fmla="*/ 1122218 w 7855527"/>
                <a:gd name="connsiteY82" fmla="*/ 415636 h 2297875"/>
                <a:gd name="connsiteX83" fmla="*/ 1062842 w 7855527"/>
                <a:gd name="connsiteY83" fmla="*/ 415636 h 2297875"/>
                <a:gd name="connsiteX84" fmla="*/ 1062842 w 7855527"/>
                <a:gd name="connsiteY84" fmla="*/ 385948 h 2297875"/>
                <a:gd name="connsiteX85" fmla="*/ 1062842 w 7855527"/>
                <a:gd name="connsiteY85" fmla="*/ 385948 h 2297875"/>
                <a:gd name="connsiteX86" fmla="*/ 1033153 w 7855527"/>
                <a:gd name="connsiteY86" fmla="*/ 356259 h 2297875"/>
                <a:gd name="connsiteX87" fmla="*/ 1033153 w 7855527"/>
                <a:gd name="connsiteY87" fmla="*/ 356259 h 2297875"/>
                <a:gd name="connsiteX88" fmla="*/ 991590 w 7855527"/>
                <a:gd name="connsiteY88" fmla="*/ 356259 h 2297875"/>
                <a:gd name="connsiteX89" fmla="*/ 991590 w 7855527"/>
                <a:gd name="connsiteY89" fmla="*/ 302820 h 2297875"/>
                <a:gd name="connsiteX90" fmla="*/ 926275 w 7855527"/>
                <a:gd name="connsiteY90" fmla="*/ 302820 h 2297875"/>
                <a:gd name="connsiteX91" fmla="*/ 908463 w 7855527"/>
                <a:gd name="connsiteY91" fmla="*/ 255318 h 2297875"/>
                <a:gd name="connsiteX92" fmla="*/ 819397 w 7855527"/>
                <a:gd name="connsiteY92" fmla="*/ 243443 h 2297875"/>
                <a:gd name="connsiteX93" fmla="*/ 777834 w 7855527"/>
                <a:gd name="connsiteY93" fmla="*/ 249381 h 2297875"/>
                <a:gd name="connsiteX94" fmla="*/ 777834 w 7855527"/>
                <a:gd name="connsiteY94" fmla="*/ 225631 h 2297875"/>
                <a:gd name="connsiteX95" fmla="*/ 706582 w 7855527"/>
                <a:gd name="connsiteY95" fmla="*/ 225631 h 2297875"/>
                <a:gd name="connsiteX96" fmla="*/ 706582 w 7855527"/>
                <a:gd name="connsiteY96" fmla="*/ 154379 h 2297875"/>
                <a:gd name="connsiteX97" fmla="*/ 587829 w 7855527"/>
                <a:gd name="connsiteY97" fmla="*/ 154379 h 2297875"/>
                <a:gd name="connsiteX98" fmla="*/ 587829 w 7855527"/>
                <a:gd name="connsiteY98" fmla="*/ 124690 h 2297875"/>
                <a:gd name="connsiteX99" fmla="*/ 475013 w 7855527"/>
                <a:gd name="connsiteY99" fmla="*/ 124690 h 2297875"/>
                <a:gd name="connsiteX100" fmla="*/ 475013 w 7855527"/>
                <a:gd name="connsiteY100" fmla="*/ 83127 h 2297875"/>
                <a:gd name="connsiteX101" fmla="*/ 368135 w 7855527"/>
                <a:gd name="connsiteY101" fmla="*/ 83127 h 2297875"/>
                <a:gd name="connsiteX102" fmla="*/ 368135 w 7855527"/>
                <a:gd name="connsiteY102" fmla="*/ 35626 h 2297875"/>
                <a:gd name="connsiteX103" fmla="*/ 154379 w 7855527"/>
                <a:gd name="connsiteY103" fmla="*/ 35626 h 2297875"/>
                <a:gd name="connsiteX104" fmla="*/ 154379 w 7855527"/>
                <a:gd name="connsiteY104" fmla="*/ 0 h 2297875"/>
                <a:gd name="connsiteX105" fmla="*/ 0 w 7855527"/>
                <a:gd name="connsiteY105" fmla="*/ 0 h 2297875"/>
                <a:gd name="connsiteX0" fmla="*/ 7855527 w 7855527"/>
                <a:gd name="connsiteY0" fmla="*/ 2297875 h 2297875"/>
                <a:gd name="connsiteX1" fmla="*/ 7665522 w 7855527"/>
                <a:gd name="connsiteY1" fmla="*/ 2297875 h 2297875"/>
                <a:gd name="connsiteX2" fmla="*/ 7665522 w 7855527"/>
                <a:gd name="connsiteY2" fmla="*/ 2101932 h 2297875"/>
                <a:gd name="connsiteX3" fmla="*/ 7362701 w 7855527"/>
                <a:gd name="connsiteY3" fmla="*/ 2101932 h 2297875"/>
                <a:gd name="connsiteX4" fmla="*/ 7362701 w 7855527"/>
                <a:gd name="connsiteY4" fmla="*/ 1965366 h 2297875"/>
                <a:gd name="connsiteX5" fmla="*/ 7249886 w 7855527"/>
                <a:gd name="connsiteY5" fmla="*/ 1965366 h 2297875"/>
                <a:gd name="connsiteX6" fmla="*/ 7249886 w 7855527"/>
                <a:gd name="connsiteY6" fmla="*/ 1864426 h 2297875"/>
                <a:gd name="connsiteX7" fmla="*/ 6697683 w 7855527"/>
                <a:gd name="connsiteY7" fmla="*/ 1864426 h 2297875"/>
                <a:gd name="connsiteX8" fmla="*/ 6697683 w 7855527"/>
                <a:gd name="connsiteY8" fmla="*/ 1775361 h 2297875"/>
                <a:gd name="connsiteX9" fmla="*/ 5717969 w 7855527"/>
                <a:gd name="connsiteY9" fmla="*/ 1775361 h 2297875"/>
                <a:gd name="connsiteX10" fmla="*/ 5717969 w 7855527"/>
                <a:gd name="connsiteY10" fmla="*/ 1710046 h 2297875"/>
                <a:gd name="connsiteX11" fmla="*/ 5397335 w 7855527"/>
                <a:gd name="connsiteY11" fmla="*/ 1710046 h 2297875"/>
                <a:gd name="connsiteX12" fmla="*/ 5397335 w 7855527"/>
                <a:gd name="connsiteY12" fmla="*/ 1674420 h 2297875"/>
                <a:gd name="connsiteX13" fmla="*/ 5183579 w 7855527"/>
                <a:gd name="connsiteY13" fmla="*/ 1674420 h 2297875"/>
                <a:gd name="connsiteX14" fmla="*/ 5183579 w 7855527"/>
                <a:gd name="connsiteY14" fmla="*/ 1674420 h 2297875"/>
                <a:gd name="connsiteX15" fmla="*/ 5183579 w 7855527"/>
                <a:gd name="connsiteY15" fmla="*/ 1674420 h 2297875"/>
                <a:gd name="connsiteX16" fmla="*/ 5183579 w 7855527"/>
                <a:gd name="connsiteY16" fmla="*/ 1674420 h 2297875"/>
                <a:gd name="connsiteX17" fmla="*/ 5183579 w 7855527"/>
                <a:gd name="connsiteY17" fmla="*/ 1620981 h 2297875"/>
                <a:gd name="connsiteX18" fmla="*/ 5058888 w 7855527"/>
                <a:gd name="connsiteY18" fmla="*/ 1620981 h 2297875"/>
                <a:gd name="connsiteX19" fmla="*/ 5058888 w 7855527"/>
                <a:gd name="connsiteY19" fmla="*/ 1597231 h 2297875"/>
                <a:gd name="connsiteX20" fmla="*/ 4916385 w 7855527"/>
                <a:gd name="connsiteY20" fmla="*/ 1597231 h 2297875"/>
                <a:gd name="connsiteX21" fmla="*/ 4916385 w 7855527"/>
                <a:gd name="connsiteY21" fmla="*/ 1537854 h 2297875"/>
                <a:gd name="connsiteX22" fmla="*/ 4726379 w 7855527"/>
                <a:gd name="connsiteY22" fmla="*/ 1537854 h 2297875"/>
                <a:gd name="connsiteX23" fmla="*/ 4726379 w 7855527"/>
                <a:gd name="connsiteY23" fmla="*/ 1484415 h 2297875"/>
                <a:gd name="connsiteX24" fmla="*/ 4560125 w 7855527"/>
                <a:gd name="connsiteY24" fmla="*/ 1484415 h 2297875"/>
                <a:gd name="connsiteX25" fmla="*/ 4560125 w 7855527"/>
                <a:gd name="connsiteY25" fmla="*/ 1430976 h 2297875"/>
                <a:gd name="connsiteX26" fmla="*/ 4465122 w 7855527"/>
                <a:gd name="connsiteY26" fmla="*/ 1430976 h 2297875"/>
                <a:gd name="connsiteX27" fmla="*/ 4465122 w 7855527"/>
                <a:gd name="connsiteY27" fmla="*/ 1407226 h 2297875"/>
                <a:gd name="connsiteX28" fmla="*/ 4340431 w 7855527"/>
                <a:gd name="connsiteY28" fmla="*/ 1407226 h 2297875"/>
                <a:gd name="connsiteX29" fmla="*/ 4340431 w 7855527"/>
                <a:gd name="connsiteY29" fmla="*/ 1389413 h 2297875"/>
                <a:gd name="connsiteX30" fmla="*/ 4144488 w 7855527"/>
                <a:gd name="connsiteY30" fmla="*/ 1389413 h 2297875"/>
                <a:gd name="connsiteX31" fmla="*/ 4144488 w 7855527"/>
                <a:gd name="connsiteY31" fmla="*/ 1389413 h 2297875"/>
                <a:gd name="connsiteX32" fmla="*/ 4102924 w 7855527"/>
                <a:gd name="connsiteY32" fmla="*/ 1347849 h 2297875"/>
                <a:gd name="connsiteX33" fmla="*/ 3936670 w 7855527"/>
                <a:gd name="connsiteY33" fmla="*/ 1347849 h 2297875"/>
                <a:gd name="connsiteX34" fmla="*/ 3936670 w 7855527"/>
                <a:gd name="connsiteY34" fmla="*/ 1306285 h 2297875"/>
                <a:gd name="connsiteX35" fmla="*/ 3806042 w 7855527"/>
                <a:gd name="connsiteY35" fmla="*/ 1306285 h 2297875"/>
                <a:gd name="connsiteX36" fmla="*/ 3806042 w 7855527"/>
                <a:gd name="connsiteY36" fmla="*/ 1258784 h 2297875"/>
                <a:gd name="connsiteX37" fmla="*/ 3503221 w 7855527"/>
                <a:gd name="connsiteY37" fmla="*/ 1258784 h 2297875"/>
                <a:gd name="connsiteX38" fmla="*/ 3503221 w 7855527"/>
                <a:gd name="connsiteY38" fmla="*/ 1229096 h 2297875"/>
                <a:gd name="connsiteX39" fmla="*/ 3354779 w 7855527"/>
                <a:gd name="connsiteY39" fmla="*/ 1229096 h 2297875"/>
                <a:gd name="connsiteX40" fmla="*/ 3354779 w 7855527"/>
                <a:gd name="connsiteY40" fmla="*/ 1193470 h 2297875"/>
                <a:gd name="connsiteX41" fmla="*/ 3259777 w 7855527"/>
                <a:gd name="connsiteY41" fmla="*/ 1193470 h 2297875"/>
                <a:gd name="connsiteX42" fmla="*/ 3259777 w 7855527"/>
                <a:gd name="connsiteY42" fmla="*/ 1175657 h 2297875"/>
                <a:gd name="connsiteX43" fmla="*/ 3051959 w 7855527"/>
                <a:gd name="connsiteY43" fmla="*/ 1175657 h 2297875"/>
                <a:gd name="connsiteX44" fmla="*/ 3051959 w 7855527"/>
                <a:gd name="connsiteY44" fmla="*/ 1145968 h 2297875"/>
                <a:gd name="connsiteX45" fmla="*/ 2945081 w 7855527"/>
                <a:gd name="connsiteY45" fmla="*/ 1145968 h 2297875"/>
                <a:gd name="connsiteX46" fmla="*/ 2945081 w 7855527"/>
                <a:gd name="connsiteY46" fmla="*/ 1116280 h 2297875"/>
                <a:gd name="connsiteX47" fmla="*/ 2873829 w 7855527"/>
                <a:gd name="connsiteY47" fmla="*/ 1116280 h 2297875"/>
                <a:gd name="connsiteX48" fmla="*/ 2873829 w 7855527"/>
                <a:gd name="connsiteY48" fmla="*/ 1062841 h 2297875"/>
                <a:gd name="connsiteX49" fmla="*/ 2755075 w 7855527"/>
                <a:gd name="connsiteY49" fmla="*/ 1062841 h 2297875"/>
                <a:gd name="connsiteX50" fmla="*/ 2755075 w 7855527"/>
                <a:gd name="connsiteY50" fmla="*/ 1033153 h 2297875"/>
                <a:gd name="connsiteX51" fmla="*/ 2660073 w 7855527"/>
                <a:gd name="connsiteY51" fmla="*/ 1033153 h 2297875"/>
                <a:gd name="connsiteX52" fmla="*/ 2660073 w 7855527"/>
                <a:gd name="connsiteY52" fmla="*/ 1033153 h 2297875"/>
                <a:gd name="connsiteX53" fmla="*/ 2618509 w 7855527"/>
                <a:gd name="connsiteY53" fmla="*/ 991589 h 2297875"/>
                <a:gd name="connsiteX54" fmla="*/ 2618509 w 7855527"/>
                <a:gd name="connsiteY54" fmla="*/ 955963 h 2297875"/>
                <a:gd name="connsiteX55" fmla="*/ 2517569 w 7855527"/>
                <a:gd name="connsiteY55" fmla="*/ 955963 h 2297875"/>
                <a:gd name="connsiteX56" fmla="*/ 2517569 w 7855527"/>
                <a:gd name="connsiteY56" fmla="*/ 932213 h 2297875"/>
                <a:gd name="connsiteX57" fmla="*/ 2422566 w 7855527"/>
                <a:gd name="connsiteY57" fmla="*/ 932213 h 2297875"/>
                <a:gd name="connsiteX58" fmla="*/ 2422566 w 7855527"/>
                <a:gd name="connsiteY58" fmla="*/ 890649 h 2297875"/>
                <a:gd name="connsiteX59" fmla="*/ 2303813 w 7855527"/>
                <a:gd name="connsiteY59" fmla="*/ 890649 h 2297875"/>
                <a:gd name="connsiteX60" fmla="*/ 2303813 w 7855527"/>
                <a:gd name="connsiteY60" fmla="*/ 831272 h 2297875"/>
                <a:gd name="connsiteX61" fmla="*/ 2161309 w 7855527"/>
                <a:gd name="connsiteY61" fmla="*/ 831272 h 2297875"/>
                <a:gd name="connsiteX62" fmla="*/ 2161309 w 7855527"/>
                <a:gd name="connsiteY62" fmla="*/ 795646 h 2297875"/>
                <a:gd name="connsiteX63" fmla="*/ 2036618 w 7855527"/>
                <a:gd name="connsiteY63" fmla="*/ 795646 h 2297875"/>
                <a:gd name="connsiteX64" fmla="*/ 2036618 w 7855527"/>
                <a:gd name="connsiteY64" fmla="*/ 765958 h 2297875"/>
                <a:gd name="connsiteX65" fmla="*/ 1935678 w 7855527"/>
                <a:gd name="connsiteY65" fmla="*/ 765958 h 2297875"/>
                <a:gd name="connsiteX66" fmla="*/ 1935678 w 7855527"/>
                <a:gd name="connsiteY66" fmla="*/ 706581 h 2297875"/>
                <a:gd name="connsiteX67" fmla="*/ 1834738 w 7855527"/>
                <a:gd name="connsiteY67" fmla="*/ 706581 h 2297875"/>
                <a:gd name="connsiteX68" fmla="*/ 1834738 w 7855527"/>
                <a:gd name="connsiteY68" fmla="*/ 647205 h 2297875"/>
                <a:gd name="connsiteX69" fmla="*/ 1727860 w 7855527"/>
                <a:gd name="connsiteY69" fmla="*/ 647205 h 2297875"/>
                <a:gd name="connsiteX70" fmla="*/ 1727860 w 7855527"/>
                <a:gd name="connsiteY70" fmla="*/ 611579 h 2297875"/>
                <a:gd name="connsiteX71" fmla="*/ 1668483 w 7855527"/>
                <a:gd name="connsiteY71" fmla="*/ 611579 h 2297875"/>
                <a:gd name="connsiteX72" fmla="*/ 1668483 w 7855527"/>
                <a:gd name="connsiteY72" fmla="*/ 581890 h 2297875"/>
                <a:gd name="connsiteX73" fmla="*/ 1525979 w 7855527"/>
                <a:gd name="connsiteY73" fmla="*/ 581890 h 2297875"/>
                <a:gd name="connsiteX74" fmla="*/ 1525979 w 7855527"/>
                <a:gd name="connsiteY74" fmla="*/ 540327 h 2297875"/>
                <a:gd name="connsiteX75" fmla="*/ 1395351 w 7855527"/>
                <a:gd name="connsiteY75" fmla="*/ 540327 h 2297875"/>
                <a:gd name="connsiteX76" fmla="*/ 1395351 w 7855527"/>
                <a:gd name="connsiteY76" fmla="*/ 516576 h 2297875"/>
                <a:gd name="connsiteX77" fmla="*/ 1312223 w 7855527"/>
                <a:gd name="connsiteY77" fmla="*/ 516576 h 2297875"/>
                <a:gd name="connsiteX78" fmla="*/ 1312223 w 7855527"/>
                <a:gd name="connsiteY78" fmla="*/ 486888 h 2297875"/>
                <a:gd name="connsiteX79" fmla="*/ 1246909 w 7855527"/>
                <a:gd name="connsiteY79" fmla="*/ 486888 h 2297875"/>
                <a:gd name="connsiteX80" fmla="*/ 1246909 w 7855527"/>
                <a:gd name="connsiteY80" fmla="*/ 451262 h 2297875"/>
                <a:gd name="connsiteX81" fmla="*/ 1122218 w 7855527"/>
                <a:gd name="connsiteY81" fmla="*/ 451262 h 2297875"/>
                <a:gd name="connsiteX82" fmla="*/ 1122218 w 7855527"/>
                <a:gd name="connsiteY82" fmla="*/ 415636 h 2297875"/>
                <a:gd name="connsiteX83" fmla="*/ 1062842 w 7855527"/>
                <a:gd name="connsiteY83" fmla="*/ 415636 h 2297875"/>
                <a:gd name="connsiteX84" fmla="*/ 1062842 w 7855527"/>
                <a:gd name="connsiteY84" fmla="*/ 385948 h 2297875"/>
                <a:gd name="connsiteX85" fmla="*/ 1062842 w 7855527"/>
                <a:gd name="connsiteY85" fmla="*/ 385948 h 2297875"/>
                <a:gd name="connsiteX86" fmla="*/ 1033153 w 7855527"/>
                <a:gd name="connsiteY86" fmla="*/ 356259 h 2297875"/>
                <a:gd name="connsiteX87" fmla="*/ 1033153 w 7855527"/>
                <a:gd name="connsiteY87" fmla="*/ 356259 h 2297875"/>
                <a:gd name="connsiteX88" fmla="*/ 991590 w 7855527"/>
                <a:gd name="connsiteY88" fmla="*/ 356259 h 2297875"/>
                <a:gd name="connsiteX89" fmla="*/ 991590 w 7855527"/>
                <a:gd name="connsiteY89" fmla="*/ 302820 h 2297875"/>
                <a:gd name="connsiteX90" fmla="*/ 890649 w 7855527"/>
                <a:gd name="connsiteY90" fmla="*/ 302820 h 2297875"/>
                <a:gd name="connsiteX91" fmla="*/ 908463 w 7855527"/>
                <a:gd name="connsiteY91" fmla="*/ 255318 h 2297875"/>
                <a:gd name="connsiteX92" fmla="*/ 819397 w 7855527"/>
                <a:gd name="connsiteY92" fmla="*/ 243443 h 2297875"/>
                <a:gd name="connsiteX93" fmla="*/ 777834 w 7855527"/>
                <a:gd name="connsiteY93" fmla="*/ 249381 h 2297875"/>
                <a:gd name="connsiteX94" fmla="*/ 777834 w 7855527"/>
                <a:gd name="connsiteY94" fmla="*/ 225631 h 2297875"/>
                <a:gd name="connsiteX95" fmla="*/ 706582 w 7855527"/>
                <a:gd name="connsiteY95" fmla="*/ 225631 h 2297875"/>
                <a:gd name="connsiteX96" fmla="*/ 706582 w 7855527"/>
                <a:gd name="connsiteY96" fmla="*/ 154379 h 2297875"/>
                <a:gd name="connsiteX97" fmla="*/ 587829 w 7855527"/>
                <a:gd name="connsiteY97" fmla="*/ 154379 h 2297875"/>
                <a:gd name="connsiteX98" fmla="*/ 587829 w 7855527"/>
                <a:gd name="connsiteY98" fmla="*/ 124690 h 2297875"/>
                <a:gd name="connsiteX99" fmla="*/ 475013 w 7855527"/>
                <a:gd name="connsiteY99" fmla="*/ 124690 h 2297875"/>
                <a:gd name="connsiteX100" fmla="*/ 475013 w 7855527"/>
                <a:gd name="connsiteY100" fmla="*/ 83127 h 2297875"/>
                <a:gd name="connsiteX101" fmla="*/ 368135 w 7855527"/>
                <a:gd name="connsiteY101" fmla="*/ 83127 h 2297875"/>
                <a:gd name="connsiteX102" fmla="*/ 368135 w 7855527"/>
                <a:gd name="connsiteY102" fmla="*/ 35626 h 2297875"/>
                <a:gd name="connsiteX103" fmla="*/ 154379 w 7855527"/>
                <a:gd name="connsiteY103" fmla="*/ 35626 h 2297875"/>
                <a:gd name="connsiteX104" fmla="*/ 154379 w 7855527"/>
                <a:gd name="connsiteY104" fmla="*/ 0 h 2297875"/>
                <a:gd name="connsiteX105" fmla="*/ 0 w 7855527"/>
                <a:gd name="connsiteY105" fmla="*/ 0 h 229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</a:cxnLst>
              <a:rect l="l" t="t" r="r" b="b"/>
              <a:pathLst>
                <a:path w="7855527" h="2297875">
                  <a:moveTo>
                    <a:pt x="7855527" y="2297875"/>
                  </a:moveTo>
                  <a:lnTo>
                    <a:pt x="7665522" y="2297875"/>
                  </a:lnTo>
                  <a:lnTo>
                    <a:pt x="7665522" y="2101932"/>
                  </a:lnTo>
                  <a:lnTo>
                    <a:pt x="7362701" y="2101932"/>
                  </a:lnTo>
                  <a:lnTo>
                    <a:pt x="7362701" y="1965366"/>
                  </a:lnTo>
                  <a:lnTo>
                    <a:pt x="7249886" y="1965366"/>
                  </a:lnTo>
                  <a:lnTo>
                    <a:pt x="7249886" y="1864426"/>
                  </a:lnTo>
                  <a:lnTo>
                    <a:pt x="6697683" y="1864426"/>
                  </a:lnTo>
                  <a:lnTo>
                    <a:pt x="6697683" y="1775361"/>
                  </a:lnTo>
                  <a:lnTo>
                    <a:pt x="5717969" y="1775361"/>
                  </a:lnTo>
                  <a:lnTo>
                    <a:pt x="5717969" y="1710046"/>
                  </a:lnTo>
                  <a:lnTo>
                    <a:pt x="5397335" y="1710046"/>
                  </a:lnTo>
                  <a:lnTo>
                    <a:pt x="5397335" y="1674420"/>
                  </a:lnTo>
                  <a:lnTo>
                    <a:pt x="5183579" y="1674420"/>
                  </a:lnTo>
                  <a:lnTo>
                    <a:pt x="5183579" y="1674420"/>
                  </a:lnTo>
                  <a:lnTo>
                    <a:pt x="5183579" y="1674420"/>
                  </a:lnTo>
                  <a:lnTo>
                    <a:pt x="5183579" y="1674420"/>
                  </a:lnTo>
                  <a:lnTo>
                    <a:pt x="5183579" y="1620981"/>
                  </a:lnTo>
                  <a:lnTo>
                    <a:pt x="5058888" y="1620981"/>
                  </a:lnTo>
                  <a:lnTo>
                    <a:pt x="5058888" y="1597231"/>
                  </a:lnTo>
                  <a:lnTo>
                    <a:pt x="4916385" y="1597231"/>
                  </a:lnTo>
                  <a:lnTo>
                    <a:pt x="4916385" y="1537854"/>
                  </a:lnTo>
                  <a:lnTo>
                    <a:pt x="4726379" y="1537854"/>
                  </a:lnTo>
                  <a:lnTo>
                    <a:pt x="4726379" y="1484415"/>
                  </a:lnTo>
                  <a:lnTo>
                    <a:pt x="4560125" y="1484415"/>
                  </a:lnTo>
                  <a:lnTo>
                    <a:pt x="4560125" y="1430976"/>
                  </a:lnTo>
                  <a:lnTo>
                    <a:pt x="4465122" y="1430976"/>
                  </a:lnTo>
                  <a:lnTo>
                    <a:pt x="4465122" y="1407226"/>
                  </a:lnTo>
                  <a:lnTo>
                    <a:pt x="4340431" y="1407226"/>
                  </a:lnTo>
                  <a:lnTo>
                    <a:pt x="4340431" y="1389413"/>
                  </a:lnTo>
                  <a:lnTo>
                    <a:pt x="4144488" y="1389413"/>
                  </a:lnTo>
                  <a:lnTo>
                    <a:pt x="4144488" y="1389413"/>
                  </a:lnTo>
                  <a:lnTo>
                    <a:pt x="4102924" y="1347849"/>
                  </a:lnTo>
                  <a:lnTo>
                    <a:pt x="3936670" y="1347849"/>
                  </a:lnTo>
                  <a:lnTo>
                    <a:pt x="3936670" y="1306285"/>
                  </a:lnTo>
                  <a:lnTo>
                    <a:pt x="3806042" y="1306285"/>
                  </a:lnTo>
                  <a:lnTo>
                    <a:pt x="3806042" y="1258784"/>
                  </a:lnTo>
                  <a:lnTo>
                    <a:pt x="3503221" y="1258784"/>
                  </a:lnTo>
                  <a:lnTo>
                    <a:pt x="3503221" y="1229096"/>
                  </a:lnTo>
                  <a:lnTo>
                    <a:pt x="3354779" y="1229096"/>
                  </a:lnTo>
                  <a:lnTo>
                    <a:pt x="3354779" y="1193470"/>
                  </a:lnTo>
                  <a:lnTo>
                    <a:pt x="3259777" y="1193470"/>
                  </a:lnTo>
                  <a:lnTo>
                    <a:pt x="3259777" y="1175657"/>
                  </a:lnTo>
                  <a:lnTo>
                    <a:pt x="3051959" y="1175657"/>
                  </a:lnTo>
                  <a:lnTo>
                    <a:pt x="3051959" y="1145968"/>
                  </a:lnTo>
                  <a:lnTo>
                    <a:pt x="2945081" y="1145968"/>
                  </a:lnTo>
                  <a:lnTo>
                    <a:pt x="2945081" y="1116280"/>
                  </a:lnTo>
                  <a:lnTo>
                    <a:pt x="2873829" y="1116280"/>
                  </a:lnTo>
                  <a:lnTo>
                    <a:pt x="2873829" y="1062841"/>
                  </a:lnTo>
                  <a:lnTo>
                    <a:pt x="2755075" y="1062841"/>
                  </a:lnTo>
                  <a:lnTo>
                    <a:pt x="2755075" y="1033153"/>
                  </a:lnTo>
                  <a:lnTo>
                    <a:pt x="2660073" y="1033153"/>
                  </a:lnTo>
                  <a:lnTo>
                    <a:pt x="2660073" y="1033153"/>
                  </a:lnTo>
                  <a:lnTo>
                    <a:pt x="2618509" y="991589"/>
                  </a:lnTo>
                  <a:lnTo>
                    <a:pt x="2618509" y="955963"/>
                  </a:lnTo>
                  <a:lnTo>
                    <a:pt x="2517569" y="955963"/>
                  </a:lnTo>
                  <a:lnTo>
                    <a:pt x="2517569" y="932213"/>
                  </a:lnTo>
                  <a:lnTo>
                    <a:pt x="2422566" y="932213"/>
                  </a:lnTo>
                  <a:lnTo>
                    <a:pt x="2422566" y="890649"/>
                  </a:lnTo>
                  <a:lnTo>
                    <a:pt x="2303813" y="890649"/>
                  </a:lnTo>
                  <a:lnTo>
                    <a:pt x="2303813" y="831272"/>
                  </a:lnTo>
                  <a:lnTo>
                    <a:pt x="2161309" y="831272"/>
                  </a:lnTo>
                  <a:lnTo>
                    <a:pt x="2161309" y="795646"/>
                  </a:lnTo>
                  <a:lnTo>
                    <a:pt x="2036618" y="795646"/>
                  </a:lnTo>
                  <a:lnTo>
                    <a:pt x="2036618" y="765958"/>
                  </a:lnTo>
                  <a:lnTo>
                    <a:pt x="1935678" y="765958"/>
                  </a:lnTo>
                  <a:lnTo>
                    <a:pt x="1935678" y="706581"/>
                  </a:lnTo>
                  <a:lnTo>
                    <a:pt x="1834738" y="706581"/>
                  </a:lnTo>
                  <a:lnTo>
                    <a:pt x="1834738" y="647205"/>
                  </a:lnTo>
                  <a:lnTo>
                    <a:pt x="1727860" y="647205"/>
                  </a:lnTo>
                  <a:lnTo>
                    <a:pt x="1727860" y="611579"/>
                  </a:lnTo>
                  <a:lnTo>
                    <a:pt x="1668483" y="611579"/>
                  </a:lnTo>
                  <a:lnTo>
                    <a:pt x="1668483" y="581890"/>
                  </a:lnTo>
                  <a:lnTo>
                    <a:pt x="1525979" y="581890"/>
                  </a:lnTo>
                  <a:lnTo>
                    <a:pt x="1525979" y="540327"/>
                  </a:lnTo>
                  <a:lnTo>
                    <a:pt x="1395351" y="540327"/>
                  </a:lnTo>
                  <a:lnTo>
                    <a:pt x="1395351" y="516576"/>
                  </a:lnTo>
                  <a:lnTo>
                    <a:pt x="1312223" y="516576"/>
                  </a:lnTo>
                  <a:lnTo>
                    <a:pt x="1312223" y="486888"/>
                  </a:lnTo>
                  <a:lnTo>
                    <a:pt x="1246909" y="486888"/>
                  </a:lnTo>
                  <a:lnTo>
                    <a:pt x="1246909" y="451262"/>
                  </a:lnTo>
                  <a:lnTo>
                    <a:pt x="1122218" y="451262"/>
                  </a:lnTo>
                  <a:lnTo>
                    <a:pt x="1122218" y="415636"/>
                  </a:lnTo>
                  <a:lnTo>
                    <a:pt x="1062842" y="415636"/>
                  </a:lnTo>
                  <a:lnTo>
                    <a:pt x="1062842" y="385948"/>
                  </a:lnTo>
                  <a:lnTo>
                    <a:pt x="1062842" y="385948"/>
                  </a:lnTo>
                  <a:lnTo>
                    <a:pt x="1033153" y="356259"/>
                  </a:lnTo>
                  <a:lnTo>
                    <a:pt x="1033153" y="356259"/>
                  </a:lnTo>
                  <a:lnTo>
                    <a:pt x="991590" y="356259"/>
                  </a:lnTo>
                  <a:lnTo>
                    <a:pt x="991590" y="302820"/>
                  </a:lnTo>
                  <a:lnTo>
                    <a:pt x="890649" y="302820"/>
                  </a:lnTo>
                  <a:lnTo>
                    <a:pt x="908463" y="255318"/>
                  </a:lnTo>
                  <a:lnTo>
                    <a:pt x="819397" y="243443"/>
                  </a:lnTo>
                  <a:lnTo>
                    <a:pt x="777834" y="249381"/>
                  </a:lnTo>
                  <a:lnTo>
                    <a:pt x="777834" y="225631"/>
                  </a:lnTo>
                  <a:lnTo>
                    <a:pt x="706582" y="225631"/>
                  </a:lnTo>
                  <a:lnTo>
                    <a:pt x="706582" y="154379"/>
                  </a:lnTo>
                  <a:lnTo>
                    <a:pt x="587829" y="154379"/>
                  </a:lnTo>
                  <a:lnTo>
                    <a:pt x="587829" y="124690"/>
                  </a:lnTo>
                  <a:lnTo>
                    <a:pt x="475013" y="124690"/>
                  </a:lnTo>
                  <a:lnTo>
                    <a:pt x="475013" y="83127"/>
                  </a:lnTo>
                  <a:lnTo>
                    <a:pt x="368135" y="83127"/>
                  </a:lnTo>
                  <a:lnTo>
                    <a:pt x="368135" y="35626"/>
                  </a:lnTo>
                  <a:lnTo>
                    <a:pt x="154379" y="35626"/>
                  </a:lnTo>
                  <a:lnTo>
                    <a:pt x="154379" y="0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3C02B90-132B-A847-2575-325CA10A58A1}"/>
                </a:ext>
              </a:extLst>
            </p:cNvPr>
            <p:cNvSpPr txBox="1"/>
            <p:nvPr/>
          </p:nvSpPr>
          <p:spPr bwMode="auto">
            <a:xfrm>
              <a:off x="7226390" y="3369020"/>
              <a:ext cx="1891865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7886C2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Tucatinib + Trastuzumab/Cape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76144AE-23DC-F994-3671-F4FCE926F67C}"/>
                </a:ext>
              </a:extLst>
            </p:cNvPr>
            <p:cNvSpPr txBox="1"/>
            <p:nvPr/>
          </p:nvSpPr>
          <p:spPr bwMode="auto">
            <a:xfrm>
              <a:off x="5982889" y="3952626"/>
              <a:ext cx="1811714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E1471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Placebo + Trastuzumab/Cape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5BCC118-2CA7-F339-F432-59A3844926AF}"/>
                </a:ext>
              </a:extLst>
            </p:cNvPr>
            <p:cNvSpPr txBox="1"/>
            <p:nvPr/>
          </p:nvSpPr>
          <p:spPr bwMode="auto">
            <a:xfrm>
              <a:off x="648948" y="4761039"/>
              <a:ext cx="1351133" cy="7658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1587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Tucatinib + Trastuzumab/Cape</a:t>
              </a:r>
            </a:p>
            <a:p>
              <a:pPr marL="0" marR="0" lvl="0" indent="0" algn="r" defTabSz="914400" rtl="0" eaLnBrk="0" fontAlgn="base" latinLnBrk="0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E1471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Placebo + Trastuzumab/Cape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FD2A918-22BA-A090-BE17-5EF8F7C96D52}"/>
                </a:ext>
              </a:extLst>
            </p:cNvPr>
            <p:cNvSpPr txBox="1"/>
            <p:nvPr/>
          </p:nvSpPr>
          <p:spPr bwMode="auto">
            <a:xfrm>
              <a:off x="1566594" y="1799429"/>
              <a:ext cx="633416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OS: Patients With Brain Metastases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829646A-5862-4D00-B76A-6FE0F7F0CA91}"/>
                </a:ext>
              </a:extLst>
            </p:cNvPr>
            <p:cNvSpPr txBox="1"/>
            <p:nvPr/>
          </p:nvSpPr>
          <p:spPr bwMode="auto">
            <a:xfrm>
              <a:off x="1959133" y="4813938"/>
              <a:ext cx="385063" cy="674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198</a:t>
              </a:r>
              <a:b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</a:br>
              <a:b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</a:b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93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90D195A-48F0-CE48-DCB5-BBB6473A00C4}"/>
                </a:ext>
              </a:extLst>
            </p:cNvPr>
            <p:cNvSpPr txBox="1"/>
            <p:nvPr/>
          </p:nvSpPr>
          <p:spPr bwMode="auto">
            <a:xfrm>
              <a:off x="2356131" y="4813938"/>
              <a:ext cx="385063" cy="674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183</a:t>
              </a:r>
              <a:b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</a:br>
              <a:b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</a:b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87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ED3795E-2D50-6BAE-1B02-AF3DF8D2B4B4}"/>
                </a:ext>
              </a:extLst>
            </p:cNvPr>
            <p:cNvSpPr txBox="1"/>
            <p:nvPr/>
          </p:nvSpPr>
          <p:spPr bwMode="auto">
            <a:xfrm>
              <a:off x="2753128" y="4813938"/>
              <a:ext cx="385063" cy="674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166</a:t>
              </a:r>
              <a:b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</a:br>
              <a:b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</a:b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76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1BC0973-2E4E-EEC7-11E7-F788F32FE737}"/>
                </a:ext>
              </a:extLst>
            </p:cNvPr>
            <p:cNvSpPr txBox="1"/>
            <p:nvPr/>
          </p:nvSpPr>
          <p:spPr bwMode="auto">
            <a:xfrm>
              <a:off x="3150126" y="4813938"/>
              <a:ext cx="385063" cy="674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147</a:t>
              </a:r>
              <a:b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</a:br>
              <a:b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</a:b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66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25A3757-032D-7C13-7D3E-A9A79A5D349C}"/>
                </a:ext>
              </a:extLst>
            </p:cNvPr>
            <p:cNvSpPr txBox="1"/>
            <p:nvPr/>
          </p:nvSpPr>
          <p:spPr bwMode="auto">
            <a:xfrm>
              <a:off x="3547124" y="4813938"/>
              <a:ext cx="385063" cy="674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131</a:t>
              </a:r>
              <a:b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</a:br>
              <a:b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</a:b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46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C0D8651-1B40-CB2B-FB10-9796C8F66865}"/>
                </a:ext>
              </a:extLst>
            </p:cNvPr>
            <p:cNvSpPr txBox="1"/>
            <p:nvPr/>
          </p:nvSpPr>
          <p:spPr bwMode="auto">
            <a:xfrm>
              <a:off x="3944121" y="4813938"/>
              <a:ext cx="385063" cy="674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118</a:t>
              </a:r>
              <a:b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</a:br>
              <a:b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</a:b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40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A4FE005-EE44-DBF0-5235-9FD16963988F}"/>
                </a:ext>
              </a:extLst>
            </p:cNvPr>
            <p:cNvSpPr txBox="1"/>
            <p:nvPr/>
          </p:nvSpPr>
          <p:spPr bwMode="auto">
            <a:xfrm>
              <a:off x="4341119" y="4813938"/>
              <a:ext cx="385063" cy="674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105</a:t>
              </a:r>
              <a:b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</a:br>
              <a:b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</a:b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34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C04D084-9230-ECC7-8654-6B1AE8F3F342}"/>
                </a:ext>
              </a:extLst>
            </p:cNvPr>
            <p:cNvSpPr txBox="1"/>
            <p:nvPr/>
          </p:nvSpPr>
          <p:spPr bwMode="auto">
            <a:xfrm>
              <a:off x="4738117" y="4813938"/>
              <a:ext cx="385063" cy="5493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92</a:t>
              </a:r>
              <a:b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</a:br>
              <a:b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</a:b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26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A843CD3-AE26-D981-B697-574236095643}"/>
                </a:ext>
              </a:extLst>
            </p:cNvPr>
            <p:cNvSpPr txBox="1"/>
            <p:nvPr/>
          </p:nvSpPr>
          <p:spPr bwMode="auto">
            <a:xfrm>
              <a:off x="5135114" y="4813938"/>
              <a:ext cx="385063" cy="5493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68</a:t>
              </a:r>
              <a:b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</a:br>
              <a:b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</a:b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17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49E4474-9E3B-6F77-32DA-EC411BDF6109}"/>
                </a:ext>
              </a:extLst>
            </p:cNvPr>
            <p:cNvSpPr txBox="1"/>
            <p:nvPr/>
          </p:nvSpPr>
          <p:spPr bwMode="auto">
            <a:xfrm>
              <a:off x="5532112" y="4813938"/>
              <a:ext cx="385063" cy="5493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54</a:t>
              </a:r>
              <a:b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</a:br>
              <a:b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</a:b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11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55CA8D3-7F59-2817-C964-852F97FE4F68}"/>
                </a:ext>
              </a:extLst>
            </p:cNvPr>
            <p:cNvSpPr txBox="1"/>
            <p:nvPr/>
          </p:nvSpPr>
          <p:spPr bwMode="auto">
            <a:xfrm>
              <a:off x="5929108" y="4813938"/>
              <a:ext cx="385063" cy="5493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36</a:t>
              </a:r>
              <a:b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</a:br>
              <a:b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</a:b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44055C7-D5B8-41F5-9623-673F2F108FAE}"/>
                </a:ext>
              </a:extLst>
            </p:cNvPr>
            <p:cNvSpPr txBox="1"/>
            <p:nvPr/>
          </p:nvSpPr>
          <p:spPr bwMode="auto">
            <a:xfrm>
              <a:off x="6326107" y="4813938"/>
              <a:ext cx="385063" cy="5493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22</a:t>
              </a:r>
              <a:b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</a:br>
              <a:b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</a:b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7CFFE2F-D4A5-7767-A399-17CCC1F4CC85}"/>
                </a:ext>
              </a:extLst>
            </p:cNvPr>
            <p:cNvSpPr txBox="1"/>
            <p:nvPr/>
          </p:nvSpPr>
          <p:spPr bwMode="auto">
            <a:xfrm>
              <a:off x="6723105" y="4813938"/>
              <a:ext cx="385063" cy="5493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14</a:t>
              </a:r>
              <a:b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</a:br>
              <a:b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</a:b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54CED73-0A35-ED94-0ACB-9DF04FC8EA4A}"/>
                </a:ext>
              </a:extLst>
            </p:cNvPr>
            <p:cNvSpPr txBox="1"/>
            <p:nvPr/>
          </p:nvSpPr>
          <p:spPr bwMode="auto">
            <a:xfrm>
              <a:off x="7120102" y="4813938"/>
              <a:ext cx="385063" cy="5493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9</a:t>
              </a:r>
              <a:b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</a:br>
              <a:b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</a:b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DE2BE7E-209D-EA71-45B6-478C2B55859B}"/>
                </a:ext>
              </a:extLst>
            </p:cNvPr>
            <p:cNvSpPr txBox="1"/>
            <p:nvPr/>
          </p:nvSpPr>
          <p:spPr bwMode="auto">
            <a:xfrm>
              <a:off x="7517100" y="4813938"/>
              <a:ext cx="385063" cy="5493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8</a:t>
              </a:r>
              <a:b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</a:br>
              <a:b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</a:b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409D1B9F-0FA7-7770-6448-6ADCACDB2336}"/>
                </a:ext>
              </a:extLst>
            </p:cNvPr>
            <p:cNvSpPr txBox="1"/>
            <p:nvPr/>
          </p:nvSpPr>
          <p:spPr bwMode="auto">
            <a:xfrm>
              <a:off x="7914097" y="4813938"/>
              <a:ext cx="385063" cy="5493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6</a:t>
              </a:r>
              <a:b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</a:br>
              <a:b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</a:b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597C8C8D-BD27-EE45-E905-C81B8FE04EC9}"/>
                </a:ext>
              </a:extLst>
            </p:cNvPr>
            <p:cNvSpPr txBox="1"/>
            <p:nvPr/>
          </p:nvSpPr>
          <p:spPr bwMode="auto">
            <a:xfrm>
              <a:off x="8311090" y="4813938"/>
              <a:ext cx="385063" cy="5493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2</a:t>
              </a:r>
              <a:b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</a:br>
              <a:b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</a:b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E0933D49-0DD8-2966-3B4B-7ABD17457F1F}"/>
                </a:ext>
              </a:extLst>
            </p:cNvPr>
            <p:cNvSpPr txBox="1"/>
            <p:nvPr/>
          </p:nvSpPr>
          <p:spPr bwMode="auto">
            <a:xfrm>
              <a:off x="2161022" y="4532098"/>
              <a:ext cx="633416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Mo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0455121F-23A0-334F-F0C4-BDF6D250A7C1}"/>
                </a:ext>
              </a:extLst>
            </p:cNvPr>
            <p:cNvSpPr txBox="1"/>
            <p:nvPr/>
          </p:nvSpPr>
          <p:spPr bwMode="auto">
            <a:xfrm rot="16200000">
              <a:off x="472809" y="3153291"/>
              <a:ext cx="218756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OS Probability</a:t>
              </a:r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B623864-1520-EA73-CA02-2DDAF584A85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161022" y="4294426"/>
              <a:ext cx="6614119" cy="0"/>
            </a:xfrm>
            <a:prstGeom prst="line">
              <a:avLst/>
            </a:prstGeom>
            <a:noFill/>
            <a:ln w="2857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0CF3FD18-13BC-B476-682C-7E8F7F1E935A}"/>
                </a:ext>
              </a:extLst>
            </p:cNvPr>
            <p:cNvCxnSpPr/>
            <p:nvPr/>
          </p:nvCxnSpPr>
          <p:spPr bwMode="auto">
            <a:xfrm flipV="1">
              <a:off x="2161022" y="2198005"/>
              <a:ext cx="0" cy="2096421"/>
            </a:xfrm>
            <a:prstGeom prst="line">
              <a:avLst/>
            </a:prstGeom>
            <a:noFill/>
            <a:ln w="2857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54C5A08F-20C2-3B4A-AF36-C20A13800353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108263" y="2198005"/>
              <a:ext cx="53322" cy="0"/>
            </a:xfrm>
            <a:prstGeom prst="line">
              <a:avLst/>
            </a:prstGeom>
            <a:noFill/>
            <a:ln w="2857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8FC50F7F-0488-0FD6-CEA8-727F4829A50B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108263" y="2617289"/>
              <a:ext cx="53322" cy="0"/>
            </a:xfrm>
            <a:prstGeom prst="line">
              <a:avLst/>
            </a:prstGeom>
            <a:noFill/>
            <a:ln w="2857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75C9FC67-4E84-FF90-6A9D-30376FE3CD49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108263" y="3036574"/>
              <a:ext cx="53322" cy="0"/>
            </a:xfrm>
            <a:prstGeom prst="line">
              <a:avLst/>
            </a:prstGeom>
            <a:noFill/>
            <a:ln w="2857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6C08B267-AF32-023F-098F-84FDE35F3D25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108263" y="3455858"/>
              <a:ext cx="53322" cy="0"/>
            </a:xfrm>
            <a:prstGeom prst="line">
              <a:avLst/>
            </a:prstGeom>
            <a:noFill/>
            <a:ln w="2857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A0B07A17-E893-8416-B5C6-A2AEC9D2A7E9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108263" y="3875142"/>
              <a:ext cx="53322" cy="0"/>
            </a:xfrm>
            <a:prstGeom prst="line">
              <a:avLst/>
            </a:prstGeom>
            <a:noFill/>
            <a:ln w="2857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0800C6FA-D1FE-CC12-E042-F97852778AF6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108263" y="4294426"/>
              <a:ext cx="53322" cy="0"/>
            </a:xfrm>
            <a:prstGeom prst="line">
              <a:avLst/>
            </a:prstGeom>
            <a:noFill/>
            <a:ln w="2857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1006E4DA-B79D-F031-65DF-EC2B3980818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161022" y="4294426"/>
              <a:ext cx="0" cy="53322"/>
            </a:xfrm>
            <a:prstGeom prst="line">
              <a:avLst/>
            </a:prstGeom>
            <a:noFill/>
            <a:ln w="2857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9007538B-022C-CB76-4059-A75625666AB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555321" y="4294426"/>
              <a:ext cx="0" cy="53322"/>
            </a:xfrm>
            <a:prstGeom prst="line">
              <a:avLst/>
            </a:prstGeom>
            <a:noFill/>
            <a:ln w="2857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C78340E3-84AC-FC4D-324E-3EAB9849158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949620" y="4294426"/>
              <a:ext cx="0" cy="53322"/>
            </a:xfrm>
            <a:prstGeom prst="line">
              <a:avLst/>
            </a:prstGeom>
            <a:noFill/>
            <a:ln w="2857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417DB7C8-9F75-3FA9-72B9-562E65A0B50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343920" y="4294426"/>
              <a:ext cx="0" cy="53322"/>
            </a:xfrm>
            <a:prstGeom prst="line">
              <a:avLst/>
            </a:prstGeom>
            <a:noFill/>
            <a:ln w="2857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4E942887-E4C3-D18F-FB1F-879ECAF8FB5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738219" y="4294426"/>
              <a:ext cx="0" cy="53322"/>
            </a:xfrm>
            <a:prstGeom prst="line">
              <a:avLst/>
            </a:prstGeom>
            <a:noFill/>
            <a:ln w="2857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92" name="Straight Connector 1791">
              <a:extLst>
                <a:ext uri="{FF2B5EF4-FFF2-40B4-BE49-F238E27FC236}">
                  <a16:creationId xmlns:a16="http://schemas.microsoft.com/office/drawing/2014/main" id="{F10E8E41-9F52-6864-AB80-7A134FFDCD1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132518" y="4294426"/>
              <a:ext cx="0" cy="53322"/>
            </a:xfrm>
            <a:prstGeom prst="line">
              <a:avLst/>
            </a:prstGeom>
            <a:noFill/>
            <a:ln w="2857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93" name="Straight Connector 1792">
              <a:extLst>
                <a:ext uri="{FF2B5EF4-FFF2-40B4-BE49-F238E27FC236}">
                  <a16:creationId xmlns:a16="http://schemas.microsoft.com/office/drawing/2014/main" id="{B01806A0-18FD-A0FA-BD3D-CCAED74E1B0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526818" y="4294426"/>
              <a:ext cx="0" cy="53322"/>
            </a:xfrm>
            <a:prstGeom prst="line">
              <a:avLst/>
            </a:prstGeom>
            <a:noFill/>
            <a:ln w="2857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94" name="Straight Connector 1793">
              <a:extLst>
                <a:ext uri="{FF2B5EF4-FFF2-40B4-BE49-F238E27FC236}">
                  <a16:creationId xmlns:a16="http://schemas.microsoft.com/office/drawing/2014/main" id="{58BA70D0-492C-19BB-0547-C13AD44AB0E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921117" y="4294426"/>
              <a:ext cx="0" cy="53322"/>
            </a:xfrm>
            <a:prstGeom prst="line">
              <a:avLst/>
            </a:prstGeom>
            <a:noFill/>
            <a:ln w="2857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95" name="Straight Connector 1794">
              <a:extLst>
                <a:ext uri="{FF2B5EF4-FFF2-40B4-BE49-F238E27FC236}">
                  <a16:creationId xmlns:a16="http://schemas.microsoft.com/office/drawing/2014/main" id="{94400BB5-D67B-642C-7B4F-B64E88477DC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315417" y="4294426"/>
              <a:ext cx="0" cy="53322"/>
            </a:xfrm>
            <a:prstGeom prst="line">
              <a:avLst/>
            </a:prstGeom>
            <a:noFill/>
            <a:ln w="2857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96" name="Straight Connector 1795">
              <a:extLst>
                <a:ext uri="{FF2B5EF4-FFF2-40B4-BE49-F238E27FC236}">
                  <a16:creationId xmlns:a16="http://schemas.microsoft.com/office/drawing/2014/main" id="{9C563DC4-2757-3F23-359F-0E7805A284D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709716" y="4294426"/>
              <a:ext cx="0" cy="53322"/>
            </a:xfrm>
            <a:prstGeom prst="line">
              <a:avLst/>
            </a:prstGeom>
            <a:noFill/>
            <a:ln w="2857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97" name="Straight Connector 1796">
              <a:extLst>
                <a:ext uri="{FF2B5EF4-FFF2-40B4-BE49-F238E27FC236}">
                  <a16:creationId xmlns:a16="http://schemas.microsoft.com/office/drawing/2014/main" id="{5A6B2346-6F74-0F6F-C34C-13ED9552C55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104015" y="4294426"/>
              <a:ext cx="0" cy="53322"/>
            </a:xfrm>
            <a:prstGeom prst="line">
              <a:avLst/>
            </a:prstGeom>
            <a:noFill/>
            <a:ln w="2857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98" name="Straight Connector 1797">
              <a:extLst>
                <a:ext uri="{FF2B5EF4-FFF2-40B4-BE49-F238E27FC236}">
                  <a16:creationId xmlns:a16="http://schemas.microsoft.com/office/drawing/2014/main" id="{6F90E671-3BA4-1214-1F73-E7A66FEF83F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498315" y="4294426"/>
              <a:ext cx="0" cy="53322"/>
            </a:xfrm>
            <a:prstGeom prst="line">
              <a:avLst/>
            </a:prstGeom>
            <a:noFill/>
            <a:ln w="2857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99" name="Straight Connector 1798">
              <a:extLst>
                <a:ext uri="{FF2B5EF4-FFF2-40B4-BE49-F238E27FC236}">
                  <a16:creationId xmlns:a16="http://schemas.microsoft.com/office/drawing/2014/main" id="{BA58E9EF-9757-39A5-BF20-AD9FBFCD719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892614" y="4294426"/>
              <a:ext cx="0" cy="53322"/>
            </a:xfrm>
            <a:prstGeom prst="line">
              <a:avLst/>
            </a:prstGeom>
            <a:noFill/>
            <a:ln w="2857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00" name="Straight Connector 1799">
              <a:extLst>
                <a:ext uri="{FF2B5EF4-FFF2-40B4-BE49-F238E27FC236}">
                  <a16:creationId xmlns:a16="http://schemas.microsoft.com/office/drawing/2014/main" id="{F5C7AAE0-DC56-A290-1A86-9B3D373F7A8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286913" y="4294426"/>
              <a:ext cx="0" cy="53322"/>
            </a:xfrm>
            <a:prstGeom prst="line">
              <a:avLst/>
            </a:prstGeom>
            <a:noFill/>
            <a:ln w="2857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01" name="Straight Connector 1800">
              <a:extLst>
                <a:ext uri="{FF2B5EF4-FFF2-40B4-BE49-F238E27FC236}">
                  <a16:creationId xmlns:a16="http://schemas.microsoft.com/office/drawing/2014/main" id="{24927C63-5E42-776B-B3A5-5A05B9E3092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681213" y="4294426"/>
              <a:ext cx="0" cy="53322"/>
            </a:xfrm>
            <a:prstGeom prst="line">
              <a:avLst/>
            </a:prstGeom>
            <a:noFill/>
            <a:ln w="2857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02" name="Straight Connector 1801">
              <a:extLst>
                <a:ext uri="{FF2B5EF4-FFF2-40B4-BE49-F238E27FC236}">
                  <a16:creationId xmlns:a16="http://schemas.microsoft.com/office/drawing/2014/main" id="{30DE7530-CD23-A2E4-82C3-9F01B2E926D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075512" y="4294426"/>
              <a:ext cx="0" cy="53322"/>
            </a:xfrm>
            <a:prstGeom prst="line">
              <a:avLst/>
            </a:prstGeom>
            <a:noFill/>
            <a:ln w="2857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03" name="Straight Connector 1802">
              <a:extLst>
                <a:ext uri="{FF2B5EF4-FFF2-40B4-BE49-F238E27FC236}">
                  <a16:creationId xmlns:a16="http://schemas.microsoft.com/office/drawing/2014/main" id="{2FFE3B3F-13F1-09BA-8118-120E641B47B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469815" y="4294426"/>
              <a:ext cx="0" cy="53322"/>
            </a:xfrm>
            <a:prstGeom prst="line">
              <a:avLst/>
            </a:prstGeom>
            <a:noFill/>
            <a:ln w="2857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804" name="TextBox 1803">
              <a:extLst>
                <a:ext uri="{FF2B5EF4-FFF2-40B4-BE49-F238E27FC236}">
                  <a16:creationId xmlns:a16="http://schemas.microsoft.com/office/drawing/2014/main" id="{E85EC3CE-2842-28D4-AE88-FFEE6BB7714A}"/>
                </a:ext>
              </a:extLst>
            </p:cNvPr>
            <p:cNvSpPr txBox="1"/>
            <p:nvPr/>
          </p:nvSpPr>
          <p:spPr bwMode="auto">
            <a:xfrm>
              <a:off x="1773517" y="2048630"/>
              <a:ext cx="39714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1.0</a:t>
              </a:r>
            </a:p>
          </p:txBody>
        </p:sp>
        <p:sp>
          <p:nvSpPr>
            <p:cNvPr id="1805" name="TextBox 1804">
              <a:extLst>
                <a:ext uri="{FF2B5EF4-FFF2-40B4-BE49-F238E27FC236}">
                  <a16:creationId xmlns:a16="http://schemas.microsoft.com/office/drawing/2014/main" id="{52828743-510F-D141-C87F-177CDB93E773}"/>
                </a:ext>
              </a:extLst>
            </p:cNvPr>
            <p:cNvSpPr txBox="1"/>
            <p:nvPr/>
          </p:nvSpPr>
          <p:spPr bwMode="auto">
            <a:xfrm>
              <a:off x="1773517" y="2467386"/>
              <a:ext cx="39714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0.8</a:t>
              </a:r>
            </a:p>
          </p:txBody>
        </p:sp>
        <p:sp>
          <p:nvSpPr>
            <p:cNvPr id="1806" name="TextBox 1805">
              <a:extLst>
                <a:ext uri="{FF2B5EF4-FFF2-40B4-BE49-F238E27FC236}">
                  <a16:creationId xmlns:a16="http://schemas.microsoft.com/office/drawing/2014/main" id="{C8F22400-8A7F-BB82-A2CC-489A6563EFAC}"/>
                </a:ext>
              </a:extLst>
            </p:cNvPr>
            <p:cNvSpPr txBox="1"/>
            <p:nvPr/>
          </p:nvSpPr>
          <p:spPr bwMode="auto">
            <a:xfrm>
              <a:off x="1773517" y="2886142"/>
              <a:ext cx="39714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0.6</a:t>
              </a:r>
            </a:p>
          </p:txBody>
        </p:sp>
        <p:sp>
          <p:nvSpPr>
            <p:cNvPr id="1807" name="TextBox 1806">
              <a:extLst>
                <a:ext uri="{FF2B5EF4-FFF2-40B4-BE49-F238E27FC236}">
                  <a16:creationId xmlns:a16="http://schemas.microsoft.com/office/drawing/2014/main" id="{5DB59DC4-38EC-ECB2-A22A-4A6BA0966702}"/>
                </a:ext>
              </a:extLst>
            </p:cNvPr>
            <p:cNvSpPr txBox="1"/>
            <p:nvPr/>
          </p:nvSpPr>
          <p:spPr bwMode="auto">
            <a:xfrm>
              <a:off x="1773517" y="3304898"/>
              <a:ext cx="39714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0.4</a:t>
              </a:r>
            </a:p>
          </p:txBody>
        </p:sp>
        <p:sp>
          <p:nvSpPr>
            <p:cNvPr id="1808" name="TextBox 1807">
              <a:extLst>
                <a:ext uri="{FF2B5EF4-FFF2-40B4-BE49-F238E27FC236}">
                  <a16:creationId xmlns:a16="http://schemas.microsoft.com/office/drawing/2014/main" id="{CAAB33D7-EEA2-81C3-025D-6BD583143CAB}"/>
                </a:ext>
              </a:extLst>
            </p:cNvPr>
            <p:cNvSpPr txBox="1"/>
            <p:nvPr/>
          </p:nvSpPr>
          <p:spPr bwMode="auto">
            <a:xfrm>
              <a:off x="1773517" y="3723654"/>
              <a:ext cx="39714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0.2</a:t>
              </a:r>
            </a:p>
          </p:txBody>
        </p:sp>
        <p:sp>
          <p:nvSpPr>
            <p:cNvPr id="1809" name="TextBox 1808">
              <a:extLst>
                <a:ext uri="{FF2B5EF4-FFF2-40B4-BE49-F238E27FC236}">
                  <a16:creationId xmlns:a16="http://schemas.microsoft.com/office/drawing/2014/main" id="{3FDF0156-0837-F949-384B-977E2F1CBEE8}"/>
                </a:ext>
              </a:extLst>
            </p:cNvPr>
            <p:cNvSpPr txBox="1"/>
            <p:nvPr/>
          </p:nvSpPr>
          <p:spPr bwMode="auto">
            <a:xfrm>
              <a:off x="1773517" y="4142409"/>
              <a:ext cx="39714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0.0</a:t>
              </a:r>
            </a:p>
          </p:txBody>
        </p:sp>
        <p:sp>
          <p:nvSpPr>
            <p:cNvPr id="1810" name="TextBox 1809">
              <a:extLst>
                <a:ext uri="{FF2B5EF4-FFF2-40B4-BE49-F238E27FC236}">
                  <a16:creationId xmlns:a16="http://schemas.microsoft.com/office/drawing/2014/main" id="{72989C06-F53F-1BCD-2D50-5FB519B87766}"/>
                </a:ext>
              </a:extLst>
            </p:cNvPr>
            <p:cNvSpPr txBox="1"/>
            <p:nvPr/>
          </p:nvSpPr>
          <p:spPr bwMode="auto">
            <a:xfrm>
              <a:off x="8271240" y="4316502"/>
              <a:ext cx="39714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48</a:t>
              </a:r>
            </a:p>
          </p:txBody>
        </p:sp>
        <p:sp>
          <p:nvSpPr>
            <p:cNvPr id="1811" name="TextBox 1810">
              <a:extLst>
                <a:ext uri="{FF2B5EF4-FFF2-40B4-BE49-F238E27FC236}">
                  <a16:creationId xmlns:a16="http://schemas.microsoft.com/office/drawing/2014/main" id="{29C2BD87-CC7E-941B-83EE-AECBDB651B41}"/>
                </a:ext>
              </a:extLst>
            </p:cNvPr>
            <p:cNvSpPr txBox="1"/>
            <p:nvPr/>
          </p:nvSpPr>
          <p:spPr bwMode="auto">
            <a:xfrm>
              <a:off x="1964485" y="4316502"/>
              <a:ext cx="39714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812" name="TextBox 1811">
              <a:extLst>
                <a:ext uri="{FF2B5EF4-FFF2-40B4-BE49-F238E27FC236}">
                  <a16:creationId xmlns:a16="http://schemas.microsoft.com/office/drawing/2014/main" id="{AC71BE32-0BF8-1C20-E76D-1194C20E4A12}"/>
                </a:ext>
              </a:extLst>
            </p:cNvPr>
            <p:cNvSpPr txBox="1"/>
            <p:nvPr/>
          </p:nvSpPr>
          <p:spPr bwMode="auto">
            <a:xfrm>
              <a:off x="2358657" y="4316502"/>
              <a:ext cx="39714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1813" name="TextBox 1812">
              <a:extLst>
                <a:ext uri="{FF2B5EF4-FFF2-40B4-BE49-F238E27FC236}">
                  <a16:creationId xmlns:a16="http://schemas.microsoft.com/office/drawing/2014/main" id="{72B28834-9F4C-BE7F-2E32-EA219F4CC9A1}"/>
                </a:ext>
              </a:extLst>
            </p:cNvPr>
            <p:cNvSpPr txBox="1"/>
            <p:nvPr/>
          </p:nvSpPr>
          <p:spPr bwMode="auto">
            <a:xfrm>
              <a:off x="2752829" y="4316502"/>
              <a:ext cx="39714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1814" name="TextBox 1813">
              <a:extLst>
                <a:ext uri="{FF2B5EF4-FFF2-40B4-BE49-F238E27FC236}">
                  <a16:creationId xmlns:a16="http://schemas.microsoft.com/office/drawing/2014/main" id="{5C970D43-2980-2577-6C9D-3B61E8BB6E3A}"/>
                </a:ext>
              </a:extLst>
            </p:cNvPr>
            <p:cNvSpPr txBox="1"/>
            <p:nvPr/>
          </p:nvSpPr>
          <p:spPr bwMode="auto">
            <a:xfrm>
              <a:off x="3147000" y="4316502"/>
              <a:ext cx="39714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9</a:t>
              </a:r>
            </a:p>
          </p:txBody>
        </p:sp>
        <p:sp>
          <p:nvSpPr>
            <p:cNvPr id="1815" name="TextBox 1814">
              <a:extLst>
                <a:ext uri="{FF2B5EF4-FFF2-40B4-BE49-F238E27FC236}">
                  <a16:creationId xmlns:a16="http://schemas.microsoft.com/office/drawing/2014/main" id="{4C91F61C-B58B-69DD-B3ED-FFEB320F8249}"/>
                </a:ext>
              </a:extLst>
            </p:cNvPr>
            <p:cNvSpPr txBox="1"/>
            <p:nvPr/>
          </p:nvSpPr>
          <p:spPr bwMode="auto">
            <a:xfrm>
              <a:off x="3541172" y="4316502"/>
              <a:ext cx="39714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12</a:t>
              </a:r>
            </a:p>
          </p:txBody>
        </p:sp>
        <p:sp>
          <p:nvSpPr>
            <p:cNvPr id="1816" name="TextBox 1815">
              <a:extLst>
                <a:ext uri="{FF2B5EF4-FFF2-40B4-BE49-F238E27FC236}">
                  <a16:creationId xmlns:a16="http://schemas.microsoft.com/office/drawing/2014/main" id="{D87FCF5B-9956-711F-C911-F39BFFA51C4C}"/>
                </a:ext>
              </a:extLst>
            </p:cNvPr>
            <p:cNvSpPr txBox="1"/>
            <p:nvPr/>
          </p:nvSpPr>
          <p:spPr bwMode="auto">
            <a:xfrm>
              <a:off x="3935344" y="4316502"/>
              <a:ext cx="39714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15</a:t>
              </a:r>
            </a:p>
          </p:txBody>
        </p:sp>
        <p:sp>
          <p:nvSpPr>
            <p:cNvPr id="1818" name="TextBox 1817">
              <a:extLst>
                <a:ext uri="{FF2B5EF4-FFF2-40B4-BE49-F238E27FC236}">
                  <a16:creationId xmlns:a16="http://schemas.microsoft.com/office/drawing/2014/main" id="{00B27453-BBD2-3D78-9336-0648EE9CB8A8}"/>
                </a:ext>
              </a:extLst>
            </p:cNvPr>
            <p:cNvSpPr txBox="1"/>
            <p:nvPr/>
          </p:nvSpPr>
          <p:spPr bwMode="auto">
            <a:xfrm>
              <a:off x="4329516" y="4316502"/>
              <a:ext cx="39714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18</a:t>
              </a:r>
            </a:p>
          </p:txBody>
        </p:sp>
        <p:sp>
          <p:nvSpPr>
            <p:cNvPr id="1819" name="TextBox 1818">
              <a:extLst>
                <a:ext uri="{FF2B5EF4-FFF2-40B4-BE49-F238E27FC236}">
                  <a16:creationId xmlns:a16="http://schemas.microsoft.com/office/drawing/2014/main" id="{3075AAF8-0E3D-57F3-4B72-42897BEA6AEC}"/>
                </a:ext>
              </a:extLst>
            </p:cNvPr>
            <p:cNvSpPr txBox="1"/>
            <p:nvPr/>
          </p:nvSpPr>
          <p:spPr bwMode="auto">
            <a:xfrm>
              <a:off x="4723688" y="4316502"/>
              <a:ext cx="39714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21</a:t>
              </a:r>
            </a:p>
          </p:txBody>
        </p:sp>
        <p:sp>
          <p:nvSpPr>
            <p:cNvPr id="1985" name="TextBox 1984">
              <a:extLst>
                <a:ext uri="{FF2B5EF4-FFF2-40B4-BE49-F238E27FC236}">
                  <a16:creationId xmlns:a16="http://schemas.microsoft.com/office/drawing/2014/main" id="{61EE1BA3-1198-830C-5478-99CC0268E02C}"/>
                </a:ext>
              </a:extLst>
            </p:cNvPr>
            <p:cNvSpPr txBox="1"/>
            <p:nvPr/>
          </p:nvSpPr>
          <p:spPr bwMode="auto">
            <a:xfrm>
              <a:off x="5117860" y="4316502"/>
              <a:ext cx="39714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24</a:t>
              </a:r>
            </a:p>
          </p:txBody>
        </p:sp>
        <p:sp>
          <p:nvSpPr>
            <p:cNvPr id="1986" name="TextBox 1985">
              <a:extLst>
                <a:ext uri="{FF2B5EF4-FFF2-40B4-BE49-F238E27FC236}">
                  <a16:creationId xmlns:a16="http://schemas.microsoft.com/office/drawing/2014/main" id="{68C21027-1CB3-03ED-090E-CB6AEE5C5620}"/>
                </a:ext>
              </a:extLst>
            </p:cNvPr>
            <p:cNvSpPr txBox="1"/>
            <p:nvPr/>
          </p:nvSpPr>
          <p:spPr bwMode="auto">
            <a:xfrm>
              <a:off x="5512032" y="4316502"/>
              <a:ext cx="39714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27</a:t>
              </a:r>
            </a:p>
          </p:txBody>
        </p:sp>
        <p:sp>
          <p:nvSpPr>
            <p:cNvPr id="1987" name="TextBox 1986">
              <a:extLst>
                <a:ext uri="{FF2B5EF4-FFF2-40B4-BE49-F238E27FC236}">
                  <a16:creationId xmlns:a16="http://schemas.microsoft.com/office/drawing/2014/main" id="{9C8ED9EC-5C4A-AC75-289E-614077928675}"/>
                </a:ext>
              </a:extLst>
            </p:cNvPr>
            <p:cNvSpPr txBox="1"/>
            <p:nvPr/>
          </p:nvSpPr>
          <p:spPr bwMode="auto">
            <a:xfrm>
              <a:off x="5906204" y="4316502"/>
              <a:ext cx="39714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30</a:t>
              </a:r>
            </a:p>
          </p:txBody>
        </p:sp>
        <p:sp>
          <p:nvSpPr>
            <p:cNvPr id="1988" name="TextBox 1987">
              <a:extLst>
                <a:ext uri="{FF2B5EF4-FFF2-40B4-BE49-F238E27FC236}">
                  <a16:creationId xmlns:a16="http://schemas.microsoft.com/office/drawing/2014/main" id="{7B929C3C-0A60-F15C-3B7E-5E90D180D672}"/>
                </a:ext>
              </a:extLst>
            </p:cNvPr>
            <p:cNvSpPr txBox="1"/>
            <p:nvPr/>
          </p:nvSpPr>
          <p:spPr bwMode="auto">
            <a:xfrm>
              <a:off x="6300376" y="4316502"/>
              <a:ext cx="39714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33</a:t>
              </a:r>
            </a:p>
          </p:txBody>
        </p:sp>
        <p:sp>
          <p:nvSpPr>
            <p:cNvPr id="1989" name="TextBox 1988">
              <a:extLst>
                <a:ext uri="{FF2B5EF4-FFF2-40B4-BE49-F238E27FC236}">
                  <a16:creationId xmlns:a16="http://schemas.microsoft.com/office/drawing/2014/main" id="{C525AB63-5EAC-AAF4-5358-D01E8F01112A}"/>
                </a:ext>
              </a:extLst>
            </p:cNvPr>
            <p:cNvSpPr txBox="1"/>
            <p:nvPr/>
          </p:nvSpPr>
          <p:spPr bwMode="auto">
            <a:xfrm>
              <a:off x="6694548" y="4316502"/>
              <a:ext cx="39714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36</a:t>
              </a:r>
            </a:p>
          </p:txBody>
        </p:sp>
        <p:sp>
          <p:nvSpPr>
            <p:cNvPr id="1990" name="TextBox 1989">
              <a:extLst>
                <a:ext uri="{FF2B5EF4-FFF2-40B4-BE49-F238E27FC236}">
                  <a16:creationId xmlns:a16="http://schemas.microsoft.com/office/drawing/2014/main" id="{9CE50A0D-9830-DA07-C0ED-F32CC66012E5}"/>
                </a:ext>
              </a:extLst>
            </p:cNvPr>
            <p:cNvSpPr txBox="1"/>
            <p:nvPr/>
          </p:nvSpPr>
          <p:spPr bwMode="auto">
            <a:xfrm>
              <a:off x="7088719" y="4316502"/>
              <a:ext cx="39714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39</a:t>
              </a:r>
            </a:p>
          </p:txBody>
        </p:sp>
        <p:sp>
          <p:nvSpPr>
            <p:cNvPr id="1991" name="TextBox 1990">
              <a:extLst>
                <a:ext uri="{FF2B5EF4-FFF2-40B4-BE49-F238E27FC236}">
                  <a16:creationId xmlns:a16="http://schemas.microsoft.com/office/drawing/2014/main" id="{CED996B6-25BF-981D-42C9-7422DFE1F2CF}"/>
                </a:ext>
              </a:extLst>
            </p:cNvPr>
            <p:cNvSpPr txBox="1"/>
            <p:nvPr/>
          </p:nvSpPr>
          <p:spPr bwMode="auto">
            <a:xfrm>
              <a:off x="7482892" y="4316502"/>
              <a:ext cx="39714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42</a:t>
              </a:r>
            </a:p>
          </p:txBody>
        </p:sp>
        <p:sp>
          <p:nvSpPr>
            <p:cNvPr id="1992" name="TextBox 1991">
              <a:extLst>
                <a:ext uri="{FF2B5EF4-FFF2-40B4-BE49-F238E27FC236}">
                  <a16:creationId xmlns:a16="http://schemas.microsoft.com/office/drawing/2014/main" id="{583AC3A9-B22D-A556-9C47-7E34FCD917CE}"/>
                </a:ext>
              </a:extLst>
            </p:cNvPr>
            <p:cNvSpPr txBox="1"/>
            <p:nvPr/>
          </p:nvSpPr>
          <p:spPr bwMode="auto">
            <a:xfrm>
              <a:off x="7877062" y="4316502"/>
              <a:ext cx="39714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45</a:t>
              </a:r>
            </a:p>
          </p:txBody>
        </p:sp>
        <p:sp>
          <p:nvSpPr>
            <p:cNvPr id="1993" name="TextBox 1992">
              <a:extLst>
                <a:ext uri="{FF2B5EF4-FFF2-40B4-BE49-F238E27FC236}">
                  <a16:creationId xmlns:a16="http://schemas.microsoft.com/office/drawing/2014/main" id="{6CF70F93-DF04-B378-6EA2-BD0D3D3122F4}"/>
                </a:ext>
              </a:extLst>
            </p:cNvPr>
            <p:cNvSpPr txBox="1"/>
            <p:nvPr/>
          </p:nvSpPr>
          <p:spPr bwMode="auto">
            <a:xfrm>
              <a:off x="3699168" y="3400338"/>
              <a:ext cx="71343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50.6%</a:t>
              </a:r>
            </a:p>
          </p:txBody>
        </p:sp>
        <p:sp>
          <p:nvSpPr>
            <p:cNvPr id="1994" name="TextBox 1993">
              <a:extLst>
                <a:ext uri="{FF2B5EF4-FFF2-40B4-BE49-F238E27FC236}">
                  <a16:creationId xmlns:a16="http://schemas.microsoft.com/office/drawing/2014/main" id="{4B44DDB1-B79B-64FC-6B94-037C1873EEEF}"/>
                </a:ext>
              </a:extLst>
            </p:cNvPr>
            <p:cNvSpPr txBox="1"/>
            <p:nvPr/>
          </p:nvSpPr>
          <p:spPr bwMode="auto">
            <a:xfrm>
              <a:off x="3699167" y="2542360"/>
              <a:ext cx="71343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70.0%</a:t>
              </a:r>
            </a:p>
          </p:txBody>
        </p:sp>
        <p:sp>
          <p:nvSpPr>
            <p:cNvPr id="1995" name="TextBox 1994">
              <a:extLst>
                <a:ext uri="{FF2B5EF4-FFF2-40B4-BE49-F238E27FC236}">
                  <a16:creationId xmlns:a16="http://schemas.microsoft.com/office/drawing/2014/main" id="{A414E764-7AB0-B114-1C27-E34CF2E4B31A}"/>
                </a:ext>
              </a:extLst>
            </p:cNvPr>
            <p:cNvSpPr txBox="1"/>
            <p:nvPr/>
          </p:nvSpPr>
          <p:spPr bwMode="auto">
            <a:xfrm>
              <a:off x="5267756" y="3875142"/>
              <a:ext cx="71343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25.1%</a:t>
              </a:r>
            </a:p>
          </p:txBody>
        </p:sp>
        <p:sp>
          <p:nvSpPr>
            <p:cNvPr id="1998" name="TextBox 1997">
              <a:extLst>
                <a:ext uri="{FF2B5EF4-FFF2-40B4-BE49-F238E27FC236}">
                  <a16:creationId xmlns:a16="http://schemas.microsoft.com/office/drawing/2014/main" id="{70175BA0-78C9-FA9D-7F69-E786BEB5D278}"/>
                </a:ext>
              </a:extLst>
            </p:cNvPr>
            <p:cNvSpPr txBox="1"/>
            <p:nvPr/>
          </p:nvSpPr>
          <p:spPr bwMode="auto">
            <a:xfrm>
              <a:off x="4995842" y="2022661"/>
              <a:ext cx="71343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2 Yr</a:t>
              </a:r>
            </a:p>
          </p:txBody>
        </p:sp>
        <p:sp>
          <p:nvSpPr>
            <p:cNvPr id="2002" name="TextBox 2001">
              <a:extLst>
                <a:ext uri="{FF2B5EF4-FFF2-40B4-BE49-F238E27FC236}">
                  <a16:creationId xmlns:a16="http://schemas.microsoft.com/office/drawing/2014/main" id="{530D05C8-4C0C-12D4-3C87-0EF560122333}"/>
                </a:ext>
              </a:extLst>
            </p:cNvPr>
            <p:cNvSpPr txBox="1"/>
            <p:nvPr/>
          </p:nvSpPr>
          <p:spPr bwMode="auto">
            <a:xfrm>
              <a:off x="3410910" y="2012925"/>
              <a:ext cx="71343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1 Yr</a:t>
              </a:r>
            </a:p>
          </p:txBody>
        </p:sp>
        <p:cxnSp>
          <p:nvCxnSpPr>
            <p:cNvPr id="2003" name="Straight Connector 2002">
              <a:extLst>
                <a:ext uri="{FF2B5EF4-FFF2-40B4-BE49-F238E27FC236}">
                  <a16:creationId xmlns:a16="http://schemas.microsoft.com/office/drawing/2014/main" id="{951E1490-D710-EC5F-6C7E-54FF06A5387B}"/>
                </a:ext>
              </a:extLst>
            </p:cNvPr>
            <p:cNvCxnSpPr>
              <a:endCxn id="2002" idx="2"/>
            </p:cNvCxnSpPr>
            <p:nvPr/>
          </p:nvCxnSpPr>
          <p:spPr bwMode="auto">
            <a:xfrm flipV="1">
              <a:off x="3739655" y="2289924"/>
              <a:ext cx="27973" cy="1991831"/>
            </a:xfrm>
            <a:prstGeom prst="line">
              <a:avLst/>
            </a:prstGeom>
            <a:noFill/>
            <a:ln w="28575" cap="flat" cmpd="sng" algn="ctr">
              <a:solidFill>
                <a:schemeClr val="bg2">
                  <a:lumMod val="50000"/>
                </a:schemeClr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04" name="Straight Connector 2003">
              <a:extLst>
                <a:ext uri="{FF2B5EF4-FFF2-40B4-BE49-F238E27FC236}">
                  <a16:creationId xmlns:a16="http://schemas.microsoft.com/office/drawing/2014/main" id="{67C39617-6166-1472-2A1B-072926DA1460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315417" y="2328613"/>
              <a:ext cx="0" cy="1965812"/>
            </a:xfrm>
            <a:prstGeom prst="line">
              <a:avLst/>
            </a:prstGeom>
            <a:noFill/>
            <a:ln w="28575" cap="flat" cmpd="sng" algn="ctr">
              <a:solidFill>
                <a:schemeClr val="bg2">
                  <a:lumMod val="50000"/>
                </a:schemeClr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005" name="TextBox 2004">
              <a:extLst>
                <a:ext uri="{FF2B5EF4-FFF2-40B4-BE49-F238E27FC236}">
                  <a16:creationId xmlns:a16="http://schemas.microsoft.com/office/drawing/2014/main" id="{A984DDF6-4BC9-C1FD-00E3-D175759AA183}"/>
                </a:ext>
              </a:extLst>
            </p:cNvPr>
            <p:cNvSpPr txBox="1"/>
            <p:nvPr/>
          </p:nvSpPr>
          <p:spPr bwMode="auto">
            <a:xfrm>
              <a:off x="5623735" y="3726882"/>
              <a:ext cx="23051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E1471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+</a:t>
              </a:r>
            </a:p>
          </p:txBody>
        </p:sp>
        <p:grpSp>
          <p:nvGrpSpPr>
            <p:cNvPr id="2006" name="Group 2005">
              <a:extLst>
                <a:ext uri="{FF2B5EF4-FFF2-40B4-BE49-F238E27FC236}">
                  <a16:creationId xmlns:a16="http://schemas.microsoft.com/office/drawing/2014/main" id="{1174B55D-3D62-4AA0-B75B-4DCEBCF558FC}"/>
                </a:ext>
              </a:extLst>
            </p:cNvPr>
            <p:cNvGrpSpPr/>
            <p:nvPr/>
          </p:nvGrpSpPr>
          <p:grpSpPr>
            <a:xfrm>
              <a:off x="2412526" y="2146486"/>
              <a:ext cx="5154772" cy="1857972"/>
              <a:chOff x="2420684" y="1923264"/>
              <a:chExt cx="6187815" cy="2230319"/>
            </a:xfrm>
          </p:grpSpPr>
          <p:sp>
            <p:nvSpPr>
              <p:cNvPr id="1656" name="TextBox 1655">
                <a:extLst>
                  <a:ext uri="{FF2B5EF4-FFF2-40B4-BE49-F238E27FC236}">
                    <a16:creationId xmlns:a16="http://schemas.microsoft.com/office/drawing/2014/main" id="{65A2DF5F-2850-E68B-55ED-B4BC616A511F}"/>
                  </a:ext>
                </a:extLst>
              </p:cNvPr>
              <p:cNvSpPr txBox="1"/>
              <p:nvPr/>
            </p:nvSpPr>
            <p:spPr bwMode="auto">
              <a:xfrm>
                <a:off x="2420684" y="1923264"/>
                <a:ext cx="276711" cy="3325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1471D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1657" name="TextBox 1656">
                <a:extLst>
                  <a:ext uri="{FF2B5EF4-FFF2-40B4-BE49-F238E27FC236}">
                    <a16:creationId xmlns:a16="http://schemas.microsoft.com/office/drawing/2014/main" id="{D5302D39-2E14-6264-0F9B-B7E3BE446967}"/>
                  </a:ext>
                </a:extLst>
              </p:cNvPr>
              <p:cNvSpPr txBox="1"/>
              <p:nvPr/>
            </p:nvSpPr>
            <p:spPr bwMode="auto">
              <a:xfrm>
                <a:off x="5789780" y="3678856"/>
                <a:ext cx="276711" cy="3325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1471D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1658" name="TextBox 1657">
                <a:extLst>
                  <a:ext uri="{FF2B5EF4-FFF2-40B4-BE49-F238E27FC236}">
                    <a16:creationId xmlns:a16="http://schemas.microsoft.com/office/drawing/2014/main" id="{430A97CE-1FC3-CCFC-87B2-BE6E99ED113E}"/>
                  </a:ext>
                </a:extLst>
              </p:cNvPr>
              <p:cNvSpPr txBox="1"/>
              <p:nvPr/>
            </p:nvSpPr>
            <p:spPr bwMode="auto">
              <a:xfrm>
                <a:off x="5730276" y="3677918"/>
                <a:ext cx="276711" cy="3325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1471D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1659" name="TextBox 1658">
                <a:extLst>
                  <a:ext uri="{FF2B5EF4-FFF2-40B4-BE49-F238E27FC236}">
                    <a16:creationId xmlns:a16="http://schemas.microsoft.com/office/drawing/2014/main" id="{0BD45B67-57E4-607D-1BF1-B4EAEB2AAF76}"/>
                  </a:ext>
                </a:extLst>
              </p:cNvPr>
              <p:cNvSpPr txBox="1"/>
              <p:nvPr/>
            </p:nvSpPr>
            <p:spPr bwMode="auto">
              <a:xfrm>
                <a:off x="5678787" y="3680506"/>
                <a:ext cx="276711" cy="3325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1471D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1660" name="TextBox 1659">
                <a:extLst>
                  <a:ext uri="{FF2B5EF4-FFF2-40B4-BE49-F238E27FC236}">
                    <a16:creationId xmlns:a16="http://schemas.microsoft.com/office/drawing/2014/main" id="{B8E86180-C754-FA15-CBC5-F16168B49A2C}"/>
                  </a:ext>
                </a:extLst>
              </p:cNvPr>
              <p:cNvSpPr txBox="1"/>
              <p:nvPr/>
            </p:nvSpPr>
            <p:spPr bwMode="auto">
              <a:xfrm>
                <a:off x="5601497" y="3689632"/>
                <a:ext cx="276711" cy="3325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1471D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1661" name="TextBox 1660">
                <a:extLst>
                  <a:ext uri="{FF2B5EF4-FFF2-40B4-BE49-F238E27FC236}">
                    <a16:creationId xmlns:a16="http://schemas.microsoft.com/office/drawing/2014/main" id="{6FCFB9D4-3BFF-8364-6EA6-1C1F99AD6B73}"/>
                  </a:ext>
                </a:extLst>
              </p:cNvPr>
              <p:cNvSpPr txBox="1"/>
              <p:nvPr/>
            </p:nvSpPr>
            <p:spPr bwMode="auto">
              <a:xfrm>
                <a:off x="5494116" y="3689632"/>
                <a:ext cx="276711" cy="3325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1471D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1662" name="TextBox 1661">
                <a:extLst>
                  <a:ext uri="{FF2B5EF4-FFF2-40B4-BE49-F238E27FC236}">
                    <a16:creationId xmlns:a16="http://schemas.microsoft.com/office/drawing/2014/main" id="{A6B5ADE3-D6BF-AB7C-7D04-8E733B1E80A7}"/>
                  </a:ext>
                </a:extLst>
              </p:cNvPr>
              <p:cNvSpPr txBox="1"/>
              <p:nvPr/>
            </p:nvSpPr>
            <p:spPr bwMode="auto">
              <a:xfrm>
                <a:off x="5425804" y="3656999"/>
                <a:ext cx="276711" cy="3325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1471D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1663" name="TextBox 1662">
                <a:extLst>
                  <a:ext uri="{FF2B5EF4-FFF2-40B4-BE49-F238E27FC236}">
                    <a16:creationId xmlns:a16="http://schemas.microsoft.com/office/drawing/2014/main" id="{2A12D56E-EB2C-41CB-2067-22792E80D975}"/>
                  </a:ext>
                </a:extLst>
              </p:cNvPr>
              <p:cNvSpPr txBox="1"/>
              <p:nvPr/>
            </p:nvSpPr>
            <p:spPr bwMode="auto">
              <a:xfrm>
                <a:off x="5377105" y="3613060"/>
                <a:ext cx="276711" cy="3325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1471D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384" name="TextBox 383">
                <a:extLst>
                  <a:ext uri="{FF2B5EF4-FFF2-40B4-BE49-F238E27FC236}">
                    <a16:creationId xmlns:a16="http://schemas.microsoft.com/office/drawing/2014/main" id="{A5CA1B94-9D63-C17E-887E-CD3A5C9002D7}"/>
                  </a:ext>
                </a:extLst>
              </p:cNvPr>
              <p:cNvSpPr txBox="1"/>
              <p:nvPr/>
            </p:nvSpPr>
            <p:spPr bwMode="auto">
              <a:xfrm>
                <a:off x="6372439" y="3814623"/>
                <a:ext cx="276711" cy="3325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1471D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385" name="TextBox 384">
                <a:extLst>
                  <a:ext uri="{FF2B5EF4-FFF2-40B4-BE49-F238E27FC236}">
                    <a16:creationId xmlns:a16="http://schemas.microsoft.com/office/drawing/2014/main" id="{9D67B27F-EC40-6546-8C62-4FA9084E1A5E}"/>
                  </a:ext>
                </a:extLst>
              </p:cNvPr>
              <p:cNvSpPr txBox="1"/>
              <p:nvPr/>
            </p:nvSpPr>
            <p:spPr bwMode="auto">
              <a:xfrm>
                <a:off x="5977600" y="3721155"/>
                <a:ext cx="276711" cy="3325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1471D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386" name="TextBox 385">
                <a:extLst>
                  <a:ext uri="{FF2B5EF4-FFF2-40B4-BE49-F238E27FC236}">
                    <a16:creationId xmlns:a16="http://schemas.microsoft.com/office/drawing/2014/main" id="{42473C6F-345A-E795-F684-7417D7D8E2FD}"/>
                  </a:ext>
                </a:extLst>
              </p:cNvPr>
              <p:cNvSpPr txBox="1"/>
              <p:nvPr/>
            </p:nvSpPr>
            <p:spPr bwMode="auto">
              <a:xfrm>
                <a:off x="5846137" y="3677916"/>
                <a:ext cx="276711" cy="3325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1471D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387" name="TextBox 386">
                <a:extLst>
                  <a:ext uri="{FF2B5EF4-FFF2-40B4-BE49-F238E27FC236}">
                    <a16:creationId xmlns:a16="http://schemas.microsoft.com/office/drawing/2014/main" id="{EC157098-8602-7F0A-B378-8B8C631620E9}"/>
                  </a:ext>
                </a:extLst>
              </p:cNvPr>
              <p:cNvSpPr txBox="1"/>
              <p:nvPr/>
            </p:nvSpPr>
            <p:spPr bwMode="auto">
              <a:xfrm>
                <a:off x="6412706" y="3812497"/>
                <a:ext cx="276711" cy="3325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1471D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388" name="TextBox 387">
                <a:extLst>
                  <a:ext uri="{FF2B5EF4-FFF2-40B4-BE49-F238E27FC236}">
                    <a16:creationId xmlns:a16="http://schemas.microsoft.com/office/drawing/2014/main" id="{B49B6056-6C80-A7FB-CFAA-363806DE27AD}"/>
                  </a:ext>
                </a:extLst>
              </p:cNvPr>
              <p:cNvSpPr txBox="1"/>
              <p:nvPr/>
            </p:nvSpPr>
            <p:spPr bwMode="auto">
              <a:xfrm>
                <a:off x="6463321" y="3809526"/>
                <a:ext cx="276711" cy="3325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1471D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389" name="TextBox 388">
                <a:extLst>
                  <a:ext uri="{FF2B5EF4-FFF2-40B4-BE49-F238E27FC236}">
                    <a16:creationId xmlns:a16="http://schemas.microsoft.com/office/drawing/2014/main" id="{4BB0A769-D3EE-2B19-95C2-CB183B51A926}"/>
                  </a:ext>
                </a:extLst>
              </p:cNvPr>
              <p:cNvSpPr txBox="1"/>
              <p:nvPr/>
            </p:nvSpPr>
            <p:spPr bwMode="auto">
              <a:xfrm>
                <a:off x="6753601" y="3816504"/>
                <a:ext cx="276711" cy="3325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1471D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390" name="TextBox 389">
                <a:extLst>
                  <a:ext uri="{FF2B5EF4-FFF2-40B4-BE49-F238E27FC236}">
                    <a16:creationId xmlns:a16="http://schemas.microsoft.com/office/drawing/2014/main" id="{3595D00F-51D8-0290-A747-929537B7574B}"/>
                  </a:ext>
                </a:extLst>
              </p:cNvPr>
              <p:cNvSpPr txBox="1"/>
              <p:nvPr/>
            </p:nvSpPr>
            <p:spPr bwMode="auto">
              <a:xfrm>
                <a:off x="8112107" y="3821072"/>
                <a:ext cx="276711" cy="3325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1471D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391" name="TextBox 390">
                <a:extLst>
                  <a:ext uri="{FF2B5EF4-FFF2-40B4-BE49-F238E27FC236}">
                    <a16:creationId xmlns:a16="http://schemas.microsoft.com/office/drawing/2014/main" id="{E08AC978-6111-966D-6763-9FE59F66B17E}"/>
                  </a:ext>
                </a:extLst>
              </p:cNvPr>
              <p:cNvSpPr txBox="1"/>
              <p:nvPr/>
            </p:nvSpPr>
            <p:spPr bwMode="auto">
              <a:xfrm>
                <a:off x="7639389" y="3807973"/>
                <a:ext cx="276711" cy="3325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1471D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392" name="TextBox 391">
                <a:extLst>
                  <a:ext uri="{FF2B5EF4-FFF2-40B4-BE49-F238E27FC236}">
                    <a16:creationId xmlns:a16="http://schemas.microsoft.com/office/drawing/2014/main" id="{501A659E-2C06-2751-C25E-1248A9F8BA8E}"/>
                  </a:ext>
                </a:extLst>
              </p:cNvPr>
              <p:cNvSpPr txBox="1"/>
              <p:nvPr/>
            </p:nvSpPr>
            <p:spPr bwMode="auto">
              <a:xfrm>
                <a:off x="8264507" y="3812741"/>
                <a:ext cx="276711" cy="3325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1471D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393" name="TextBox 392">
                <a:extLst>
                  <a:ext uri="{FF2B5EF4-FFF2-40B4-BE49-F238E27FC236}">
                    <a16:creationId xmlns:a16="http://schemas.microsoft.com/office/drawing/2014/main" id="{B2E904F5-1727-70DA-3F5C-8D75B47E5693}"/>
                  </a:ext>
                </a:extLst>
              </p:cNvPr>
              <p:cNvSpPr txBox="1"/>
              <p:nvPr/>
            </p:nvSpPr>
            <p:spPr bwMode="auto">
              <a:xfrm>
                <a:off x="8179388" y="3812498"/>
                <a:ext cx="276711" cy="3325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1471D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394" name="TextBox 393">
                <a:extLst>
                  <a:ext uri="{FF2B5EF4-FFF2-40B4-BE49-F238E27FC236}">
                    <a16:creationId xmlns:a16="http://schemas.microsoft.com/office/drawing/2014/main" id="{9E6F6FCA-6DC5-E68D-1AAF-FED67F7699A1}"/>
                  </a:ext>
                </a:extLst>
              </p:cNvPr>
              <p:cNvSpPr txBox="1"/>
              <p:nvPr/>
            </p:nvSpPr>
            <p:spPr bwMode="auto">
              <a:xfrm>
                <a:off x="8331788" y="3814625"/>
                <a:ext cx="276711" cy="3325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1471D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+</a:t>
                </a:r>
              </a:p>
            </p:txBody>
          </p:sp>
        </p:grpSp>
        <p:sp>
          <p:nvSpPr>
            <p:cNvPr id="2007" name="TextBox 2006">
              <a:extLst>
                <a:ext uri="{FF2B5EF4-FFF2-40B4-BE49-F238E27FC236}">
                  <a16:creationId xmlns:a16="http://schemas.microsoft.com/office/drawing/2014/main" id="{FC39D818-B8AA-83B4-00B6-F386486AC2AE}"/>
                </a:ext>
              </a:extLst>
            </p:cNvPr>
            <p:cNvSpPr txBox="1"/>
            <p:nvPr/>
          </p:nvSpPr>
          <p:spPr bwMode="auto">
            <a:xfrm>
              <a:off x="8537622" y="3969991"/>
              <a:ext cx="23051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1587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+</a:t>
              </a:r>
            </a:p>
          </p:txBody>
        </p:sp>
        <p:grpSp>
          <p:nvGrpSpPr>
            <p:cNvPr id="2008" name="Group 2007">
              <a:extLst>
                <a:ext uri="{FF2B5EF4-FFF2-40B4-BE49-F238E27FC236}">
                  <a16:creationId xmlns:a16="http://schemas.microsoft.com/office/drawing/2014/main" id="{875C734D-83BD-0030-3104-3476C9FD6AA8}"/>
                </a:ext>
              </a:extLst>
            </p:cNvPr>
            <p:cNvGrpSpPr/>
            <p:nvPr/>
          </p:nvGrpSpPr>
          <p:grpSpPr>
            <a:xfrm>
              <a:off x="2060831" y="2044204"/>
              <a:ext cx="6473607" cy="2045619"/>
              <a:chOff x="1998508" y="1800485"/>
              <a:chExt cx="7770951" cy="2455571"/>
            </a:xfrm>
          </p:grpSpPr>
          <p:sp>
            <p:nvSpPr>
              <p:cNvPr id="2009" name="TextBox 2008">
                <a:extLst>
                  <a:ext uri="{FF2B5EF4-FFF2-40B4-BE49-F238E27FC236}">
                    <a16:creationId xmlns:a16="http://schemas.microsoft.com/office/drawing/2014/main" id="{72FA462A-A05E-1E1B-308B-C2BC1B43ACEE}"/>
                  </a:ext>
                </a:extLst>
              </p:cNvPr>
              <p:cNvSpPr txBox="1"/>
              <p:nvPr/>
            </p:nvSpPr>
            <p:spPr bwMode="auto">
              <a:xfrm>
                <a:off x="5836546" y="2944452"/>
                <a:ext cx="856411" cy="3325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48.5%</a:t>
                </a:r>
              </a:p>
            </p:txBody>
          </p:sp>
          <p:sp>
            <p:nvSpPr>
              <p:cNvPr id="2010" name="TextBox 2009">
                <a:extLst>
                  <a:ext uri="{FF2B5EF4-FFF2-40B4-BE49-F238E27FC236}">
                    <a16:creationId xmlns:a16="http://schemas.microsoft.com/office/drawing/2014/main" id="{14FAC6ED-9DF5-D525-B487-278DCDBFEED3}"/>
                  </a:ext>
                </a:extLst>
              </p:cNvPr>
              <p:cNvSpPr txBox="1"/>
              <p:nvPr/>
            </p:nvSpPr>
            <p:spPr bwMode="auto">
              <a:xfrm>
                <a:off x="1998508" y="1800485"/>
                <a:ext cx="276711" cy="3325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15873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2011" name="TextBox 2010">
                <a:extLst>
                  <a:ext uri="{FF2B5EF4-FFF2-40B4-BE49-F238E27FC236}">
                    <a16:creationId xmlns:a16="http://schemas.microsoft.com/office/drawing/2014/main" id="{E981D995-36E7-12DA-26F1-3FA1832B77B2}"/>
                  </a:ext>
                </a:extLst>
              </p:cNvPr>
              <p:cNvSpPr txBox="1"/>
              <p:nvPr/>
            </p:nvSpPr>
            <p:spPr bwMode="auto">
              <a:xfrm>
                <a:off x="2102249" y="1835653"/>
                <a:ext cx="276711" cy="3325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15873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2012" name="TextBox 2011">
                <a:extLst>
                  <a:ext uri="{FF2B5EF4-FFF2-40B4-BE49-F238E27FC236}">
                    <a16:creationId xmlns:a16="http://schemas.microsoft.com/office/drawing/2014/main" id="{FF636589-75EB-7B82-C210-EA8FDF5DD355}"/>
                  </a:ext>
                </a:extLst>
              </p:cNvPr>
              <p:cNvSpPr txBox="1"/>
              <p:nvPr/>
            </p:nvSpPr>
            <p:spPr bwMode="auto">
              <a:xfrm>
                <a:off x="2200195" y="1836509"/>
                <a:ext cx="276711" cy="3325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15873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2013" name="TextBox 2012">
                <a:extLst>
                  <a:ext uri="{FF2B5EF4-FFF2-40B4-BE49-F238E27FC236}">
                    <a16:creationId xmlns:a16="http://schemas.microsoft.com/office/drawing/2014/main" id="{66888050-6726-AE44-5BFB-8B9AECD057EF}"/>
                  </a:ext>
                </a:extLst>
              </p:cNvPr>
              <p:cNvSpPr txBox="1"/>
              <p:nvPr/>
            </p:nvSpPr>
            <p:spPr bwMode="auto">
              <a:xfrm>
                <a:off x="2228006" y="1851735"/>
                <a:ext cx="276711" cy="3325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15873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2014" name="TextBox 2013">
                <a:extLst>
                  <a:ext uri="{FF2B5EF4-FFF2-40B4-BE49-F238E27FC236}">
                    <a16:creationId xmlns:a16="http://schemas.microsoft.com/office/drawing/2014/main" id="{4196D90F-AEE9-D66B-5C6F-79F59F4C9DEA}"/>
                  </a:ext>
                </a:extLst>
              </p:cNvPr>
              <p:cNvSpPr txBox="1"/>
              <p:nvPr/>
            </p:nvSpPr>
            <p:spPr bwMode="auto">
              <a:xfrm>
                <a:off x="2374512" y="1901677"/>
                <a:ext cx="276711" cy="3325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15873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2015" name="TextBox 2014">
                <a:extLst>
                  <a:ext uri="{FF2B5EF4-FFF2-40B4-BE49-F238E27FC236}">
                    <a16:creationId xmlns:a16="http://schemas.microsoft.com/office/drawing/2014/main" id="{078D569C-132D-FAB3-5F07-FAA5D5CF9000}"/>
                  </a:ext>
                </a:extLst>
              </p:cNvPr>
              <p:cNvSpPr txBox="1"/>
              <p:nvPr/>
            </p:nvSpPr>
            <p:spPr bwMode="auto">
              <a:xfrm>
                <a:off x="2471614" y="1936514"/>
                <a:ext cx="276711" cy="3325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15873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2016" name="TextBox 2015">
                <a:extLst>
                  <a:ext uri="{FF2B5EF4-FFF2-40B4-BE49-F238E27FC236}">
                    <a16:creationId xmlns:a16="http://schemas.microsoft.com/office/drawing/2014/main" id="{D5107BFB-371B-7CEC-C12D-36B26E6CE4F8}"/>
                  </a:ext>
                </a:extLst>
              </p:cNvPr>
              <p:cNvSpPr txBox="1"/>
              <p:nvPr/>
            </p:nvSpPr>
            <p:spPr bwMode="auto">
              <a:xfrm>
                <a:off x="2553769" y="1951137"/>
                <a:ext cx="276711" cy="3325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15873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2017" name="TextBox 2016">
                <a:extLst>
                  <a:ext uri="{FF2B5EF4-FFF2-40B4-BE49-F238E27FC236}">
                    <a16:creationId xmlns:a16="http://schemas.microsoft.com/office/drawing/2014/main" id="{695689CC-B94A-D2DE-250E-AA0F96BB3555}"/>
                  </a:ext>
                </a:extLst>
              </p:cNvPr>
              <p:cNvSpPr txBox="1"/>
              <p:nvPr/>
            </p:nvSpPr>
            <p:spPr bwMode="auto">
              <a:xfrm>
                <a:off x="3394624" y="2351525"/>
                <a:ext cx="276711" cy="3325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15873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2018" name="TextBox 2017">
                <a:extLst>
                  <a:ext uri="{FF2B5EF4-FFF2-40B4-BE49-F238E27FC236}">
                    <a16:creationId xmlns:a16="http://schemas.microsoft.com/office/drawing/2014/main" id="{A2D69764-5DA5-F8B7-94D0-D53528D03843}"/>
                  </a:ext>
                </a:extLst>
              </p:cNvPr>
              <p:cNvSpPr txBox="1"/>
              <p:nvPr/>
            </p:nvSpPr>
            <p:spPr bwMode="auto">
              <a:xfrm>
                <a:off x="2757410" y="2049591"/>
                <a:ext cx="276711" cy="3325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15873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2019" name="TextBox 2018">
                <a:extLst>
                  <a:ext uri="{FF2B5EF4-FFF2-40B4-BE49-F238E27FC236}">
                    <a16:creationId xmlns:a16="http://schemas.microsoft.com/office/drawing/2014/main" id="{A8D8DF37-862B-0DCC-5B7A-28075CB25747}"/>
                  </a:ext>
                </a:extLst>
              </p:cNvPr>
              <p:cNvSpPr txBox="1"/>
              <p:nvPr/>
            </p:nvSpPr>
            <p:spPr bwMode="auto">
              <a:xfrm>
                <a:off x="3794220" y="2463603"/>
                <a:ext cx="276711" cy="3325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15873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2020" name="TextBox 2019">
                <a:extLst>
                  <a:ext uri="{FF2B5EF4-FFF2-40B4-BE49-F238E27FC236}">
                    <a16:creationId xmlns:a16="http://schemas.microsoft.com/office/drawing/2014/main" id="{DC084F63-1997-FF20-4E1D-D8A7F2078305}"/>
                  </a:ext>
                </a:extLst>
              </p:cNvPr>
              <p:cNvSpPr txBox="1"/>
              <p:nvPr/>
            </p:nvSpPr>
            <p:spPr bwMode="auto">
              <a:xfrm>
                <a:off x="4161027" y="2635125"/>
                <a:ext cx="276711" cy="3325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15873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2021" name="TextBox 2020">
                <a:extLst>
                  <a:ext uri="{FF2B5EF4-FFF2-40B4-BE49-F238E27FC236}">
                    <a16:creationId xmlns:a16="http://schemas.microsoft.com/office/drawing/2014/main" id="{27437CC1-977B-835F-8569-33D3AB66F3B9}"/>
                  </a:ext>
                </a:extLst>
              </p:cNvPr>
              <p:cNvSpPr txBox="1"/>
              <p:nvPr/>
            </p:nvSpPr>
            <p:spPr bwMode="auto">
              <a:xfrm>
                <a:off x="4319040" y="2695100"/>
                <a:ext cx="276711" cy="3325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15873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2022" name="TextBox 2021">
                <a:extLst>
                  <a:ext uri="{FF2B5EF4-FFF2-40B4-BE49-F238E27FC236}">
                    <a16:creationId xmlns:a16="http://schemas.microsoft.com/office/drawing/2014/main" id="{4B712003-45D3-EEDF-1AAA-C3EEDCF501AD}"/>
                  </a:ext>
                </a:extLst>
              </p:cNvPr>
              <p:cNvSpPr txBox="1"/>
              <p:nvPr/>
            </p:nvSpPr>
            <p:spPr bwMode="auto">
              <a:xfrm>
                <a:off x="4377935" y="2718851"/>
                <a:ext cx="276711" cy="3325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15873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2023" name="TextBox 2022">
                <a:extLst>
                  <a:ext uri="{FF2B5EF4-FFF2-40B4-BE49-F238E27FC236}">
                    <a16:creationId xmlns:a16="http://schemas.microsoft.com/office/drawing/2014/main" id="{A96B830A-B989-B7B7-E18B-418024023A3A}"/>
                  </a:ext>
                </a:extLst>
              </p:cNvPr>
              <p:cNvSpPr txBox="1"/>
              <p:nvPr/>
            </p:nvSpPr>
            <p:spPr bwMode="auto">
              <a:xfrm>
                <a:off x="5065133" y="3002531"/>
                <a:ext cx="276711" cy="3325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15873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2024" name="TextBox 2023">
                <a:extLst>
                  <a:ext uri="{FF2B5EF4-FFF2-40B4-BE49-F238E27FC236}">
                    <a16:creationId xmlns:a16="http://schemas.microsoft.com/office/drawing/2014/main" id="{60105B13-BEE5-57BB-EF20-77401A7AAFA7}"/>
                  </a:ext>
                </a:extLst>
              </p:cNvPr>
              <p:cNvSpPr txBox="1"/>
              <p:nvPr/>
            </p:nvSpPr>
            <p:spPr bwMode="auto">
              <a:xfrm>
                <a:off x="5316645" y="3034651"/>
                <a:ext cx="276711" cy="3325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15873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2025" name="TextBox 2024">
                <a:extLst>
                  <a:ext uri="{FF2B5EF4-FFF2-40B4-BE49-F238E27FC236}">
                    <a16:creationId xmlns:a16="http://schemas.microsoft.com/office/drawing/2014/main" id="{C5BB0FE1-E8F4-8256-2705-33051D6D7F9C}"/>
                  </a:ext>
                </a:extLst>
              </p:cNvPr>
              <p:cNvSpPr txBox="1"/>
              <p:nvPr/>
            </p:nvSpPr>
            <p:spPr bwMode="auto">
              <a:xfrm>
                <a:off x="4961691" y="2957294"/>
                <a:ext cx="276711" cy="3325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15873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2026" name="TextBox 2025">
                <a:extLst>
                  <a:ext uri="{FF2B5EF4-FFF2-40B4-BE49-F238E27FC236}">
                    <a16:creationId xmlns:a16="http://schemas.microsoft.com/office/drawing/2014/main" id="{B0E44A4D-D083-16C2-B35A-9F591EE6E61B}"/>
                  </a:ext>
                </a:extLst>
              </p:cNvPr>
              <p:cNvSpPr txBox="1"/>
              <p:nvPr/>
            </p:nvSpPr>
            <p:spPr bwMode="auto">
              <a:xfrm>
                <a:off x="5360187" y="3049860"/>
                <a:ext cx="276711" cy="3325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15873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2027" name="TextBox 2026">
                <a:extLst>
                  <a:ext uri="{FF2B5EF4-FFF2-40B4-BE49-F238E27FC236}">
                    <a16:creationId xmlns:a16="http://schemas.microsoft.com/office/drawing/2014/main" id="{2F63114C-0D95-AA72-C46E-BD6DDCC2B741}"/>
                  </a:ext>
                </a:extLst>
              </p:cNvPr>
              <p:cNvSpPr txBox="1"/>
              <p:nvPr/>
            </p:nvSpPr>
            <p:spPr bwMode="auto">
              <a:xfrm>
                <a:off x="6174187" y="3212867"/>
                <a:ext cx="276711" cy="3325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15873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2028" name="TextBox 2027">
                <a:extLst>
                  <a:ext uri="{FF2B5EF4-FFF2-40B4-BE49-F238E27FC236}">
                    <a16:creationId xmlns:a16="http://schemas.microsoft.com/office/drawing/2014/main" id="{E561F13D-9C7F-365C-1743-CA05AA71DA4A}"/>
                  </a:ext>
                </a:extLst>
              </p:cNvPr>
              <p:cNvSpPr txBox="1"/>
              <p:nvPr/>
            </p:nvSpPr>
            <p:spPr bwMode="auto">
              <a:xfrm>
                <a:off x="6275436" y="3222855"/>
                <a:ext cx="276711" cy="3325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15873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2029" name="TextBox 2028">
                <a:extLst>
                  <a:ext uri="{FF2B5EF4-FFF2-40B4-BE49-F238E27FC236}">
                    <a16:creationId xmlns:a16="http://schemas.microsoft.com/office/drawing/2014/main" id="{1784B386-D876-414F-E38B-72AE4C581F1A}"/>
                  </a:ext>
                </a:extLst>
              </p:cNvPr>
              <p:cNvSpPr txBox="1"/>
              <p:nvPr/>
            </p:nvSpPr>
            <p:spPr bwMode="auto">
              <a:xfrm>
                <a:off x="9308379" y="3778564"/>
                <a:ext cx="276711" cy="3325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15873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2030" name="TextBox 2029">
                <a:extLst>
                  <a:ext uri="{FF2B5EF4-FFF2-40B4-BE49-F238E27FC236}">
                    <a16:creationId xmlns:a16="http://schemas.microsoft.com/office/drawing/2014/main" id="{F8E15B53-7CEF-8FBD-A045-25BB91C7CA78}"/>
                  </a:ext>
                </a:extLst>
              </p:cNvPr>
              <p:cNvSpPr txBox="1"/>
              <p:nvPr/>
            </p:nvSpPr>
            <p:spPr bwMode="auto">
              <a:xfrm>
                <a:off x="9492748" y="3923545"/>
                <a:ext cx="276711" cy="3325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15873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2031" name="TextBox 2030">
                <a:extLst>
                  <a:ext uri="{FF2B5EF4-FFF2-40B4-BE49-F238E27FC236}">
                    <a16:creationId xmlns:a16="http://schemas.microsoft.com/office/drawing/2014/main" id="{296CD808-C80C-71D1-F36B-2169FA9E7248}"/>
                  </a:ext>
                </a:extLst>
              </p:cNvPr>
              <p:cNvSpPr txBox="1"/>
              <p:nvPr/>
            </p:nvSpPr>
            <p:spPr bwMode="auto">
              <a:xfrm>
                <a:off x="8801127" y="3682015"/>
                <a:ext cx="276711" cy="3325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15873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2032" name="TextBox 2031">
                <a:extLst>
                  <a:ext uri="{FF2B5EF4-FFF2-40B4-BE49-F238E27FC236}">
                    <a16:creationId xmlns:a16="http://schemas.microsoft.com/office/drawing/2014/main" id="{713621A9-602D-F493-4460-A94760F7DF33}"/>
                  </a:ext>
                </a:extLst>
              </p:cNvPr>
              <p:cNvSpPr txBox="1"/>
              <p:nvPr/>
            </p:nvSpPr>
            <p:spPr bwMode="auto">
              <a:xfrm>
                <a:off x="8560489" y="3593898"/>
                <a:ext cx="276711" cy="3325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15873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2033" name="TextBox 2032">
                <a:extLst>
                  <a:ext uri="{FF2B5EF4-FFF2-40B4-BE49-F238E27FC236}">
                    <a16:creationId xmlns:a16="http://schemas.microsoft.com/office/drawing/2014/main" id="{6EFCED2A-C842-0D02-9EB9-B2DF8D339237}"/>
                  </a:ext>
                </a:extLst>
              </p:cNvPr>
              <p:cNvSpPr txBox="1"/>
              <p:nvPr/>
            </p:nvSpPr>
            <p:spPr bwMode="auto">
              <a:xfrm>
                <a:off x="8072035" y="3586689"/>
                <a:ext cx="276711" cy="3325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15873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2034" name="TextBox 2033">
                <a:extLst>
                  <a:ext uri="{FF2B5EF4-FFF2-40B4-BE49-F238E27FC236}">
                    <a16:creationId xmlns:a16="http://schemas.microsoft.com/office/drawing/2014/main" id="{F19B4BBF-FF6B-D0CD-BAF2-A822490C4E4B}"/>
                  </a:ext>
                </a:extLst>
              </p:cNvPr>
              <p:cNvSpPr txBox="1"/>
              <p:nvPr/>
            </p:nvSpPr>
            <p:spPr bwMode="auto">
              <a:xfrm>
                <a:off x="8112234" y="3586689"/>
                <a:ext cx="276711" cy="3325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15873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2035" name="TextBox 2034">
                <a:extLst>
                  <a:ext uri="{FF2B5EF4-FFF2-40B4-BE49-F238E27FC236}">
                    <a16:creationId xmlns:a16="http://schemas.microsoft.com/office/drawing/2014/main" id="{9996C959-BB77-EEB8-A427-6D5FEE374901}"/>
                  </a:ext>
                </a:extLst>
              </p:cNvPr>
              <p:cNvSpPr txBox="1"/>
              <p:nvPr/>
            </p:nvSpPr>
            <p:spPr bwMode="auto">
              <a:xfrm>
                <a:off x="7755125" y="3586689"/>
                <a:ext cx="276711" cy="3325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15873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2036" name="TextBox 2035">
                <a:extLst>
                  <a:ext uri="{FF2B5EF4-FFF2-40B4-BE49-F238E27FC236}">
                    <a16:creationId xmlns:a16="http://schemas.microsoft.com/office/drawing/2014/main" id="{ED13B0E7-35A4-07FA-9959-A9F1C1681B59}"/>
                  </a:ext>
                </a:extLst>
              </p:cNvPr>
              <p:cNvSpPr txBox="1"/>
              <p:nvPr/>
            </p:nvSpPr>
            <p:spPr bwMode="auto">
              <a:xfrm>
                <a:off x="7793941" y="3586689"/>
                <a:ext cx="276711" cy="3325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15873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2037" name="TextBox 2036">
                <a:extLst>
                  <a:ext uri="{FF2B5EF4-FFF2-40B4-BE49-F238E27FC236}">
                    <a16:creationId xmlns:a16="http://schemas.microsoft.com/office/drawing/2014/main" id="{84FDD5CA-BA72-9D6D-1601-EA44AD2008AD}"/>
                  </a:ext>
                </a:extLst>
              </p:cNvPr>
              <p:cNvSpPr txBox="1"/>
              <p:nvPr/>
            </p:nvSpPr>
            <p:spPr bwMode="auto">
              <a:xfrm>
                <a:off x="7468776" y="3535992"/>
                <a:ext cx="276711" cy="3325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15873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2038" name="TextBox 2037">
                <a:extLst>
                  <a:ext uri="{FF2B5EF4-FFF2-40B4-BE49-F238E27FC236}">
                    <a16:creationId xmlns:a16="http://schemas.microsoft.com/office/drawing/2014/main" id="{2400E8A0-C115-A7E6-B2DF-38C1BF4A0C3B}"/>
                  </a:ext>
                </a:extLst>
              </p:cNvPr>
              <p:cNvSpPr txBox="1"/>
              <p:nvPr/>
            </p:nvSpPr>
            <p:spPr bwMode="auto">
              <a:xfrm>
                <a:off x="7610261" y="3535992"/>
                <a:ext cx="276711" cy="3325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15873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2039" name="TextBox 2038">
                <a:extLst>
                  <a:ext uri="{FF2B5EF4-FFF2-40B4-BE49-F238E27FC236}">
                    <a16:creationId xmlns:a16="http://schemas.microsoft.com/office/drawing/2014/main" id="{08AF15FE-60DC-404B-7845-901BE5CC3B45}"/>
                  </a:ext>
                </a:extLst>
              </p:cNvPr>
              <p:cNvSpPr txBox="1"/>
              <p:nvPr/>
            </p:nvSpPr>
            <p:spPr bwMode="auto">
              <a:xfrm>
                <a:off x="7633133" y="3535992"/>
                <a:ext cx="276711" cy="3325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15873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2040" name="TextBox 2039">
                <a:extLst>
                  <a:ext uri="{FF2B5EF4-FFF2-40B4-BE49-F238E27FC236}">
                    <a16:creationId xmlns:a16="http://schemas.microsoft.com/office/drawing/2014/main" id="{4603C931-EF7C-D5FE-8F1D-545224419E9D}"/>
                  </a:ext>
                </a:extLst>
              </p:cNvPr>
              <p:cNvSpPr txBox="1"/>
              <p:nvPr/>
            </p:nvSpPr>
            <p:spPr bwMode="auto">
              <a:xfrm>
                <a:off x="6325381" y="3210475"/>
                <a:ext cx="276711" cy="3325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15873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2041" name="TextBox 2040">
                <a:extLst>
                  <a:ext uri="{FF2B5EF4-FFF2-40B4-BE49-F238E27FC236}">
                    <a16:creationId xmlns:a16="http://schemas.microsoft.com/office/drawing/2014/main" id="{0D2AA1FA-5B2A-ED1A-58EA-0B2B7053515E}"/>
                  </a:ext>
                </a:extLst>
              </p:cNvPr>
              <p:cNvSpPr txBox="1"/>
              <p:nvPr/>
            </p:nvSpPr>
            <p:spPr bwMode="auto">
              <a:xfrm>
                <a:off x="5504773" y="3058719"/>
                <a:ext cx="276711" cy="3325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15873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2042" name="TextBox 2041">
                <a:extLst>
                  <a:ext uri="{FF2B5EF4-FFF2-40B4-BE49-F238E27FC236}">
                    <a16:creationId xmlns:a16="http://schemas.microsoft.com/office/drawing/2014/main" id="{4D07917E-539F-8877-FB3B-1A4068DAF5BC}"/>
                  </a:ext>
                </a:extLst>
              </p:cNvPr>
              <p:cNvSpPr txBox="1"/>
              <p:nvPr/>
            </p:nvSpPr>
            <p:spPr bwMode="auto">
              <a:xfrm>
                <a:off x="5418253" y="3058719"/>
                <a:ext cx="276711" cy="3325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15873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2043" name="TextBox 2042">
                <a:extLst>
                  <a:ext uri="{FF2B5EF4-FFF2-40B4-BE49-F238E27FC236}">
                    <a16:creationId xmlns:a16="http://schemas.microsoft.com/office/drawing/2014/main" id="{CF03A233-0689-FE62-0233-F3E3F11B5A75}"/>
                  </a:ext>
                </a:extLst>
              </p:cNvPr>
              <p:cNvSpPr txBox="1"/>
              <p:nvPr/>
            </p:nvSpPr>
            <p:spPr bwMode="auto">
              <a:xfrm>
                <a:off x="5439470" y="3058719"/>
                <a:ext cx="276711" cy="3325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15873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2044" name="TextBox 2043">
                <a:extLst>
                  <a:ext uri="{FF2B5EF4-FFF2-40B4-BE49-F238E27FC236}">
                    <a16:creationId xmlns:a16="http://schemas.microsoft.com/office/drawing/2014/main" id="{CF68181C-F7DB-CEE3-0923-78194F4DCA58}"/>
                  </a:ext>
                </a:extLst>
              </p:cNvPr>
              <p:cNvSpPr txBox="1"/>
              <p:nvPr/>
            </p:nvSpPr>
            <p:spPr bwMode="auto">
              <a:xfrm>
                <a:off x="5836546" y="3113425"/>
                <a:ext cx="276711" cy="3325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15873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2045" name="TextBox 2044">
                <a:extLst>
                  <a:ext uri="{FF2B5EF4-FFF2-40B4-BE49-F238E27FC236}">
                    <a16:creationId xmlns:a16="http://schemas.microsoft.com/office/drawing/2014/main" id="{258199D8-005C-BD30-FC3D-1AC61F424C8D}"/>
                  </a:ext>
                </a:extLst>
              </p:cNvPr>
              <p:cNvSpPr txBox="1"/>
              <p:nvPr/>
            </p:nvSpPr>
            <p:spPr bwMode="auto">
              <a:xfrm>
                <a:off x="5542084" y="3073928"/>
                <a:ext cx="276711" cy="3325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15873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2046" name="TextBox 2045">
                <a:extLst>
                  <a:ext uri="{FF2B5EF4-FFF2-40B4-BE49-F238E27FC236}">
                    <a16:creationId xmlns:a16="http://schemas.microsoft.com/office/drawing/2014/main" id="{9BD4C426-96E0-7F7B-2E35-A9DA49DCC701}"/>
                  </a:ext>
                </a:extLst>
              </p:cNvPr>
              <p:cNvSpPr txBox="1"/>
              <p:nvPr/>
            </p:nvSpPr>
            <p:spPr bwMode="auto">
              <a:xfrm>
                <a:off x="5874414" y="3134440"/>
                <a:ext cx="276711" cy="3325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15873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2047" name="TextBox 2046">
                <a:extLst>
                  <a:ext uri="{FF2B5EF4-FFF2-40B4-BE49-F238E27FC236}">
                    <a16:creationId xmlns:a16="http://schemas.microsoft.com/office/drawing/2014/main" id="{DD78E978-F50A-EBB8-C9FE-825D21420DB4}"/>
                  </a:ext>
                </a:extLst>
              </p:cNvPr>
              <p:cNvSpPr txBox="1"/>
              <p:nvPr/>
            </p:nvSpPr>
            <p:spPr bwMode="auto">
              <a:xfrm>
                <a:off x="5934175" y="3149650"/>
                <a:ext cx="276711" cy="3325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15873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1625" name="TextBox 1624">
                <a:extLst>
                  <a:ext uri="{FF2B5EF4-FFF2-40B4-BE49-F238E27FC236}">
                    <a16:creationId xmlns:a16="http://schemas.microsoft.com/office/drawing/2014/main" id="{7C3D3BA3-A847-F9F0-7066-C12AD36041E2}"/>
                  </a:ext>
                </a:extLst>
              </p:cNvPr>
              <p:cNvSpPr txBox="1"/>
              <p:nvPr/>
            </p:nvSpPr>
            <p:spPr bwMode="auto">
              <a:xfrm>
                <a:off x="6070223" y="3170922"/>
                <a:ext cx="276711" cy="3325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15873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1626" name="TextBox 1625">
                <a:extLst>
                  <a:ext uri="{FF2B5EF4-FFF2-40B4-BE49-F238E27FC236}">
                    <a16:creationId xmlns:a16="http://schemas.microsoft.com/office/drawing/2014/main" id="{329A7935-6731-4DD9-23D7-EE015E0762B6}"/>
                  </a:ext>
                </a:extLst>
              </p:cNvPr>
              <p:cNvSpPr txBox="1"/>
              <p:nvPr/>
            </p:nvSpPr>
            <p:spPr bwMode="auto">
              <a:xfrm>
                <a:off x="6093093" y="3165914"/>
                <a:ext cx="276711" cy="3325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15873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1627" name="TextBox 1626">
                <a:extLst>
                  <a:ext uri="{FF2B5EF4-FFF2-40B4-BE49-F238E27FC236}">
                    <a16:creationId xmlns:a16="http://schemas.microsoft.com/office/drawing/2014/main" id="{15058A00-3F01-2ACA-BE35-FDA91154F784}"/>
                  </a:ext>
                </a:extLst>
              </p:cNvPr>
              <p:cNvSpPr txBox="1"/>
              <p:nvPr/>
            </p:nvSpPr>
            <p:spPr bwMode="auto">
              <a:xfrm>
                <a:off x="6359549" y="3225831"/>
                <a:ext cx="276711" cy="3325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15873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1628" name="TextBox 1627">
                <a:extLst>
                  <a:ext uri="{FF2B5EF4-FFF2-40B4-BE49-F238E27FC236}">
                    <a16:creationId xmlns:a16="http://schemas.microsoft.com/office/drawing/2014/main" id="{3E5AF451-47BF-0177-F99E-EE1C8770D52D}"/>
                  </a:ext>
                </a:extLst>
              </p:cNvPr>
              <p:cNvSpPr txBox="1"/>
              <p:nvPr/>
            </p:nvSpPr>
            <p:spPr bwMode="auto">
              <a:xfrm>
                <a:off x="6377964" y="3231717"/>
                <a:ext cx="276711" cy="3325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15873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1629" name="TextBox 1628">
                <a:extLst>
                  <a:ext uri="{FF2B5EF4-FFF2-40B4-BE49-F238E27FC236}">
                    <a16:creationId xmlns:a16="http://schemas.microsoft.com/office/drawing/2014/main" id="{50AA9713-FE0E-D2B8-599B-3C32BAB98246}"/>
                  </a:ext>
                </a:extLst>
              </p:cNvPr>
              <p:cNvSpPr txBox="1"/>
              <p:nvPr/>
            </p:nvSpPr>
            <p:spPr bwMode="auto">
              <a:xfrm>
                <a:off x="6582930" y="3296183"/>
                <a:ext cx="276711" cy="3325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15873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1630" name="TextBox 1629">
                <a:extLst>
                  <a:ext uri="{FF2B5EF4-FFF2-40B4-BE49-F238E27FC236}">
                    <a16:creationId xmlns:a16="http://schemas.microsoft.com/office/drawing/2014/main" id="{46B15D18-BDD0-3682-64B8-036AAF796A25}"/>
                  </a:ext>
                </a:extLst>
              </p:cNvPr>
              <p:cNvSpPr txBox="1"/>
              <p:nvPr/>
            </p:nvSpPr>
            <p:spPr bwMode="auto">
              <a:xfrm>
                <a:off x="6625534" y="3296183"/>
                <a:ext cx="276711" cy="3325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15873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1631" name="TextBox 1630">
                <a:extLst>
                  <a:ext uri="{FF2B5EF4-FFF2-40B4-BE49-F238E27FC236}">
                    <a16:creationId xmlns:a16="http://schemas.microsoft.com/office/drawing/2014/main" id="{1ED94371-17EA-8BEC-5D88-B293D38A2697}"/>
                  </a:ext>
                </a:extLst>
              </p:cNvPr>
              <p:cNvSpPr txBox="1"/>
              <p:nvPr/>
            </p:nvSpPr>
            <p:spPr bwMode="auto">
              <a:xfrm>
                <a:off x="6659437" y="3296183"/>
                <a:ext cx="276711" cy="3325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15873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1632" name="TextBox 1631">
                <a:extLst>
                  <a:ext uri="{FF2B5EF4-FFF2-40B4-BE49-F238E27FC236}">
                    <a16:creationId xmlns:a16="http://schemas.microsoft.com/office/drawing/2014/main" id="{154753F0-F5CD-E302-3479-A8E4699399BF}"/>
                  </a:ext>
                </a:extLst>
              </p:cNvPr>
              <p:cNvSpPr txBox="1"/>
              <p:nvPr/>
            </p:nvSpPr>
            <p:spPr bwMode="auto">
              <a:xfrm>
                <a:off x="6787857" y="3355589"/>
                <a:ext cx="276711" cy="3325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15873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1633" name="TextBox 1632">
                <a:extLst>
                  <a:ext uri="{FF2B5EF4-FFF2-40B4-BE49-F238E27FC236}">
                    <a16:creationId xmlns:a16="http://schemas.microsoft.com/office/drawing/2014/main" id="{B040B48F-7683-7F15-13E2-39C94AE16924}"/>
                  </a:ext>
                </a:extLst>
              </p:cNvPr>
              <p:cNvSpPr txBox="1"/>
              <p:nvPr/>
            </p:nvSpPr>
            <p:spPr bwMode="auto">
              <a:xfrm>
                <a:off x="6872228" y="3350580"/>
                <a:ext cx="276711" cy="3325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15873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1634" name="TextBox 1633">
                <a:extLst>
                  <a:ext uri="{FF2B5EF4-FFF2-40B4-BE49-F238E27FC236}">
                    <a16:creationId xmlns:a16="http://schemas.microsoft.com/office/drawing/2014/main" id="{07A28253-D10E-DDF8-C30F-34CEA6EB5794}"/>
                  </a:ext>
                </a:extLst>
              </p:cNvPr>
              <p:cNvSpPr txBox="1"/>
              <p:nvPr/>
            </p:nvSpPr>
            <p:spPr bwMode="auto">
              <a:xfrm>
                <a:off x="6807403" y="3355589"/>
                <a:ext cx="276711" cy="3325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15873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1635" name="TextBox 1634">
                <a:extLst>
                  <a:ext uri="{FF2B5EF4-FFF2-40B4-BE49-F238E27FC236}">
                    <a16:creationId xmlns:a16="http://schemas.microsoft.com/office/drawing/2014/main" id="{EFB2E59D-BD41-D7D4-8C65-9B67DFA044BA}"/>
                  </a:ext>
                </a:extLst>
              </p:cNvPr>
              <p:cNvSpPr txBox="1"/>
              <p:nvPr/>
            </p:nvSpPr>
            <p:spPr bwMode="auto">
              <a:xfrm>
                <a:off x="6910220" y="3410497"/>
                <a:ext cx="276711" cy="3325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15873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1636" name="TextBox 1635">
                <a:extLst>
                  <a:ext uri="{FF2B5EF4-FFF2-40B4-BE49-F238E27FC236}">
                    <a16:creationId xmlns:a16="http://schemas.microsoft.com/office/drawing/2014/main" id="{66EA0F22-AA3E-237D-E16A-C53F987985C6}"/>
                  </a:ext>
                </a:extLst>
              </p:cNvPr>
              <p:cNvSpPr txBox="1"/>
              <p:nvPr/>
            </p:nvSpPr>
            <p:spPr bwMode="auto">
              <a:xfrm>
                <a:off x="7177880" y="3491033"/>
                <a:ext cx="276711" cy="3325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15873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1637" name="TextBox 1636">
                <a:extLst>
                  <a:ext uri="{FF2B5EF4-FFF2-40B4-BE49-F238E27FC236}">
                    <a16:creationId xmlns:a16="http://schemas.microsoft.com/office/drawing/2014/main" id="{407EDBE4-A717-3889-515D-EBDC1FC63E20}"/>
                  </a:ext>
                </a:extLst>
              </p:cNvPr>
              <p:cNvSpPr txBox="1"/>
              <p:nvPr/>
            </p:nvSpPr>
            <p:spPr bwMode="auto">
              <a:xfrm>
                <a:off x="7303850" y="3486766"/>
                <a:ext cx="276711" cy="3325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15873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1638" name="TextBox 1637">
                <a:extLst>
                  <a:ext uri="{FF2B5EF4-FFF2-40B4-BE49-F238E27FC236}">
                    <a16:creationId xmlns:a16="http://schemas.microsoft.com/office/drawing/2014/main" id="{8AEE79E7-317E-4AD5-0B13-BC867C433C0C}"/>
                  </a:ext>
                </a:extLst>
              </p:cNvPr>
              <p:cNvSpPr txBox="1"/>
              <p:nvPr/>
            </p:nvSpPr>
            <p:spPr bwMode="auto">
              <a:xfrm>
                <a:off x="7233496" y="3497349"/>
                <a:ext cx="276711" cy="3325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15873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1639" name="TextBox 1638">
                <a:extLst>
                  <a:ext uri="{FF2B5EF4-FFF2-40B4-BE49-F238E27FC236}">
                    <a16:creationId xmlns:a16="http://schemas.microsoft.com/office/drawing/2014/main" id="{57DF8FC3-BFA8-CE59-FBBF-35473235702B}"/>
                  </a:ext>
                </a:extLst>
              </p:cNvPr>
              <p:cNvSpPr txBox="1"/>
              <p:nvPr/>
            </p:nvSpPr>
            <p:spPr bwMode="auto">
              <a:xfrm>
                <a:off x="7254139" y="3497349"/>
                <a:ext cx="276711" cy="3325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15873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1640" name="TextBox 1639">
                <a:extLst>
                  <a:ext uri="{FF2B5EF4-FFF2-40B4-BE49-F238E27FC236}">
                    <a16:creationId xmlns:a16="http://schemas.microsoft.com/office/drawing/2014/main" id="{B813D14B-1D08-98F2-3798-34AC1D257F53}"/>
                  </a:ext>
                </a:extLst>
              </p:cNvPr>
              <p:cNvSpPr txBox="1"/>
              <p:nvPr/>
            </p:nvSpPr>
            <p:spPr bwMode="auto">
              <a:xfrm>
                <a:off x="6937404" y="3410497"/>
                <a:ext cx="276711" cy="3325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15873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1641" name="TextBox 1640">
                <a:extLst>
                  <a:ext uri="{FF2B5EF4-FFF2-40B4-BE49-F238E27FC236}">
                    <a16:creationId xmlns:a16="http://schemas.microsoft.com/office/drawing/2014/main" id="{7917C957-9413-7C65-0A16-BE332A424F47}"/>
                  </a:ext>
                </a:extLst>
              </p:cNvPr>
              <p:cNvSpPr txBox="1"/>
              <p:nvPr/>
            </p:nvSpPr>
            <p:spPr bwMode="auto">
              <a:xfrm>
                <a:off x="6992714" y="3421087"/>
                <a:ext cx="276711" cy="3325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15873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1642" name="TextBox 1641">
                <a:extLst>
                  <a:ext uri="{FF2B5EF4-FFF2-40B4-BE49-F238E27FC236}">
                    <a16:creationId xmlns:a16="http://schemas.microsoft.com/office/drawing/2014/main" id="{CED081B4-B9BD-95DF-31BE-5DD80E0D0CB4}"/>
                  </a:ext>
                </a:extLst>
              </p:cNvPr>
              <p:cNvSpPr txBox="1"/>
              <p:nvPr/>
            </p:nvSpPr>
            <p:spPr bwMode="auto">
              <a:xfrm>
                <a:off x="7040947" y="3452798"/>
                <a:ext cx="276711" cy="3325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15873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1643" name="TextBox 1642">
                <a:extLst>
                  <a:ext uri="{FF2B5EF4-FFF2-40B4-BE49-F238E27FC236}">
                    <a16:creationId xmlns:a16="http://schemas.microsoft.com/office/drawing/2014/main" id="{196E6880-984D-67BB-21BC-115791232C07}"/>
                  </a:ext>
                </a:extLst>
              </p:cNvPr>
              <p:cNvSpPr txBox="1"/>
              <p:nvPr/>
            </p:nvSpPr>
            <p:spPr bwMode="auto">
              <a:xfrm>
                <a:off x="7068451" y="3452798"/>
                <a:ext cx="276711" cy="3325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15873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1644" name="TextBox 1643">
                <a:extLst>
                  <a:ext uri="{FF2B5EF4-FFF2-40B4-BE49-F238E27FC236}">
                    <a16:creationId xmlns:a16="http://schemas.microsoft.com/office/drawing/2014/main" id="{4AAD8972-8D06-0AEC-51E8-55107C7F6378}"/>
                  </a:ext>
                </a:extLst>
              </p:cNvPr>
              <p:cNvSpPr txBox="1"/>
              <p:nvPr/>
            </p:nvSpPr>
            <p:spPr bwMode="auto">
              <a:xfrm>
                <a:off x="5565485" y="3078332"/>
                <a:ext cx="276711" cy="3325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15873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1645" name="TextBox 1644">
                <a:extLst>
                  <a:ext uri="{FF2B5EF4-FFF2-40B4-BE49-F238E27FC236}">
                    <a16:creationId xmlns:a16="http://schemas.microsoft.com/office/drawing/2014/main" id="{0C65BDDD-53CC-C952-C301-3655006DDBCC}"/>
                  </a:ext>
                </a:extLst>
              </p:cNvPr>
              <p:cNvSpPr txBox="1"/>
              <p:nvPr/>
            </p:nvSpPr>
            <p:spPr bwMode="auto">
              <a:xfrm>
                <a:off x="6415171" y="3229737"/>
                <a:ext cx="276711" cy="3325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15873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1646" name="TextBox 1645">
                <a:extLst>
                  <a:ext uri="{FF2B5EF4-FFF2-40B4-BE49-F238E27FC236}">
                    <a16:creationId xmlns:a16="http://schemas.microsoft.com/office/drawing/2014/main" id="{9A1296D1-56AC-AF20-531C-B0F12DE699EF}"/>
                  </a:ext>
                </a:extLst>
              </p:cNvPr>
              <p:cNvSpPr txBox="1"/>
              <p:nvPr/>
            </p:nvSpPr>
            <p:spPr bwMode="auto">
              <a:xfrm>
                <a:off x="6432862" y="3231418"/>
                <a:ext cx="276711" cy="3325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15873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1647" name="TextBox 1646">
                <a:extLst>
                  <a:ext uri="{FF2B5EF4-FFF2-40B4-BE49-F238E27FC236}">
                    <a16:creationId xmlns:a16="http://schemas.microsoft.com/office/drawing/2014/main" id="{C5497290-FA6C-75C1-7CD3-30E9055D7320}"/>
                  </a:ext>
                </a:extLst>
              </p:cNvPr>
              <p:cNvSpPr txBox="1"/>
              <p:nvPr/>
            </p:nvSpPr>
            <p:spPr bwMode="auto">
              <a:xfrm>
                <a:off x="6452528" y="3230288"/>
                <a:ext cx="276711" cy="3325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15873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1648" name="TextBox 1647">
                <a:extLst>
                  <a:ext uri="{FF2B5EF4-FFF2-40B4-BE49-F238E27FC236}">
                    <a16:creationId xmlns:a16="http://schemas.microsoft.com/office/drawing/2014/main" id="{4CB25D57-01D5-55F4-D168-C58D6FD2ED27}"/>
                  </a:ext>
                </a:extLst>
              </p:cNvPr>
              <p:cNvSpPr txBox="1"/>
              <p:nvPr/>
            </p:nvSpPr>
            <p:spPr bwMode="auto">
              <a:xfrm>
                <a:off x="5587540" y="3078332"/>
                <a:ext cx="276711" cy="3325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15873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1649" name="TextBox 1648">
                <a:extLst>
                  <a:ext uri="{FF2B5EF4-FFF2-40B4-BE49-F238E27FC236}">
                    <a16:creationId xmlns:a16="http://schemas.microsoft.com/office/drawing/2014/main" id="{868DA2D1-4C72-42BB-C644-04A3657ECF7D}"/>
                  </a:ext>
                </a:extLst>
              </p:cNvPr>
              <p:cNvSpPr txBox="1"/>
              <p:nvPr/>
            </p:nvSpPr>
            <p:spPr bwMode="auto">
              <a:xfrm>
                <a:off x="5718646" y="3084436"/>
                <a:ext cx="276711" cy="3325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15873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1650" name="TextBox 1649">
                <a:extLst>
                  <a:ext uri="{FF2B5EF4-FFF2-40B4-BE49-F238E27FC236}">
                    <a16:creationId xmlns:a16="http://schemas.microsoft.com/office/drawing/2014/main" id="{F36EAED0-259A-AF80-EE6A-13C0E515CA1E}"/>
                  </a:ext>
                </a:extLst>
              </p:cNvPr>
              <p:cNvSpPr txBox="1"/>
              <p:nvPr/>
            </p:nvSpPr>
            <p:spPr bwMode="auto">
              <a:xfrm>
                <a:off x="5751373" y="3104989"/>
                <a:ext cx="276711" cy="3325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15873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1651" name="TextBox 1650">
                <a:extLst>
                  <a:ext uri="{FF2B5EF4-FFF2-40B4-BE49-F238E27FC236}">
                    <a16:creationId xmlns:a16="http://schemas.microsoft.com/office/drawing/2014/main" id="{8D0E9C9F-42DE-3202-D136-3EE155656D0B}"/>
                  </a:ext>
                </a:extLst>
              </p:cNvPr>
              <p:cNvSpPr txBox="1"/>
              <p:nvPr/>
            </p:nvSpPr>
            <p:spPr bwMode="auto">
              <a:xfrm>
                <a:off x="5778154" y="3110614"/>
                <a:ext cx="276711" cy="3325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15873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1652" name="TextBox 1651">
                <a:extLst>
                  <a:ext uri="{FF2B5EF4-FFF2-40B4-BE49-F238E27FC236}">
                    <a16:creationId xmlns:a16="http://schemas.microsoft.com/office/drawing/2014/main" id="{62CF552D-8D12-9D64-F5E2-7696EE625273}"/>
                  </a:ext>
                </a:extLst>
              </p:cNvPr>
              <p:cNvSpPr txBox="1"/>
              <p:nvPr/>
            </p:nvSpPr>
            <p:spPr bwMode="auto">
              <a:xfrm>
                <a:off x="5626805" y="3078332"/>
                <a:ext cx="276711" cy="3325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15873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1653" name="TextBox 1652">
                <a:extLst>
                  <a:ext uri="{FF2B5EF4-FFF2-40B4-BE49-F238E27FC236}">
                    <a16:creationId xmlns:a16="http://schemas.microsoft.com/office/drawing/2014/main" id="{48B94EC5-8BBB-D469-BAEB-725D1C625ED1}"/>
                  </a:ext>
                </a:extLst>
              </p:cNvPr>
              <p:cNvSpPr txBox="1"/>
              <p:nvPr/>
            </p:nvSpPr>
            <p:spPr bwMode="auto">
              <a:xfrm>
                <a:off x="5610102" y="3078332"/>
                <a:ext cx="276711" cy="3325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15873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1654" name="TextBox 1653">
                <a:extLst>
                  <a:ext uri="{FF2B5EF4-FFF2-40B4-BE49-F238E27FC236}">
                    <a16:creationId xmlns:a16="http://schemas.microsoft.com/office/drawing/2014/main" id="{3266A8DA-DF75-ABB1-2F75-73D3BF8BF3F7}"/>
                  </a:ext>
                </a:extLst>
              </p:cNvPr>
              <p:cNvSpPr txBox="1"/>
              <p:nvPr/>
            </p:nvSpPr>
            <p:spPr bwMode="auto">
              <a:xfrm>
                <a:off x="5680281" y="3073202"/>
                <a:ext cx="276711" cy="3325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15873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1655" name="TextBox 1654">
                <a:extLst>
                  <a:ext uri="{FF2B5EF4-FFF2-40B4-BE49-F238E27FC236}">
                    <a16:creationId xmlns:a16="http://schemas.microsoft.com/office/drawing/2014/main" id="{A8153660-405A-5014-CA1F-82D0B75CEA57}"/>
                  </a:ext>
                </a:extLst>
              </p:cNvPr>
              <p:cNvSpPr txBox="1"/>
              <p:nvPr/>
            </p:nvSpPr>
            <p:spPr bwMode="auto">
              <a:xfrm>
                <a:off x="5654073" y="3083791"/>
                <a:ext cx="276711" cy="3325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15873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rPr>
                  <a:t>+</a:t>
                </a:r>
              </a:p>
            </p:txBody>
          </p:sp>
        </p:grpSp>
      </p:grpSp>
      <p:graphicFrame>
        <p:nvGraphicFramePr>
          <p:cNvPr id="400" name="Table 6">
            <a:extLst>
              <a:ext uri="{FF2B5EF4-FFF2-40B4-BE49-F238E27FC236}">
                <a16:creationId xmlns:a16="http://schemas.microsoft.com/office/drawing/2014/main" id="{0F4BB5F1-6A16-9AF0-F510-2D4E34DAAC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605584"/>
              </p:ext>
            </p:extLst>
          </p:nvPr>
        </p:nvGraphicFramePr>
        <p:xfrm>
          <a:off x="6818177" y="1460733"/>
          <a:ext cx="4762145" cy="12801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882253">
                  <a:extLst>
                    <a:ext uri="{9D8B030D-6E8A-4147-A177-3AD203B41FA5}">
                      <a16:colId xmlns:a16="http://schemas.microsoft.com/office/drawing/2014/main" val="2932084072"/>
                    </a:ext>
                  </a:extLst>
                </a:gridCol>
                <a:gridCol w="1479625">
                  <a:extLst>
                    <a:ext uri="{9D8B030D-6E8A-4147-A177-3AD203B41FA5}">
                      <a16:colId xmlns:a16="http://schemas.microsoft.com/office/drawing/2014/main" val="4228814336"/>
                    </a:ext>
                  </a:extLst>
                </a:gridCol>
                <a:gridCol w="1400267">
                  <a:extLst>
                    <a:ext uri="{9D8B030D-6E8A-4147-A177-3AD203B41FA5}">
                      <a16:colId xmlns:a16="http://schemas.microsoft.com/office/drawing/2014/main" val="789830563"/>
                    </a:ext>
                  </a:extLst>
                </a:gridCol>
              </a:tblGrid>
              <a:tr h="273203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bg2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7886C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Tucatinib + Trastuzumab/Cape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E1471D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Placebo + Trastuzumab/Cape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7458681"/>
                  </a:ext>
                </a:extLst>
              </a:tr>
              <a:tr h="163922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Events/total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7886C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118/198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E1471D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71/93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9929153"/>
                  </a:ext>
                </a:extLst>
              </a:tr>
              <a:tr h="163922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HR (95% CI) 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0.600 (0.444-0.811; </a:t>
                      </a:r>
                      <a:r>
                        <a:rPr lang="en-US" sz="1200" i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</a:t>
                      </a:r>
                      <a:r>
                        <a:rPr lang="en-US" sz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= .00078)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3985417"/>
                  </a:ext>
                </a:extLst>
              </a:tr>
              <a:tr h="163922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Median OS, mo (95% CI)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7886C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21.6 (18.1-28.5)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E1471D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12.5 (11.2-16.9)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0181380"/>
                  </a:ext>
                </a:extLst>
              </a:tr>
            </a:tbl>
          </a:graphicData>
        </a:graphic>
      </p:graphicFrame>
      <p:cxnSp>
        <p:nvCxnSpPr>
          <p:cNvPr id="401" name="Straight Connector 400">
            <a:extLst>
              <a:ext uri="{FF2B5EF4-FFF2-40B4-BE49-F238E27FC236}">
                <a16:creationId xmlns:a16="http://schemas.microsoft.com/office/drawing/2014/main" id="{6D44A496-F10E-4D00-D354-F789F4D8CB43}"/>
              </a:ext>
            </a:extLst>
          </p:cNvPr>
          <p:cNvCxnSpPr>
            <a:cxnSpLocks/>
            <a:endCxn id="7" idx="2"/>
          </p:cNvCxnSpPr>
          <p:nvPr/>
        </p:nvCxnSpPr>
        <p:spPr>
          <a:xfrm>
            <a:off x="548640" y="1214834"/>
            <a:ext cx="5547360" cy="58156"/>
          </a:xfrm>
          <a:prstGeom prst="line">
            <a:avLst/>
          </a:prstGeom>
          <a:ln w="19050">
            <a:solidFill>
              <a:srgbClr val="333F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4" name="TextBox 403">
            <a:extLst>
              <a:ext uri="{FF2B5EF4-FFF2-40B4-BE49-F238E27FC236}">
                <a16:creationId xmlns:a16="http://schemas.microsoft.com/office/drawing/2014/main" id="{90F2AFB2-4940-1823-62E4-4607E216736A}"/>
              </a:ext>
            </a:extLst>
          </p:cNvPr>
          <p:cNvSpPr txBox="1"/>
          <p:nvPr/>
        </p:nvSpPr>
        <p:spPr>
          <a:xfrm>
            <a:off x="611678" y="5482776"/>
            <a:ext cx="96633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2">
                    <a:lumMod val="50000"/>
                  </a:schemeClr>
                </a:solidFill>
              </a:rPr>
              <a:t>Improved OS benefit with longer follow-up: </a:t>
            </a:r>
            <a:r>
              <a:rPr lang="en-US" sz="1800" dirty="0">
                <a:solidFill>
                  <a:schemeClr val="bg2">
                    <a:lumMod val="50000"/>
                  </a:schemeClr>
                </a:solidFill>
              </a:rPr>
              <a:t>previous analysis OS 18.1 </a:t>
            </a:r>
            <a:r>
              <a:rPr lang="en-US" sz="1800" dirty="0" err="1">
                <a:solidFill>
                  <a:schemeClr val="bg2">
                    <a:lumMod val="50000"/>
                  </a:schemeClr>
                </a:solidFill>
              </a:rPr>
              <a:t>mo</a:t>
            </a:r>
            <a:r>
              <a:rPr lang="en-US" sz="1800" dirty="0">
                <a:solidFill>
                  <a:schemeClr val="bg2">
                    <a:lumMod val="50000"/>
                  </a:schemeClr>
                </a:solidFill>
              </a:rPr>
              <a:t> vs 12.0 </a:t>
            </a:r>
            <a:r>
              <a:rPr lang="en-US" sz="1800" dirty="0" err="1">
                <a:solidFill>
                  <a:schemeClr val="bg2">
                    <a:lumMod val="50000"/>
                  </a:schemeClr>
                </a:solidFill>
              </a:rPr>
              <a:t>mo</a:t>
            </a:r>
            <a:endParaRPr lang="en-US" sz="18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60E6ECB-6691-CE45-83D3-FD67B1435725}"/>
              </a:ext>
            </a:extLst>
          </p:cNvPr>
          <p:cNvSpPr/>
          <p:nvPr/>
        </p:nvSpPr>
        <p:spPr>
          <a:xfrm>
            <a:off x="81278" y="6318552"/>
            <a:ext cx="9286242" cy="288900"/>
          </a:xfrm>
          <a:prstGeom prst="roundRect">
            <a:avLst/>
          </a:prstGeom>
          <a:solidFill>
            <a:srgbClr val="B7265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2CEFE42A-F207-2F99-70B8-AD48FD3D4176}"/>
              </a:ext>
            </a:extLst>
          </p:cNvPr>
          <p:cNvSpPr/>
          <p:nvPr/>
        </p:nvSpPr>
        <p:spPr>
          <a:xfrm>
            <a:off x="8996355" y="6234043"/>
            <a:ext cx="523030" cy="523030"/>
          </a:xfrm>
          <a:custGeom>
            <a:avLst/>
            <a:gdLst>
              <a:gd name="connsiteX0" fmla="*/ 697589 w 936379"/>
              <a:gd name="connsiteY0" fmla="*/ 0 h 936379"/>
              <a:gd name="connsiteX1" fmla="*/ 936379 w 936379"/>
              <a:gd name="connsiteY1" fmla="*/ 238790 h 936379"/>
              <a:gd name="connsiteX2" fmla="*/ 936379 w 936379"/>
              <a:gd name="connsiteY2" fmla="*/ 697590 h 936379"/>
              <a:gd name="connsiteX3" fmla="*/ 697589 w 936379"/>
              <a:gd name="connsiteY3" fmla="*/ 936380 h 936379"/>
              <a:gd name="connsiteX4" fmla="*/ 238790 w 936379"/>
              <a:gd name="connsiteY4" fmla="*/ 936380 h 936379"/>
              <a:gd name="connsiteX5" fmla="*/ 0 w 936379"/>
              <a:gd name="connsiteY5" fmla="*/ 697590 h 936379"/>
              <a:gd name="connsiteX6" fmla="*/ 0 w 936379"/>
              <a:gd name="connsiteY6" fmla="*/ 238790 h 936379"/>
              <a:gd name="connsiteX7" fmla="*/ 238790 w 936379"/>
              <a:gd name="connsiteY7" fmla="*/ 0 h 936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36379" h="936379">
                <a:moveTo>
                  <a:pt x="697589" y="0"/>
                </a:moveTo>
                <a:cubicBezTo>
                  <a:pt x="829470" y="0"/>
                  <a:pt x="936379" y="106910"/>
                  <a:pt x="936379" y="238790"/>
                </a:cubicBezTo>
                <a:lnTo>
                  <a:pt x="936379" y="697590"/>
                </a:lnTo>
                <a:cubicBezTo>
                  <a:pt x="936379" y="829470"/>
                  <a:pt x="829469" y="936380"/>
                  <a:pt x="697589" y="936380"/>
                </a:cubicBezTo>
                <a:lnTo>
                  <a:pt x="238790" y="936380"/>
                </a:lnTo>
                <a:cubicBezTo>
                  <a:pt x="106910" y="936380"/>
                  <a:pt x="0" y="829470"/>
                  <a:pt x="0" y="697590"/>
                </a:cubicBezTo>
                <a:lnTo>
                  <a:pt x="0" y="238790"/>
                </a:lnTo>
                <a:cubicBezTo>
                  <a:pt x="0" y="106910"/>
                  <a:pt x="106910" y="0"/>
                  <a:pt x="238790" y="0"/>
                </a:cubicBezTo>
                <a:close/>
              </a:path>
            </a:pathLst>
          </a:custGeom>
          <a:solidFill>
            <a:srgbClr val="FFFFFF"/>
          </a:solidFill>
          <a:ln w="89433" cap="rnd">
            <a:solidFill>
              <a:srgbClr val="999999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8058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Content Placeholder 3">
            <a:extLst>
              <a:ext uri="{FF2B5EF4-FFF2-40B4-BE49-F238E27FC236}">
                <a16:creationId xmlns:a16="http://schemas.microsoft.com/office/drawing/2014/main" id="{0A2A0BAA-F073-B881-3181-5A6100548E96}"/>
              </a:ext>
            </a:extLst>
          </p:cNvPr>
          <p:cNvSpPr txBox="1">
            <a:spLocks/>
          </p:cNvSpPr>
          <p:nvPr/>
        </p:nvSpPr>
        <p:spPr>
          <a:xfrm>
            <a:off x="6393907" y="4552560"/>
            <a:ext cx="5337547" cy="1309407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Wingdings" panose="05000000000000000000" pitchFamily="2" charset="2"/>
              <a:buChar char="§"/>
              <a:defRPr sz="28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600">
                <a:solidFill>
                  <a:schemeClr val="bg1"/>
                </a:solidFill>
                <a:latin typeface="Calibri" panose="020F0502020204030204" pitchFamily="34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400">
                <a:solidFill>
                  <a:schemeClr val="bg1"/>
                </a:solidFill>
                <a:latin typeface="Calibri" panose="020F0502020204030204" pitchFamily="34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200">
                <a:solidFill>
                  <a:schemeClr val="bg1"/>
                </a:solidFill>
                <a:latin typeface="Calibri" panose="020F0502020204030204" pitchFamily="34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5pPr>
            <a:lvl6pPr marL="25146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algn="just" defTabSz="609326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Secondary endpoints: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PFS (locally determined), ORR, DoR, CBR, intervention for CNS metastases, safety, PROs</a:t>
            </a:r>
          </a:p>
          <a:p>
            <a:pPr algn="just" defTabSz="609326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No endocrine therapy permitted</a:t>
            </a:r>
          </a:p>
          <a:p>
            <a:pPr algn="just" defTabSz="609326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48328DA-B34E-37A3-6300-6B015CB6A985}"/>
              </a:ext>
            </a:extLst>
          </p:cNvPr>
          <p:cNvSpPr/>
          <p:nvPr/>
        </p:nvSpPr>
        <p:spPr>
          <a:xfrm>
            <a:off x="0" y="6234043"/>
            <a:ext cx="12192000" cy="523030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78545D-6738-2F98-ECC6-7E262F7F1C94}"/>
              </a:ext>
            </a:extLst>
          </p:cNvPr>
          <p:cNvSpPr txBox="1"/>
          <p:nvPr/>
        </p:nvSpPr>
        <p:spPr>
          <a:xfrm>
            <a:off x="640080" y="288105"/>
            <a:ext cx="10911840" cy="95410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en-US"/>
            </a:defPPr>
            <a:lvl1pPr indent="0" algn="ctr">
              <a:buNone/>
              <a:defRPr sz="2800" b="1">
                <a:solidFill>
                  <a:srgbClr val="333F70"/>
                </a:solidFill>
                <a:ea typeface="Unbounded Bold" pitchFamily="34" charset="-122"/>
                <a:cs typeface="Unbounded Bold" pitchFamily="34" charset="-120"/>
              </a:defRPr>
            </a:lvl1pPr>
          </a:lstStyle>
          <a:p>
            <a:pPr algn="l"/>
            <a:r>
              <a:rPr lang="en-US" sz="3600" dirty="0"/>
              <a:t>NALA: </a:t>
            </a:r>
          </a:p>
          <a:p>
            <a:pPr algn="l"/>
            <a:r>
              <a:rPr lang="en-US" sz="2000" dirty="0"/>
              <a:t>Neratinib/Cape vs Lapatinib/Cape in HER2+ </a:t>
            </a:r>
            <a:r>
              <a:rPr lang="en-US" sz="2000" dirty="0" err="1"/>
              <a:t>mBC</a:t>
            </a:r>
            <a:r>
              <a:rPr lang="en-US" sz="2000" dirty="0"/>
              <a:t> With ≥2 Prior Lines of HER2-Targeted Agents</a:t>
            </a:r>
          </a:p>
        </p:txBody>
      </p:sp>
      <p:sp>
        <p:nvSpPr>
          <p:cNvPr id="428" name="Text Box 15">
            <a:extLst>
              <a:ext uri="{FF2B5EF4-FFF2-40B4-BE49-F238E27FC236}">
                <a16:creationId xmlns:a16="http://schemas.microsoft.com/office/drawing/2014/main" id="{00221434-0803-78BD-7E5A-EFEA73B95C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68892" y="5917512"/>
            <a:ext cx="3845030" cy="246221"/>
          </a:xfrm>
          <a:prstGeom prst="rect">
            <a:avLst/>
          </a:prstGeom>
          <a:noFill/>
          <a:ln>
            <a:noFill/>
          </a:ln>
        </p:spPr>
        <p:txBody>
          <a:bodyPr wrap="square" anchor="b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Saura. JCO. 2020; 38:3138.</a:t>
            </a:r>
          </a:p>
        </p:txBody>
      </p:sp>
      <p:cxnSp>
        <p:nvCxnSpPr>
          <p:cNvPr id="2001" name="Straight Connector 2000">
            <a:extLst>
              <a:ext uri="{FF2B5EF4-FFF2-40B4-BE49-F238E27FC236}">
                <a16:creationId xmlns:a16="http://schemas.microsoft.com/office/drawing/2014/main" id="{9AFA178B-F447-9FE9-7F6F-3C42EEC6BD93}"/>
              </a:ext>
            </a:extLst>
          </p:cNvPr>
          <p:cNvCxnSpPr>
            <a:cxnSpLocks/>
          </p:cNvCxnSpPr>
          <p:nvPr/>
        </p:nvCxnSpPr>
        <p:spPr>
          <a:xfrm>
            <a:off x="8168892" y="5879406"/>
            <a:ext cx="3713485" cy="0"/>
          </a:xfrm>
          <a:prstGeom prst="line">
            <a:avLst/>
          </a:prstGeom>
          <a:ln w="952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1" name="Straight Connector 400">
            <a:extLst>
              <a:ext uri="{FF2B5EF4-FFF2-40B4-BE49-F238E27FC236}">
                <a16:creationId xmlns:a16="http://schemas.microsoft.com/office/drawing/2014/main" id="{6D44A496-F10E-4D00-D354-F789F4D8CB43}"/>
              </a:ext>
            </a:extLst>
          </p:cNvPr>
          <p:cNvCxnSpPr>
            <a:cxnSpLocks/>
          </p:cNvCxnSpPr>
          <p:nvPr/>
        </p:nvCxnSpPr>
        <p:spPr>
          <a:xfrm>
            <a:off x="548640" y="1327619"/>
            <a:ext cx="10454640" cy="0"/>
          </a:xfrm>
          <a:prstGeom prst="line">
            <a:avLst/>
          </a:prstGeom>
          <a:ln w="19050">
            <a:solidFill>
              <a:srgbClr val="333F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4D9E817-4CBF-E8DB-55D2-0E1B3BCB0CC4}"/>
              </a:ext>
            </a:extLst>
          </p:cNvPr>
          <p:cNvSpPr txBox="1">
            <a:spLocks/>
          </p:cNvSpPr>
          <p:nvPr/>
        </p:nvSpPr>
        <p:spPr>
          <a:xfrm>
            <a:off x="604675" y="1513047"/>
            <a:ext cx="10877529" cy="465068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Wingdings" panose="05000000000000000000" pitchFamily="2" charset="2"/>
              <a:buChar char="§"/>
              <a:defRPr sz="28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600">
                <a:solidFill>
                  <a:schemeClr val="bg1"/>
                </a:solidFill>
                <a:latin typeface="Calibri" panose="020F0502020204030204" pitchFamily="34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400">
                <a:solidFill>
                  <a:schemeClr val="bg1"/>
                </a:solidFill>
                <a:latin typeface="Calibri" panose="020F0502020204030204" pitchFamily="34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200">
                <a:solidFill>
                  <a:schemeClr val="bg1"/>
                </a:solidFill>
                <a:latin typeface="Calibri" panose="020F0502020204030204" pitchFamily="34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5pPr>
            <a:lvl6pPr marL="25146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200" b="0" kern="0" dirty="0"/>
              <a:t>International, open-label, randomized phase III trial</a:t>
            </a:r>
          </a:p>
        </p:txBody>
      </p:sp>
      <p:sp>
        <p:nvSpPr>
          <p:cNvPr id="13" name="Text Box 45">
            <a:extLst>
              <a:ext uri="{FF2B5EF4-FFF2-40B4-BE49-F238E27FC236}">
                <a16:creationId xmlns:a16="http://schemas.microsoft.com/office/drawing/2014/main" id="{0375D2BD-0270-731E-25F7-934E067957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545" y="2319135"/>
            <a:ext cx="3195471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60932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F7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Patients with centrally confirmed HER2+ MBC; previously treated with ≥2 lines of HER2-targeted agents for MBC; asymptomatic, stable brain metastases allowed (N = 621)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333F7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4" name="Rectangle 46">
            <a:extLst>
              <a:ext uri="{FF2B5EF4-FFF2-40B4-BE49-F238E27FC236}">
                <a16:creationId xmlns:a16="http://schemas.microsoft.com/office/drawing/2014/main" id="{ECE25AAF-5B84-2C4D-9C0F-409A8E66D0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56878" y="2568326"/>
            <a:ext cx="100806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0932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1600" b="1" i="1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Until PD</a:t>
            </a:r>
          </a:p>
          <a:p>
            <a:pPr marL="0" marR="0" lvl="0" indent="0" algn="ctr" defTabSz="60932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altLang="en-US" sz="1600" b="1" i="1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60932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1600" b="1" i="1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Survival follow-up</a:t>
            </a:r>
          </a:p>
        </p:txBody>
      </p:sp>
      <p:sp>
        <p:nvSpPr>
          <p:cNvPr id="16" name="Rectangle 49">
            <a:extLst>
              <a:ext uri="{FF2B5EF4-FFF2-40B4-BE49-F238E27FC236}">
                <a16:creationId xmlns:a16="http://schemas.microsoft.com/office/drawing/2014/main" id="{6D3F3D52-D909-405E-BA46-09D0D9ACDD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6913" y="2161421"/>
            <a:ext cx="5365256" cy="914400"/>
          </a:xfrm>
          <a:prstGeom prst="rect">
            <a:avLst/>
          </a:prstGeom>
          <a:solidFill>
            <a:srgbClr val="B7265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 anchorCtr="1"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0932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Neratinib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240 mg/day PO continuously +</a:t>
            </a:r>
          </a:p>
          <a:p>
            <a:pPr marL="0" marR="0" lvl="0" indent="0" algn="ctr" defTabSz="60932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Capecitabine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* 1500 mg/m</a:t>
            </a:r>
            <a:r>
              <a:rPr kumimoji="0" lang="en-US" alt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PO on Days 1-14</a:t>
            </a:r>
            <a:r>
              <a:rPr kumimoji="0" lang="en-US" alt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†</a:t>
            </a:r>
          </a:p>
          <a:p>
            <a:pPr marL="0" marR="0" lvl="0" indent="0" algn="ctr" defTabSz="60932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(n = 307)</a:t>
            </a:r>
          </a:p>
        </p:txBody>
      </p:sp>
      <p:sp>
        <p:nvSpPr>
          <p:cNvPr id="22" name="Rectangle 50">
            <a:extLst>
              <a:ext uri="{FF2B5EF4-FFF2-40B4-BE49-F238E27FC236}">
                <a16:creationId xmlns:a16="http://schemas.microsoft.com/office/drawing/2014/main" id="{74959C70-B2B5-2CB0-A782-9F08EA080D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6913" y="3105983"/>
            <a:ext cx="5365256" cy="9144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 anchorCtr="1"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0932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Lapatinib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1250 mg/day PO continuously +</a:t>
            </a:r>
          </a:p>
          <a:p>
            <a:pPr marL="0" marR="0" lvl="0" indent="0" algn="ctr" defTabSz="60932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Capecitabine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* 2000 mg/m</a:t>
            </a:r>
            <a:r>
              <a:rPr kumimoji="0" lang="en-US" alt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PO on Days 1-14</a:t>
            </a:r>
          </a:p>
          <a:p>
            <a:pPr marL="0" marR="0" lvl="0" indent="0" algn="ctr" defTabSz="60932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(n = 314)</a:t>
            </a:r>
          </a:p>
        </p:txBody>
      </p:sp>
      <p:sp>
        <p:nvSpPr>
          <p:cNvPr id="23" name="Line 52">
            <a:extLst>
              <a:ext uri="{FF2B5EF4-FFF2-40B4-BE49-F238E27FC236}">
                <a16:creationId xmlns:a16="http://schemas.microsoft.com/office/drawing/2014/main" id="{D5764923-F536-037E-8CC2-D9567D18E883}"/>
              </a:ext>
            </a:extLst>
          </p:cNvPr>
          <p:cNvSpPr>
            <a:spLocks noChangeShapeType="1"/>
          </p:cNvSpPr>
          <p:nvPr/>
        </p:nvSpPr>
        <p:spPr bwMode="auto">
          <a:xfrm>
            <a:off x="9993845" y="3105983"/>
            <a:ext cx="479425" cy="0"/>
          </a:xfrm>
          <a:prstGeom prst="line">
            <a:avLst/>
          </a:prstGeom>
          <a:noFill/>
          <a:ln w="28575">
            <a:solidFill>
              <a:srgbClr val="333F7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6093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5" name="Line 53">
            <a:extLst>
              <a:ext uri="{FF2B5EF4-FFF2-40B4-BE49-F238E27FC236}">
                <a16:creationId xmlns:a16="http://schemas.microsoft.com/office/drawing/2014/main" id="{BCC1E81E-C580-0657-3365-08188801E3B5}"/>
              </a:ext>
            </a:extLst>
          </p:cNvPr>
          <p:cNvSpPr>
            <a:spLocks noChangeShapeType="1"/>
          </p:cNvSpPr>
          <p:nvPr/>
        </p:nvSpPr>
        <p:spPr bwMode="auto">
          <a:xfrm>
            <a:off x="3770315" y="3212346"/>
            <a:ext cx="622300" cy="350837"/>
          </a:xfrm>
          <a:prstGeom prst="line">
            <a:avLst/>
          </a:prstGeom>
          <a:noFill/>
          <a:ln w="28575">
            <a:solidFill>
              <a:srgbClr val="333F7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6093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8" name="Line 54">
            <a:extLst>
              <a:ext uri="{FF2B5EF4-FFF2-40B4-BE49-F238E27FC236}">
                <a16:creationId xmlns:a16="http://schemas.microsoft.com/office/drawing/2014/main" id="{65C0022E-6B6F-FA6D-6E8A-3864D3C4819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70315" y="2618621"/>
            <a:ext cx="622300" cy="347663"/>
          </a:xfrm>
          <a:prstGeom prst="line">
            <a:avLst/>
          </a:prstGeom>
          <a:noFill/>
          <a:ln w="28575">
            <a:solidFill>
              <a:srgbClr val="333F7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6093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8" name="Rectangle 46">
            <a:extLst>
              <a:ext uri="{FF2B5EF4-FFF2-40B4-BE49-F238E27FC236}">
                <a16:creationId xmlns:a16="http://schemas.microsoft.com/office/drawing/2014/main" id="{95D94F1F-505B-C570-CD52-F2EA069D5B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3098" y="1599802"/>
            <a:ext cx="43767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0932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1400" b="0" i="1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Stratified by no. prior HER2-targeted therapies, disease location, hormone receptor status, geographic location</a:t>
            </a:r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B36CDBFB-4271-F538-595D-5B5634E06824}"/>
              </a:ext>
            </a:extLst>
          </p:cNvPr>
          <p:cNvSpPr txBox="1">
            <a:spLocks/>
          </p:cNvSpPr>
          <p:nvPr/>
        </p:nvSpPr>
        <p:spPr bwMode="auto">
          <a:xfrm>
            <a:off x="460546" y="4783120"/>
            <a:ext cx="5494180" cy="1032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Wingdings" panose="05000000000000000000" pitchFamily="2" charset="2"/>
              <a:buChar char="§"/>
              <a:defRPr sz="28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600">
                <a:solidFill>
                  <a:schemeClr val="bg1"/>
                </a:solidFill>
                <a:latin typeface="Calibri" panose="020F0502020204030204" pitchFamily="34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400">
                <a:solidFill>
                  <a:schemeClr val="bg1"/>
                </a:solidFill>
                <a:latin typeface="Calibri" panose="020F0502020204030204" pitchFamily="34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200">
                <a:solidFill>
                  <a:schemeClr val="bg1"/>
                </a:solidFill>
                <a:latin typeface="Calibri" panose="020F0502020204030204" pitchFamily="34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5pPr>
            <a:lvl6pPr marL="25146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609326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000000"/>
              </a:buClr>
              <a:buSz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Coprimary endpoints: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OS, PFS (centrally confirmed)</a:t>
            </a:r>
          </a:p>
          <a:p>
            <a:pPr marL="0" marR="0" lvl="0" indent="0" algn="l" defTabSz="609326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000000"/>
              </a:buClr>
              <a:buSz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Study positive if either endpoint statistically significant (OS: 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&lt;.04; PFS: 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&lt;.01)</a:t>
            </a:r>
          </a:p>
        </p:txBody>
      </p:sp>
      <p:sp>
        <p:nvSpPr>
          <p:cNvPr id="42" name="Text Box 30">
            <a:extLst>
              <a:ext uri="{FF2B5EF4-FFF2-40B4-BE49-F238E27FC236}">
                <a16:creationId xmlns:a16="http://schemas.microsoft.com/office/drawing/2014/main" id="{E3B7B1B1-0D9B-6C9C-1897-E37F97D73C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8084" y="4026895"/>
            <a:ext cx="7611968" cy="459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1" rIns="90488" bIns="44451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09326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*BID in 2 evenly divided doses. </a:t>
            </a:r>
            <a:r>
              <a:rPr kumimoji="0" lang="en-US" altLang="en-US" sz="1200" b="0" i="0" u="none" strike="noStrike" kern="1200" cap="none" spc="0" normalizeH="0" baseline="3000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†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Loperamide administered at 4 mg with first neratinib dose followed by 2 mg Q4H for first 3 days, followed by 2 mg every 6-8 hr through end of cycle 1; as needed thereafter.</a:t>
            </a:r>
          </a:p>
        </p:txBody>
      </p:sp>
      <p:sp>
        <p:nvSpPr>
          <p:cNvPr id="45" name="Line 52">
            <a:extLst>
              <a:ext uri="{FF2B5EF4-FFF2-40B4-BE49-F238E27FC236}">
                <a16:creationId xmlns:a16="http://schemas.microsoft.com/office/drawing/2014/main" id="{BC028740-9021-67DD-1217-DEFC828F54BB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3841754" y="2394783"/>
            <a:ext cx="479425" cy="0"/>
          </a:xfrm>
          <a:prstGeom prst="line">
            <a:avLst/>
          </a:prstGeom>
          <a:noFill/>
          <a:ln w="28575">
            <a:solidFill>
              <a:srgbClr val="333F7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6093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6" name="Line 52">
            <a:extLst>
              <a:ext uri="{FF2B5EF4-FFF2-40B4-BE49-F238E27FC236}">
                <a16:creationId xmlns:a16="http://schemas.microsoft.com/office/drawing/2014/main" id="{32577422-0781-8DFA-336A-06DC5A2247A4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9709083" y="1945682"/>
            <a:ext cx="274320" cy="0"/>
          </a:xfrm>
          <a:prstGeom prst="line">
            <a:avLst/>
          </a:prstGeom>
          <a:noFill/>
          <a:ln w="28575">
            <a:solidFill>
              <a:srgbClr val="333F7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6093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4AE84965-B47B-3B98-5F72-A95E6A057C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67421" y="1429178"/>
            <a:ext cx="191881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0932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1600" b="1" i="1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21-day cycle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EEE5A28-A0BA-C935-EED8-E86FFAB3C29B}"/>
              </a:ext>
            </a:extLst>
          </p:cNvPr>
          <p:cNvSpPr/>
          <p:nvPr/>
        </p:nvSpPr>
        <p:spPr>
          <a:xfrm>
            <a:off x="81278" y="6318552"/>
            <a:ext cx="9286242" cy="288900"/>
          </a:xfrm>
          <a:prstGeom prst="roundRect">
            <a:avLst/>
          </a:prstGeom>
          <a:solidFill>
            <a:srgbClr val="B7265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95F7E3A4-4CE3-EFB1-C376-5D8B64F03677}"/>
              </a:ext>
            </a:extLst>
          </p:cNvPr>
          <p:cNvSpPr/>
          <p:nvPr/>
        </p:nvSpPr>
        <p:spPr>
          <a:xfrm>
            <a:off x="9187283" y="6234043"/>
            <a:ext cx="523030" cy="523030"/>
          </a:xfrm>
          <a:custGeom>
            <a:avLst/>
            <a:gdLst>
              <a:gd name="connsiteX0" fmla="*/ 697589 w 936379"/>
              <a:gd name="connsiteY0" fmla="*/ 0 h 936379"/>
              <a:gd name="connsiteX1" fmla="*/ 936379 w 936379"/>
              <a:gd name="connsiteY1" fmla="*/ 238790 h 936379"/>
              <a:gd name="connsiteX2" fmla="*/ 936379 w 936379"/>
              <a:gd name="connsiteY2" fmla="*/ 697590 h 936379"/>
              <a:gd name="connsiteX3" fmla="*/ 697589 w 936379"/>
              <a:gd name="connsiteY3" fmla="*/ 936380 h 936379"/>
              <a:gd name="connsiteX4" fmla="*/ 238790 w 936379"/>
              <a:gd name="connsiteY4" fmla="*/ 936380 h 936379"/>
              <a:gd name="connsiteX5" fmla="*/ 0 w 936379"/>
              <a:gd name="connsiteY5" fmla="*/ 697590 h 936379"/>
              <a:gd name="connsiteX6" fmla="*/ 0 w 936379"/>
              <a:gd name="connsiteY6" fmla="*/ 238790 h 936379"/>
              <a:gd name="connsiteX7" fmla="*/ 238790 w 936379"/>
              <a:gd name="connsiteY7" fmla="*/ 0 h 936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36379" h="936379">
                <a:moveTo>
                  <a:pt x="697589" y="0"/>
                </a:moveTo>
                <a:cubicBezTo>
                  <a:pt x="829470" y="0"/>
                  <a:pt x="936379" y="106910"/>
                  <a:pt x="936379" y="238790"/>
                </a:cubicBezTo>
                <a:lnTo>
                  <a:pt x="936379" y="697590"/>
                </a:lnTo>
                <a:cubicBezTo>
                  <a:pt x="936379" y="829470"/>
                  <a:pt x="829469" y="936380"/>
                  <a:pt x="697589" y="936380"/>
                </a:cubicBezTo>
                <a:lnTo>
                  <a:pt x="238790" y="936380"/>
                </a:lnTo>
                <a:cubicBezTo>
                  <a:pt x="106910" y="936380"/>
                  <a:pt x="0" y="829470"/>
                  <a:pt x="0" y="697590"/>
                </a:cubicBezTo>
                <a:lnTo>
                  <a:pt x="0" y="238790"/>
                </a:lnTo>
                <a:cubicBezTo>
                  <a:pt x="0" y="106910"/>
                  <a:pt x="106910" y="0"/>
                  <a:pt x="238790" y="0"/>
                </a:cubicBezTo>
                <a:close/>
              </a:path>
            </a:pathLst>
          </a:custGeom>
          <a:solidFill>
            <a:srgbClr val="FFFFFF"/>
          </a:solidFill>
          <a:ln w="89433" cap="rnd">
            <a:solidFill>
              <a:srgbClr val="999999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7729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48328DA-B34E-37A3-6300-6B015CB6A985}"/>
              </a:ext>
            </a:extLst>
          </p:cNvPr>
          <p:cNvSpPr/>
          <p:nvPr/>
        </p:nvSpPr>
        <p:spPr>
          <a:xfrm>
            <a:off x="0" y="6234043"/>
            <a:ext cx="12192000" cy="523030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78545D-6738-2F98-ECC6-7E262F7F1C94}"/>
              </a:ext>
            </a:extLst>
          </p:cNvPr>
          <p:cNvSpPr txBox="1"/>
          <p:nvPr/>
        </p:nvSpPr>
        <p:spPr>
          <a:xfrm>
            <a:off x="640080" y="288105"/>
            <a:ext cx="10911840" cy="95410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en-US"/>
            </a:defPPr>
            <a:lvl1pPr indent="0" algn="ctr">
              <a:buNone/>
              <a:defRPr sz="2800" b="1">
                <a:solidFill>
                  <a:srgbClr val="333F70"/>
                </a:solidFill>
                <a:ea typeface="Unbounded Bold" pitchFamily="34" charset="-122"/>
                <a:cs typeface="Unbounded Bold" pitchFamily="34" charset="-120"/>
              </a:defRPr>
            </a:lvl1pPr>
          </a:lstStyle>
          <a:p>
            <a:pPr algn="l"/>
            <a:r>
              <a:rPr lang="en-US" sz="3600" dirty="0"/>
              <a:t>NALA: </a:t>
            </a:r>
          </a:p>
          <a:p>
            <a:pPr algn="l"/>
            <a:r>
              <a:rPr lang="en-US" sz="2000" dirty="0"/>
              <a:t>Survival</a:t>
            </a:r>
          </a:p>
        </p:txBody>
      </p:sp>
      <p:sp>
        <p:nvSpPr>
          <p:cNvPr id="428" name="Text Box 15">
            <a:extLst>
              <a:ext uri="{FF2B5EF4-FFF2-40B4-BE49-F238E27FC236}">
                <a16:creationId xmlns:a16="http://schemas.microsoft.com/office/drawing/2014/main" id="{00221434-0803-78BD-7E5A-EFEA73B95C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00221" y="5946863"/>
            <a:ext cx="3845030" cy="246221"/>
          </a:xfrm>
          <a:prstGeom prst="rect">
            <a:avLst/>
          </a:prstGeom>
          <a:noFill/>
          <a:ln>
            <a:noFill/>
          </a:ln>
        </p:spPr>
        <p:txBody>
          <a:bodyPr wrap="square" anchor="b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Saura. JCO. 2020; 38:3138.</a:t>
            </a:r>
          </a:p>
        </p:txBody>
      </p:sp>
      <p:cxnSp>
        <p:nvCxnSpPr>
          <p:cNvPr id="401" name="Straight Connector 400">
            <a:extLst>
              <a:ext uri="{FF2B5EF4-FFF2-40B4-BE49-F238E27FC236}">
                <a16:creationId xmlns:a16="http://schemas.microsoft.com/office/drawing/2014/main" id="{6D44A496-F10E-4D00-D354-F789F4D8CB43}"/>
              </a:ext>
            </a:extLst>
          </p:cNvPr>
          <p:cNvCxnSpPr>
            <a:cxnSpLocks/>
          </p:cNvCxnSpPr>
          <p:nvPr/>
        </p:nvCxnSpPr>
        <p:spPr>
          <a:xfrm>
            <a:off x="548640" y="1327619"/>
            <a:ext cx="2756014" cy="0"/>
          </a:xfrm>
          <a:prstGeom prst="line">
            <a:avLst/>
          </a:prstGeom>
          <a:ln w="19050">
            <a:solidFill>
              <a:srgbClr val="333F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4D9E817-4CBF-E8DB-55D2-0E1B3BCB0CC4}"/>
              </a:ext>
            </a:extLst>
          </p:cNvPr>
          <p:cNvSpPr txBox="1">
            <a:spLocks/>
          </p:cNvSpPr>
          <p:nvPr/>
        </p:nvSpPr>
        <p:spPr>
          <a:xfrm>
            <a:off x="604675" y="1513047"/>
            <a:ext cx="10877529" cy="465068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Wingdings" panose="05000000000000000000" pitchFamily="2" charset="2"/>
              <a:buChar char="§"/>
              <a:defRPr sz="28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600">
                <a:solidFill>
                  <a:schemeClr val="bg1"/>
                </a:solidFill>
                <a:latin typeface="Calibri" panose="020F0502020204030204" pitchFamily="34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400">
                <a:solidFill>
                  <a:schemeClr val="bg1"/>
                </a:solidFill>
                <a:latin typeface="Calibri" panose="020F0502020204030204" pitchFamily="34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200">
                <a:solidFill>
                  <a:schemeClr val="bg1"/>
                </a:solidFill>
                <a:latin typeface="Calibri" panose="020F0502020204030204" pitchFamily="34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5pPr>
            <a:lvl6pPr marL="25146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200" b="0" kern="0" dirty="0"/>
              <a:t>International, open-label, randomized phase III trial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A29A57E3-FD7B-EAE2-7DF0-AFAFB9CAB846}"/>
              </a:ext>
            </a:extLst>
          </p:cNvPr>
          <p:cNvSpPr/>
          <p:nvPr/>
        </p:nvSpPr>
        <p:spPr bwMode="auto">
          <a:xfrm>
            <a:off x="1929787" y="3783609"/>
            <a:ext cx="2370659" cy="979794"/>
          </a:xfrm>
          <a:custGeom>
            <a:avLst/>
            <a:gdLst>
              <a:gd name="connsiteX0" fmla="*/ 0 w 2430451"/>
              <a:gd name="connsiteY0" fmla="*/ 0 h 1004506"/>
              <a:gd name="connsiteX1" fmla="*/ 5794 w 2430451"/>
              <a:gd name="connsiteY1" fmla="*/ 0 h 1004506"/>
              <a:gd name="connsiteX2" fmla="*/ 5794 w 2430451"/>
              <a:gd name="connsiteY2" fmla="*/ 77936 h 1004506"/>
              <a:gd name="connsiteX3" fmla="*/ 20277 w 2430451"/>
              <a:gd name="connsiteY3" fmla="*/ 77936 h 1004506"/>
              <a:gd name="connsiteX4" fmla="*/ 20277 w 2430451"/>
              <a:gd name="connsiteY4" fmla="*/ 98141 h 1004506"/>
              <a:gd name="connsiteX5" fmla="*/ 81104 w 2430451"/>
              <a:gd name="connsiteY5" fmla="*/ 98141 h 1004506"/>
              <a:gd name="connsiteX6" fmla="*/ 81104 w 2430451"/>
              <a:gd name="connsiteY6" fmla="*/ 115460 h 1004506"/>
              <a:gd name="connsiteX7" fmla="*/ 162209 w 2430451"/>
              <a:gd name="connsiteY7" fmla="*/ 115460 h 1004506"/>
              <a:gd name="connsiteX8" fmla="*/ 162209 w 2430451"/>
              <a:gd name="connsiteY8" fmla="*/ 127006 h 1004506"/>
              <a:gd name="connsiteX9" fmla="*/ 179588 w 2430451"/>
              <a:gd name="connsiteY9" fmla="*/ 127006 h 1004506"/>
              <a:gd name="connsiteX10" fmla="*/ 179588 w 2430451"/>
              <a:gd name="connsiteY10" fmla="*/ 164531 h 1004506"/>
              <a:gd name="connsiteX11" fmla="*/ 191174 w 2430451"/>
              <a:gd name="connsiteY11" fmla="*/ 164531 h 1004506"/>
              <a:gd name="connsiteX12" fmla="*/ 191174 w 2430451"/>
              <a:gd name="connsiteY12" fmla="*/ 181850 h 1004506"/>
              <a:gd name="connsiteX13" fmla="*/ 199863 w 2430451"/>
              <a:gd name="connsiteY13" fmla="*/ 181850 h 1004506"/>
              <a:gd name="connsiteX14" fmla="*/ 199863 w 2430451"/>
              <a:gd name="connsiteY14" fmla="*/ 202055 h 1004506"/>
              <a:gd name="connsiteX15" fmla="*/ 269381 w 2430451"/>
              <a:gd name="connsiteY15" fmla="*/ 202055 h 1004506"/>
              <a:gd name="connsiteX16" fmla="*/ 269381 w 2430451"/>
              <a:gd name="connsiteY16" fmla="*/ 210715 h 1004506"/>
              <a:gd name="connsiteX17" fmla="*/ 327312 w 2430451"/>
              <a:gd name="connsiteY17" fmla="*/ 210715 h 1004506"/>
              <a:gd name="connsiteX18" fmla="*/ 327312 w 2430451"/>
              <a:gd name="connsiteY18" fmla="*/ 225147 h 1004506"/>
              <a:gd name="connsiteX19" fmla="*/ 341795 w 2430451"/>
              <a:gd name="connsiteY19" fmla="*/ 225147 h 1004506"/>
              <a:gd name="connsiteX20" fmla="*/ 341795 w 2430451"/>
              <a:gd name="connsiteY20" fmla="*/ 245353 h 1004506"/>
              <a:gd name="connsiteX21" fmla="*/ 364969 w 2430451"/>
              <a:gd name="connsiteY21" fmla="*/ 245353 h 1004506"/>
              <a:gd name="connsiteX22" fmla="*/ 364969 w 2430451"/>
              <a:gd name="connsiteY22" fmla="*/ 308857 h 1004506"/>
              <a:gd name="connsiteX23" fmla="*/ 376555 w 2430451"/>
              <a:gd name="connsiteY23" fmla="*/ 320402 h 1004506"/>
              <a:gd name="connsiteX24" fmla="*/ 393934 w 2430451"/>
              <a:gd name="connsiteY24" fmla="*/ 337721 h 1004506"/>
              <a:gd name="connsiteX25" fmla="*/ 393934 w 2430451"/>
              <a:gd name="connsiteY25" fmla="*/ 355041 h 1004506"/>
              <a:gd name="connsiteX26" fmla="*/ 515589 w 2430451"/>
              <a:gd name="connsiteY26" fmla="*/ 355041 h 1004506"/>
              <a:gd name="connsiteX27" fmla="*/ 515589 w 2430451"/>
              <a:gd name="connsiteY27" fmla="*/ 375246 h 1004506"/>
              <a:gd name="connsiteX28" fmla="*/ 532969 w 2430451"/>
              <a:gd name="connsiteY28" fmla="*/ 375246 h 1004506"/>
              <a:gd name="connsiteX29" fmla="*/ 532969 w 2430451"/>
              <a:gd name="connsiteY29" fmla="*/ 392565 h 1004506"/>
              <a:gd name="connsiteX30" fmla="*/ 547452 w 2430451"/>
              <a:gd name="connsiteY30" fmla="*/ 392565 h 1004506"/>
              <a:gd name="connsiteX31" fmla="*/ 547452 w 2430451"/>
              <a:gd name="connsiteY31" fmla="*/ 418543 h 1004506"/>
              <a:gd name="connsiteX32" fmla="*/ 715453 w 2430451"/>
              <a:gd name="connsiteY32" fmla="*/ 418543 h 1004506"/>
              <a:gd name="connsiteX33" fmla="*/ 718349 w 2430451"/>
              <a:gd name="connsiteY33" fmla="*/ 427203 h 1004506"/>
              <a:gd name="connsiteX34" fmla="*/ 724142 w 2430451"/>
              <a:gd name="connsiteY34" fmla="*/ 432976 h 1004506"/>
              <a:gd name="connsiteX35" fmla="*/ 758901 w 2430451"/>
              <a:gd name="connsiteY35" fmla="*/ 432976 h 1004506"/>
              <a:gd name="connsiteX36" fmla="*/ 758901 w 2430451"/>
              <a:gd name="connsiteY36" fmla="*/ 453182 h 1004506"/>
              <a:gd name="connsiteX37" fmla="*/ 822626 w 2430451"/>
              <a:gd name="connsiteY37" fmla="*/ 453182 h 1004506"/>
              <a:gd name="connsiteX38" fmla="*/ 822626 w 2430451"/>
              <a:gd name="connsiteY38" fmla="*/ 461841 h 1004506"/>
              <a:gd name="connsiteX39" fmla="*/ 840005 w 2430451"/>
              <a:gd name="connsiteY39" fmla="*/ 461841 h 1004506"/>
              <a:gd name="connsiteX40" fmla="*/ 840005 w 2430451"/>
              <a:gd name="connsiteY40" fmla="*/ 473387 h 1004506"/>
              <a:gd name="connsiteX41" fmla="*/ 886350 w 2430451"/>
              <a:gd name="connsiteY41" fmla="*/ 473387 h 1004506"/>
              <a:gd name="connsiteX42" fmla="*/ 886350 w 2430451"/>
              <a:gd name="connsiteY42" fmla="*/ 479160 h 1004506"/>
              <a:gd name="connsiteX43" fmla="*/ 903729 w 2430451"/>
              <a:gd name="connsiteY43" fmla="*/ 479160 h 1004506"/>
              <a:gd name="connsiteX44" fmla="*/ 903729 w 2430451"/>
              <a:gd name="connsiteY44" fmla="*/ 519572 h 1004506"/>
              <a:gd name="connsiteX45" fmla="*/ 921109 w 2430451"/>
              <a:gd name="connsiteY45" fmla="*/ 519572 h 1004506"/>
              <a:gd name="connsiteX46" fmla="*/ 921109 w 2430451"/>
              <a:gd name="connsiteY46" fmla="*/ 551323 h 1004506"/>
              <a:gd name="connsiteX47" fmla="*/ 984833 w 2430451"/>
              <a:gd name="connsiteY47" fmla="*/ 551323 h 1004506"/>
              <a:gd name="connsiteX48" fmla="*/ 990626 w 2430451"/>
              <a:gd name="connsiteY48" fmla="*/ 557096 h 1004506"/>
              <a:gd name="connsiteX49" fmla="*/ 1065937 w 2430451"/>
              <a:gd name="connsiteY49" fmla="*/ 557096 h 1004506"/>
              <a:gd name="connsiteX50" fmla="*/ 1065937 w 2430451"/>
              <a:gd name="connsiteY50" fmla="*/ 574415 h 1004506"/>
              <a:gd name="connsiteX51" fmla="*/ 1086213 w 2430451"/>
              <a:gd name="connsiteY51" fmla="*/ 574415 h 1004506"/>
              <a:gd name="connsiteX52" fmla="*/ 1086213 w 2430451"/>
              <a:gd name="connsiteY52" fmla="*/ 583075 h 1004506"/>
              <a:gd name="connsiteX53" fmla="*/ 1129661 w 2430451"/>
              <a:gd name="connsiteY53" fmla="*/ 583075 h 1004506"/>
              <a:gd name="connsiteX54" fmla="*/ 1129661 w 2430451"/>
              <a:gd name="connsiteY54" fmla="*/ 594621 h 1004506"/>
              <a:gd name="connsiteX55" fmla="*/ 1178903 w 2430451"/>
              <a:gd name="connsiteY55" fmla="*/ 594621 h 1004506"/>
              <a:gd name="connsiteX56" fmla="*/ 1178903 w 2430451"/>
              <a:gd name="connsiteY56" fmla="*/ 603281 h 1004506"/>
              <a:gd name="connsiteX57" fmla="*/ 1277386 w 2430451"/>
              <a:gd name="connsiteY57" fmla="*/ 603281 h 1004506"/>
              <a:gd name="connsiteX58" fmla="*/ 1277386 w 2430451"/>
              <a:gd name="connsiteY58" fmla="*/ 623486 h 1004506"/>
              <a:gd name="connsiteX59" fmla="*/ 1338214 w 2430451"/>
              <a:gd name="connsiteY59" fmla="*/ 623486 h 1004506"/>
              <a:gd name="connsiteX60" fmla="*/ 1387455 w 2430451"/>
              <a:gd name="connsiteY60" fmla="*/ 623486 h 1004506"/>
              <a:gd name="connsiteX61" fmla="*/ 1387455 w 2430451"/>
              <a:gd name="connsiteY61" fmla="*/ 649465 h 1004506"/>
              <a:gd name="connsiteX62" fmla="*/ 1459870 w 2430451"/>
              <a:gd name="connsiteY62" fmla="*/ 649465 h 1004506"/>
              <a:gd name="connsiteX63" fmla="*/ 1459870 w 2430451"/>
              <a:gd name="connsiteY63" fmla="*/ 669670 h 1004506"/>
              <a:gd name="connsiteX64" fmla="*/ 1613388 w 2430451"/>
              <a:gd name="connsiteY64" fmla="*/ 669670 h 1004506"/>
              <a:gd name="connsiteX65" fmla="*/ 1613388 w 2430451"/>
              <a:gd name="connsiteY65" fmla="*/ 686989 h 1004506"/>
              <a:gd name="connsiteX66" fmla="*/ 1633663 w 2430451"/>
              <a:gd name="connsiteY66" fmla="*/ 686989 h 1004506"/>
              <a:gd name="connsiteX67" fmla="*/ 1633663 w 2430451"/>
              <a:gd name="connsiteY67" fmla="*/ 730287 h 1004506"/>
              <a:gd name="connsiteX68" fmla="*/ 1807457 w 2430451"/>
              <a:gd name="connsiteY68" fmla="*/ 730287 h 1004506"/>
              <a:gd name="connsiteX69" fmla="*/ 1807457 w 2430451"/>
              <a:gd name="connsiteY69" fmla="*/ 747606 h 1004506"/>
              <a:gd name="connsiteX70" fmla="*/ 1859596 w 2430451"/>
              <a:gd name="connsiteY70" fmla="*/ 747606 h 1004506"/>
              <a:gd name="connsiteX71" fmla="*/ 1859596 w 2430451"/>
              <a:gd name="connsiteY71" fmla="*/ 764925 h 1004506"/>
              <a:gd name="connsiteX72" fmla="*/ 1989941 w 2430451"/>
              <a:gd name="connsiteY72" fmla="*/ 764925 h 1004506"/>
              <a:gd name="connsiteX73" fmla="*/ 1989941 w 2430451"/>
              <a:gd name="connsiteY73" fmla="*/ 788017 h 1004506"/>
              <a:gd name="connsiteX74" fmla="*/ 2007320 w 2430451"/>
              <a:gd name="connsiteY74" fmla="*/ 788017 h 1004506"/>
              <a:gd name="connsiteX75" fmla="*/ 2007320 w 2430451"/>
              <a:gd name="connsiteY75" fmla="*/ 819769 h 1004506"/>
              <a:gd name="connsiteX76" fmla="*/ 2430451 w 2430451"/>
              <a:gd name="connsiteY76" fmla="*/ 819769 h 1004506"/>
              <a:gd name="connsiteX77" fmla="*/ 2430451 w 2430451"/>
              <a:gd name="connsiteY77" fmla="*/ 1004506 h 1004506"/>
              <a:gd name="connsiteX78" fmla="*/ 2325942 w 2430451"/>
              <a:gd name="connsiteY78" fmla="*/ 1004506 h 1004506"/>
              <a:gd name="connsiteX79" fmla="*/ 2325942 w 2430451"/>
              <a:gd name="connsiteY79" fmla="*/ 972755 h 1004506"/>
              <a:gd name="connsiteX80" fmla="*/ 2001527 w 2430451"/>
              <a:gd name="connsiteY80" fmla="*/ 972755 h 1004506"/>
              <a:gd name="connsiteX81" fmla="*/ 2001527 w 2430451"/>
              <a:gd name="connsiteY81" fmla="*/ 943890 h 1004506"/>
              <a:gd name="connsiteX82" fmla="*/ 1769802 w 2430451"/>
              <a:gd name="connsiteY82" fmla="*/ 943890 h 1004506"/>
              <a:gd name="connsiteX83" fmla="*/ 1769802 w 2430451"/>
              <a:gd name="connsiteY83" fmla="*/ 917911 h 1004506"/>
              <a:gd name="connsiteX84" fmla="*/ 1653939 w 2430451"/>
              <a:gd name="connsiteY84" fmla="*/ 917911 h 1004506"/>
              <a:gd name="connsiteX85" fmla="*/ 1653939 w 2430451"/>
              <a:gd name="connsiteY85" fmla="*/ 906365 h 1004506"/>
              <a:gd name="connsiteX86" fmla="*/ 1236834 w 2430451"/>
              <a:gd name="connsiteY86" fmla="*/ 906365 h 1004506"/>
              <a:gd name="connsiteX87" fmla="*/ 1236834 w 2430451"/>
              <a:gd name="connsiteY87" fmla="*/ 886159 h 1004506"/>
              <a:gd name="connsiteX88" fmla="*/ 1132557 w 2430451"/>
              <a:gd name="connsiteY88" fmla="*/ 886159 h 1004506"/>
              <a:gd name="connsiteX89" fmla="*/ 1132557 w 2430451"/>
              <a:gd name="connsiteY89" fmla="*/ 874613 h 1004506"/>
              <a:gd name="connsiteX90" fmla="*/ 1086213 w 2430451"/>
              <a:gd name="connsiteY90" fmla="*/ 874613 h 1004506"/>
              <a:gd name="connsiteX91" fmla="*/ 1086213 w 2430451"/>
              <a:gd name="connsiteY91" fmla="*/ 813996 h 1004506"/>
              <a:gd name="connsiteX92" fmla="*/ 1045661 w 2430451"/>
              <a:gd name="connsiteY92" fmla="*/ 813996 h 1004506"/>
              <a:gd name="connsiteX93" fmla="*/ 1045661 w 2430451"/>
              <a:gd name="connsiteY93" fmla="*/ 788018 h 1004506"/>
              <a:gd name="connsiteX94" fmla="*/ 895040 w 2430451"/>
              <a:gd name="connsiteY94" fmla="*/ 788018 h 1004506"/>
              <a:gd name="connsiteX95" fmla="*/ 895040 w 2430451"/>
              <a:gd name="connsiteY95" fmla="*/ 759153 h 1004506"/>
              <a:gd name="connsiteX96" fmla="*/ 709659 w 2430451"/>
              <a:gd name="connsiteY96" fmla="*/ 759153 h 1004506"/>
              <a:gd name="connsiteX97" fmla="*/ 709659 w 2430451"/>
              <a:gd name="connsiteY97" fmla="*/ 733174 h 1004506"/>
              <a:gd name="connsiteX98" fmla="*/ 651728 w 2430451"/>
              <a:gd name="connsiteY98" fmla="*/ 733174 h 1004506"/>
              <a:gd name="connsiteX99" fmla="*/ 651728 w 2430451"/>
              <a:gd name="connsiteY99" fmla="*/ 718741 h 1004506"/>
              <a:gd name="connsiteX100" fmla="*/ 556141 w 2430451"/>
              <a:gd name="connsiteY100" fmla="*/ 718741 h 1004506"/>
              <a:gd name="connsiteX101" fmla="*/ 556141 w 2430451"/>
              <a:gd name="connsiteY101" fmla="*/ 695649 h 1004506"/>
              <a:gd name="connsiteX102" fmla="*/ 535866 w 2430451"/>
              <a:gd name="connsiteY102" fmla="*/ 695649 h 1004506"/>
              <a:gd name="connsiteX103" fmla="*/ 535866 w 2430451"/>
              <a:gd name="connsiteY103" fmla="*/ 678330 h 1004506"/>
              <a:gd name="connsiteX104" fmla="*/ 518486 w 2430451"/>
              <a:gd name="connsiteY104" fmla="*/ 678330 h 1004506"/>
              <a:gd name="connsiteX105" fmla="*/ 518486 w 2430451"/>
              <a:gd name="connsiteY105" fmla="*/ 658125 h 1004506"/>
              <a:gd name="connsiteX106" fmla="*/ 466348 w 2430451"/>
              <a:gd name="connsiteY106" fmla="*/ 658125 h 1004506"/>
              <a:gd name="connsiteX107" fmla="*/ 466348 w 2430451"/>
              <a:gd name="connsiteY107" fmla="*/ 649466 h 1004506"/>
              <a:gd name="connsiteX108" fmla="*/ 428692 w 2430451"/>
              <a:gd name="connsiteY108" fmla="*/ 649466 h 1004506"/>
              <a:gd name="connsiteX109" fmla="*/ 428692 w 2430451"/>
              <a:gd name="connsiteY109" fmla="*/ 603281 h 1004506"/>
              <a:gd name="connsiteX110" fmla="*/ 399726 w 2430451"/>
              <a:gd name="connsiteY110" fmla="*/ 603281 h 1004506"/>
              <a:gd name="connsiteX111" fmla="*/ 399726 w 2430451"/>
              <a:gd name="connsiteY111" fmla="*/ 585962 h 1004506"/>
              <a:gd name="connsiteX112" fmla="*/ 376554 w 2430451"/>
              <a:gd name="connsiteY112" fmla="*/ 585962 h 1004506"/>
              <a:gd name="connsiteX113" fmla="*/ 376554 w 2430451"/>
              <a:gd name="connsiteY113" fmla="*/ 562870 h 1004506"/>
              <a:gd name="connsiteX114" fmla="*/ 359175 w 2430451"/>
              <a:gd name="connsiteY114" fmla="*/ 562870 h 1004506"/>
              <a:gd name="connsiteX115" fmla="*/ 359175 w 2430451"/>
              <a:gd name="connsiteY115" fmla="*/ 476275 h 1004506"/>
              <a:gd name="connsiteX116" fmla="*/ 205657 w 2430451"/>
              <a:gd name="connsiteY116" fmla="*/ 476275 h 1004506"/>
              <a:gd name="connsiteX117" fmla="*/ 205657 w 2430451"/>
              <a:gd name="connsiteY117" fmla="*/ 444523 h 1004506"/>
              <a:gd name="connsiteX118" fmla="*/ 191174 w 2430451"/>
              <a:gd name="connsiteY118" fmla="*/ 444523 h 1004506"/>
              <a:gd name="connsiteX119" fmla="*/ 191174 w 2430451"/>
              <a:gd name="connsiteY119" fmla="*/ 415658 h 1004506"/>
              <a:gd name="connsiteX120" fmla="*/ 182484 w 2430451"/>
              <a:gd name="connsiteY120" fmla="*/ 415658 h 1004506"/>
              <a:gd name="connsiteX121" fmla="*/ 182484 w 2430451"/>
              <a:gd name="connsiteY121" fmla="*/ 375247 h 1004506"/>
              <a:gd name="connsiteX122" fmla="*/ 159312 w 2430451"/>
              <a:gd name="connsiteY122" fmla="*/ 375247 h 1004506"/>
              <a:gd name="connsiteX123" fmla="*/ 159312 w 2430451"/>
              <a:gd name="connsiteY123" fmla="*/ 334835 h 1004506"/>
              <a:gd name="connsiteX124" fmla="*/ 141932 w 2430451"/>
              <a:gd name="connsiteY124" fmla="*/ 334835 h 1004506"/>
              <a:gd name="connsiteX125" fmla="*/ 141932 w 2430451"/>
              <a:gd name="connsiteY125" fmla="*/ 314629 h 1004506"/>
              <a:gd name="connsiteX126" fmla="*/ 66622 w 2430451"/>
              <a:gd name="connsiteY126" fmla="*/ 314629 h 1004506"/>
              <a:gd name="connsiteX127" fmla="*/ 66622 w 2430451"/>
              <a:gd name="connsiteY127" fmla="*/ 288651 h 1004506"/>
              <a:gd name="connsiteX128" fmla="*/ 46346 w 2430451"/>
              <a:gd name="connsiteY128" fmla="*/ 288651 h 1004506"/>
              <a:gd name="connsiteX129" fmla="*/ 26070 w 2430451"/>
              <a:gd name="connsiteY129" fmla="*/ 268446 h 1004506"/>
              <a:gd name="connsiteX130" fmla="*/ 26070 w 2430451"/>
              <a:gd name="connsiteY130" fmla="*/ 236694 h 1004506"/>
              <a:gd name="connsiteX131" fmla="*/ 5794 w 2430451"/>
              <a:gd name="connsiteY131" fmla="*/ 236694 h 1004506"/>
              <a:gd name="connsiteX132" fmla="*/ 5794 w 2430451"/>
              <a:gd name="connsiteY132" fmla="*/ 193396 h 1004506"/>
              <a:gd name="connsiteX133" fmla="*/ 0 w 2430451"/>
              <a:gd name="connsiteY133" fmla="*/ 193396 h 1004506"/>
              <a:gd name="connsiteX134" fmla="*/ 0 w 2430451"/>
              <a:gd name="connsiteY134" fmla="*/ 0 h 100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2430451" h="1004506">
                <a:moveTo>
                  <a:pt x="0" y="0"/>
                </a:moveTo>
                <a:lnTo>
                  <a:pt x="5794" y="0"/>
                </a:lnTo>
                <a:lnTo>
                  <a:pt x="5794" y="77936"/>
                </a:lnTo>
                <a:lnTo>
                  <a:pt x="20277" y="77936"/>
                </a:lnTo>
                <a:lnTo>
                  <a:pt x="20277" y="98141"/>
                </a:lnTo>
                <a:lnTo>
                  <a:pt x="81104" y="98141"/>
                </a:lnTo>
                <a:lnTo>
                  <a:pt x="81104" y="115460"/>
                </a:lnTo>
                <a:lnTo>
                  <a:pt x="162209" y="115460"/>
                </a:lnTo>
                <a:lnTo>
                  <a:pt x="162209" y="127006"/>
                </a:lnTo>
                <a:lnTo>
                  <a:pt x="179588" y="127006"/>
                </a:lnTo>
                <a:lnTo>
                  <a:pt x="179588" y="164531"/>
                </a:lnTo>
                <a:lnTo>
                  <a:pt x="191174" y="164531"/>
                </a:lnTo>
                <a:lnTo>
                  <a:pt x="191174" y="181850"/>
                </a:lnTo>
                <a:lnTo>
                  <a:pt x="199863" y="181850"/>
                </a:lnTo>
                <a:lnTo>
                  <a:pt x="199863" y="202055"/>
                </a:lnTo>
                <a:lnTo>
                  <a:pt x="269381" y="202055"/>
                </a:lnTo>
                <a:lnTo>
                  <a:pt x="269381" y="210715"/>
                </a:lnTo>
                <a:lnTo>
                  <a:pt x="327312" y="210715"/>
                </a:lnTo>
                <a:lnTo>
                  <a:pt x="327312" y="225147"/>
                </a:lnTo>
                <a:lnTo>
                  <a:pt x="341795" y="225147"/>
                </a:lnTo>
                <a:lnTo>
                  <a:pt x="341795" y="245353"/>
                </a:lnTo>
                <a:lnTo>
                  <a:pt x="364969" y="245353"/>
                </a:lnTo>
                <a:lnTo>
                  <a:pt x="364969" y="308857"/>
                </a:lnTo>
                <a:lnTo>
                  <a:pt x="376555" y="320402"/>
                </a:lnTo>
                <a:lnTo>
                  <a:pt x="393934" y="337721"/>
                </a:lnTo>
                <a:lnTo>
                  <a:pt x="393934" y="355041"/>
                </a:lnTo>
                <a:lnTo>
                  <a:pt x="515589" y="355041"/>
                </a:lnTo>
                <a:lnTo>
                  <a:pt x="515589" y="375246"/>
                </a:lnTo>
                <a:lnTo>
                  <a:pt x="532969" y="375246"/>
                </a:lnTo>
                <a:lnTo>
                  <a:pt x="532969" y="392565"/>
                </a:lnTo>
                <a:lnTo>
                  <a:pt x="547452" y="392565"/>
                </a:lnTo>
                <a:lnTo>
                  <a:pt x="547452" y="418543"/>
                </a:lnTo>
                <a:lnTo>
                  <a:pt x="715453" y="418543"/>
                </a:lnTo>
                <a:lnTo>
                  <a:pt x="718349" y="427203"/>
                </a:lnTo>
                <a:lnTo>
                  <a:pt x="724142" y="432976"/>
                </a:lnTo>
                <a:lnTo>
                  <a:pt x="758901" y="432976"/>
                </a:lnTo>
                <a:lnTo>
                  <a:pt x="758901" y="453182"/>
                </a:lnTo>
                <a:lnTo>
                  <a:pt x="822626" y="453182"/>
                </a:lnTo>
                <a:lnTo>
                  <a:pt x="822626" y="461841"/>
                </a:lnTo>
                <a:lnTo>
                  <a:pt x="840005" y="461841"/>
                </a:lnTo>
                <a:lnTo>
                  <a:pt x="840005" y="473387"/>
                </a:lnTo>
                <a:lnTo>
                  <a:pt x="886350" y="473387"/>
                </a:lnTo>
                <a:lnTo>
                  <a:pt x="886350" y="479160"/>
                </a:lnTo>
                <a:lnTo>
                  <a:pt x="903729" y="479160"/>
                </a:lnTo>
                <a:lnTo>
                  <a:pt x="903729" y="519572"/>
                </a:lnTo>
                <a:lnTo>
                  <a:pt x="921109" y="519572"/>
                </a:lnTo>
                <a:lnTo>
                  <a:pt x="921109" y="551323"/>
                </a:lnTo>
                <a:lnTo>
                  <a:pt x="984833" y="551323"/>
                </a:lnTo>
                <a:lnTo>
                  <a:pt x="990626" y="557096"/>
                </a:lnTo>
                <a:lnTo>
                  <a:pt x="1065937" y="557096"/>
                </a:lnTo>
                <a:lnTo>
                  <a:pt x="1065937" y="574415"/>
                </a:lnTo>
                <a:lnTo>
                  <a:pt x="1086213" y="574415"/>
                </a:lnTo>
                <a:lnTo>
                  <a:pt x="1086213" y="583075"/>
                </a:lnTo>
                <a:lnTo>
                  <a:pt x="1129661" y="583075"/>
                </a:lnTo>
                <a:lnTo>
                  <a:pt x="1129661" y="594621"/>
                </a:lnTo>
                <a:lnTo>
                  <a:pt x="1178903" y="594621"/>
                </a:lnTo>
                <a:lnTo>
                  <a:pt x="1178903" y="603281"/>
                </a:lnTo>
                <a:lnTo>
                  <a:pt x="1277386" y="603281"/>
                </a:lnTo>
                <a:lnTo>
                  <a:pt x="1277386" y="623486"/>
                </a:lnTo>
                <a:lnTo>
                  <a:pt x="1338214" y="623486"/>
                </a:lnTo>
                <a:lnTo>
                  <a:pt x="1387455" y="623486"/>
                </a:lnTo>
                <a:lnTo>
                  <a:pt x="1387455" y="649465"/>
                </a:lnTo>
                <a:lnTo>
                  <a:pt x="1459870" y="649465"/>
                </a:lnTo>
                <a:lnTo>
                  <a:pt x="1459870" y="669670"/>
                </a:lnTo>
                <a:lnTo>
                  <a:pt x="1613388" y="669670"/>
                </a:lnTo>
                <a:lnTo>
                  <a:pt x="1613388" y="686989"/>
                </a:lnTo>
                <a:lnTo>
                  <a:pt x="1633663" y="686989"/>
                </a:lnTo>
                <a:lnTo>
                  <a:pt x="1633663" y="730287"/>
                </a:lnTo>
                <a:lnTo>
                  <a:pt x="1807457" y="730287"/>
                </a:lnTo>
                <a:lnTo>
                  <a:pt x="1807457" y="747606"/>
                </a:lnTo>
                <a:lnTo>
                  <a:pt x="1859596" y="747606"/>
                </a:lnTo>
                <a:lnTo>
                  <a:pt x="1859596" y="764925"/>
                </a:lnTo>
                <a:lnTo>
                  <a:pt x="1989941" y="764925"/>
                </a:lnTo>
                <a:lnTo>
                  <a:pt x="1989941" y="788017"/>
                </a:lnTo>
                <a:lnTo>
                  <a:pt x="2007320" y="788017"/>
                </a:lnTo>
                <a:lnTo>
                  <a:pt x="2007320" y="819769"/>
                </a:lnTo>
                <a:lnTo>
                  <a:pt x="2430451" y="819769"/>
                </a:lnTo>
                <a:lnTo>
                  <a:pt x="2430451" y="1004506"/>
                </a:lnTo>
                <a:lnTo>
                  <a:pt x="2325942" y="1004506"/>
                </a:lnTo>
                <a:lnTo>
                  <a:pt x="2325942" y="972755"/>
                </a:lnTo>
                <a:lnTo>
                  <a:pt x="2001527" y="972755"/>
                </a:lnTo>
                <a:lnTo>
                  <a:pt x="2001527" y="943890"/>
                </a:lnTo>
                <a:lnTo>
                  <a:pt x="1769802" y="943890"/>
                </a:lnTo>
                <a:lnTo>
                  <a:pt x="1769802" y="917911"/>
                </a:lnTo>
                <a:lnTo>
                  <a:pt x="1653939" y="917911"/>
                </a:lnTo>
                <a:lnTo>
                  <a:pt x="1653939" y="906365"/>
                </a:lnTo>
                <a:lnTo>
                  <a:pt x="1236834" y="906365"/>
                </a:lnTo>
                <a:lnTo>
                  <a:pt x="1236834" y="886159"/>
                </a:lnTo>
                <a:lnTo>
                  <a:pt x="1132557" y="886159"/>
                </a:lnTo>
                <a:lnTo>
                  <a:pt x="1132557" y="874613"/>
                </a:lnTo>
                <a:lnTo>
                  <a:pt x="1086213" y="874613"/>
                </a:lnTo>
                <a:lnTo>
                  <a:pt x="1086213" y="813996"/>
                </a:lnTo>
                <a:lnTo>
                  <a:pt x="1045661" y="813996"/>
                </a:lnTo>
                <a:lnTo>
                  <a:pt x="1045661" y="788018"/>
                </a:lnTo>
                <a:lnTo>
                  <a:pt x="895040" y="788018"/>
                </a:lnTo>
                <a:lnTo>
                  <a:pt x="895040" y="759153"/>
                </a:lnTo>
                <a:lnTo>
                  <a:pt x="709659" y="759153"/>
                </a:lnTo>
                <a:lnTo>
                  <a:pt x="709659" y="733174"/>
                </a:lnTo>
                <a:lnTo>
                  <a:pt x="651728" y="733174"/>
                </a:lnTo>
                <a:lnTo>
                  <a:pt x="651728" y="718741"/>
                </a:lnTo>
                <a:lnTo>
                  <a:pt x="556141" y="718741"/>
                </a:lnTo>
                <a:lnTo>
                  <a:pt x="556141" y="695649"/>
                </a:lnTo>
                <a:lnTo>
                  <a:pt x="535866" y="695649"/>
                </a:lnTo>
                <a:lnTo>
                  <a:pt x="535866" y="678330"/>
                </a:lnTo>
                <a:lnTo>
                  <a:pt x="518486" y="678330"/>
                </a:lnTo>
                <a:lnTo>
                  <a:pt x="518486" y="658125"/>
                </a:lnTo>
                <a:lnTo>
                  <a:pt x="466348" y="658125"/>
                </a:lnTo>
                <a:lnTo>
                  <a:pt x="466348" y="649466"/>
                </a:lnTo>
                <a:lnTo>
                  <a:pt x="428692" y="649466"/>
                </a:lnTo>
                <a:lnTo>
                  <a:pt x="428692" y="603281"/>
                </a:lnTo>
                <a:lnTo>
                  <a:pt x="399726" y="603281"/>
                </a:lnTo>
                <a:lnTo>
                  <a:pt x="399726" y="585962"/>
                </a:lnTo>
                <a:lnTo>
                  <a:pt x="376554" y="585962"/>
                </a:lnTo>
                <a:lnTo>
                  <a:pt x="376554" y="562870"/>
                </a:lnTo>
                <a:lnTo>
                  <a:pt x="359175" y="562870"/>
                </a:lnTo>
                <a:lnTo>
                  <a:pt x="359175" y="476275"/>
                </a:lnTo>
                <a:lnTo>
                  <a:pt x="205657" y="476275"/>
                </a:lnTo>
                <a:lnTo>
                  <a:pt x="205657" y="444523"/>
                </a:lnTo>
                <a:lnTo>
                  <a:pt x="191174" y="444523"/>
                </a:lnTo>
                <a:lnTo>
                  <a:pt x="191174" y="415658"/>
                </a:lnTo>
                <a:lnTo>
                  <a:pt x="182484" y="415658"/>
                </a:lnTo>
                <a:lnTo>
                  <a:pt x="182484" y="375247"/>
                </a:lnTo>
                <a:lnTo>
                  <a:pt x="159312" y="375247"/>
                </a:lnTo>
                <a:lnTo>
                  <a:pt x="159312" y="334835"/>
                </a:lnTo>
                <a:lnTo>
                  <a:pt x="141932" y="334835"/>
                </a:lnTo>
                <a:lnTo>
                  <a:pt x="141932" y="314629"/>
                </a:lnTo>
                <a:lnTo>
                  <a:pt x="66622" y="314629"/>
                </a:lnTo>
                <a:lnTo>
                  <a:pt x="66622" y="288651"/>
                </a:lnTo>
                <a:lnTo>
                  <a:pt x="46346" y="288651"/>
                </a:lnTo>
                <a:lnTo>
                  <a:pt x="26070" y="268446"/>
                </a:lnTo>
                <a:lnTo>
                  <a:pt x="26070" y="236694"/>
                </a:lnTo>
                <a:lnTo>
                  <a:pt x="5794" y="236694"/>
                </a:lnTo>
                <a:lnTo>
                  <a:pt x="5794" y="193396"/>
                </a:lnTo>
                <a:lnTo>
                  <a:pt x="0" y="19339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609356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164420-9A3F-AD78-9F34-8A319CEFC273}"/>
              </a:ext>
            </a:extLst>
          </p:cNvPr>
          <p:cNvSpPr txBox="1"/>
          <p:nvPr/>
        </p:nvSpPr>
        <p:spPr>
          <a:xfrm>
            <a:off x="5715717" y="5966096"/>
            <a:ext cx="2155437" cy="1913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7715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Monotype Sorts" pitchFamily="2" charset="2"/>
              </a:rPr>
              <a:t>Adam Brufsky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900330-7251-7E22-4243-D948A39F9CA1}"/>
              </a:ext>
            </a:extLst>
          </p:cNvPr>
          <p:cNvSpPr txBox="1"/>
          <p:nvPr/>
        </p:nvSpPr>
        <p:spPr bwMode="auto">
          <a:xfrm>
            <a:off x="699601" y="1552623"/>
            <a:ext cx="543307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609356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PFS (Prespecified Means Analysis)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0A4203-DB6E-FD9C-8ABB-225B89B2FEBB}"/>
              </a:ext>
            </a:extLst>
          </p:cNvPr>
          <p:cNvSpPr txBox="1"/>
          <p:nvPr/>
        </p:nvSpPr>
        <p:spPr bwMode="auto">
          <a:xfrm>
            <a:off x="6351372" y="1552623"/>
            <a:ext cx="543307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609356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OS (Coprimary Endpoint) 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CA902B5-D022-5F80-ECE8-45954448E109}"/>
              </a:ext>
            </a:extLst>
          </p:cNvPr>
          <p:cNvSpPr/>
          <p:nvPr/>
        </p:nvSpPr>
        <p:spPr bwMode="auto">
          <a:xfrm>
            <a:off x="1226310" y="2836055"/>
            <a:ext cx="4596773" cy="1980126"/>
          </a:xfrm>
          <a:custGeom>
            <a:avLst/>
            <a:gdLst>
              <a:gd name="connsiteX0" fmla="*/ 0 w 6783294"/>
              <a:gd name="connsiteY0" fmla="*/ 0 h 2928471"/>
              <a:gd name="connsiteX1" fmla="*/ 0 w 6783294"/>
              <a:gd name="connsiteY1" fmla="*/ 2928471 h 2928471"/>
              <a:gd name="connsiteX2" fmla="*/ 6783294 w 6783294"/>
              <a:gd name="connsiteY2" fmla="*/ 2928471 h 2928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83294" h="2928471">
                <a:moveTo>
                  <a:pt x="0" y="0"/>
                </a:moveTo>
                <a:lnTo>
                  <a:pt x="0" y="2928471"/>
                </a:lnTo>
                <a:lnTo>
                  <a:pt x="6783294" y="2928471"/>
                </a:lnTo>
              </a:path>
            </a:pathLst>
          </a:custGeom>
          <a:noFill/>
          <a:ln w="28575">
            <a:solidFill>
              <a:srgbClr val="333F70"/>
            </a:solidFill>
            <a:miter lim="800000"/>
            <a:headEnd/>
            <a:tailEnd/>
          </a:ln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76F0E2E-0247-D32C-71F0-680D19F687B8}"/>
              </a:ext>
            </a:extLst>
          </p:cNvPr>
          <p:cNvGrpSpPr/>
          <p:nvPr/>
        </p:nvGrpSpPr>
        <p:grpSpPr>
          <a:xfrm>
            <a:off x="1163359" y="2833516"/>
            <a:ext cx="60883" cy="1982665"/>
            <a:chOff x="1918447" y="1810871"/>
            <a:chExt cx="77694" cy="762000"/>
          </a:xfrm>
        </p:grpSpPr>
        <p:cxnSp>
          <p:nvCxnSpPr>
            <p:cNvPr id="446" name="Straight Connector 445">
              <a:extLst>
                <a:ext uri="{FF2B5EF4-FFF2-40B4-BE49-F238E27FC236}">
                  <a16:creationId xmlns:a16="http://schemas.microsoft.com/office/drawing/2014/main" id="{1F319562-52D5-05C3-A98E-90CF53767DF8}"/>
                </a:ext>
              </a:extLst>
            </p:cNvPr>
            <p:cNvCxnSpPr/>
            <p:nvPr/>
          </p:nvCxnSpPr>
          <p:spPr bwMode="auto">
            <a:xfrm>
              <a:off x="1918447" y="1810871"/>
              <a:ext cx="77694" cy="0"/>
            </a:xfrm>
            <a:prstGeom prst="line">
              <a:avLst/>
            </a:prstGeom>
            <a:noFill/>
            <a:ln w="28575" cap="flat" cmpd="sng" algn="ctr">
              <a:solidFill>
                <a:srgbClr val="333F7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47" name="Straight Connector 446">
              <a:extLst>
                <a:ext uri="{FF2B5EF4-FFF2-40B4-BE49-F238E27FC236}">
                  <a16:creationId xmlns:a16="http://schemas.microsoft.com/office/drawing/2014/main" id="{79189A4D-1649-95D4-19CB-C770EEC4FBA1}"/>
                </a:ext>
              </a:extLst>
            </p:cNvPr>
            <p:cNvCxnSpPr/>
            <p:nvPr/>
          </p:nvCxnSpPr>
          <p:spPr bwMode="auto">
            <a:xfrm>
              <a:off x="1918447" y="1963271"/>
              <a:ext cx="77694" cy="0"/>
            </a:xfrm>
            <a:prstGeom prst="line">
              <a:avLst/>
            </a:prstGeom>
            <a:noFill/>
            <a:ln w="28575" cap="flat" cmpd="sng" algn="ctr">
              <a:solidFill>
                <a:srgbClr val="333F7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48" name="Straight Connector 2047">
              <a:extLst>
                <a:ext uri="{FF2B5EF4-FFF2-40B4-BE49-F238E27FC236}">
                  <a16:creationId xmlns:a16="http://schemas.microsoft.com/office/drawing/2014/main" id="{FB69774A-10C1-B8F4-3444-81D03B06DBCD}"/>
                </a:ext>
              </a:extLst>
            </p:cNvPr>
            <p:cNvCxnSpPr/>
            <p:nvPr/>
          </p:nvCxnSpPr>
          <p:spPr bwMode="auto">
            <a:xfrm>
              <a:off x="1918447" y="2115671"/>
              <a:ext cx="77694" cy="0"/>
            </a:xfrm>
            <a:prstGeom prst="line">
              <a:avLst/>
            </a:prstGeom>
            <a:noFill/>
            <a:ln w="28575" cap="flat" cmpd="sng" algn="ctr">
              <a:solidFill>
                <a:srgbClr val="333F7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49" name="Straight Connector 2048">
              <a:extLst>
                <a:ext uri="{FF2B5EF4-FFF2-40B4-BE49-F238E27FC236}">
                  <a16:creationId xmlns:a16="http://schemas.microsoft.com/office/drawing/2014/main" id="{0D71231D-6EC9-DA7D-E71D-537A017E060D}"/>
                </a:ext>
              </a:extLst>
            </p:cNvPr>
            <p:cNvCxnSpPr/>
            <p:nvPr/>
          </p:nvCxnSpPr>
          <p:spPr bwMode="auto">
            <a:xfrm>
              <a:off x="1918447" y="2268071"/>
              <a:ext cx="77694" cy="0"/>
            </a:xfrm>
            <a:prstGeom prst="line">
              <a:avLst/>
            </a:prstGeom>
            <a:noFill/>
            <a:ln w="28575" cap="flat" cmpd="sng" algn="ctr">
              <a:solidFill>
                <a:srgbClr val="333F7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50" name="Straight Connector 2049">
              <a:extLst>
                <a:ext uri="{FF2B5EF4-FFF2-40B4-BE49-F238E27FC236}">
                  <a16:creationId xmlns:a16="http://schemas.microsoft.com/office/drawing/2014/main" id="{F53DFFEC-E4D7-BF3F-79B9-B45864DA87B0}"/>
                </a:ext>
              </a:extLst>
            </p:cNvPr>
            <p:cNvCxnSpPr/>
            <p:nvPr/>
          </p:nvCxnSpPr>
          <p:spPr bwMode="auto">
            <a:xfrm>
              <a:off x="1918447" y="2420471"/>
              <a:ext cx="77694" cy="0"/>
            </a:xfrm>
            <a:prstGeom prst="line">
              <a:avLst/>
            </a:prstGeom>
            <a:noFill/>
            <a:ln w="28575" cap="flat" cmpd="sng" algn="ctr">
              <a:solidFill>
                <a:srgbClr val="333F7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51" name="Straight Connector 2050">
              <a:extLst>
                <a:ext uri="{FF2B5EF4-FFF2-40B4-BE49-F238E27FC236}">
                  <a16:creationId xmlns:a16="http://schemas.microsoft.com/office/drawing/2014/main" id="{8C854CDE-A952-035A-FB57-2DFDE2432DD1}"/>
                </a:ext>
              </a:extLst>
            </p:cNvPr>
            <p:cNvCxnSpPr/>
            <p:nvPr/>
          </p:nvCxnSpPr>
          <p:spPr bwMode="auto">
            <a:xfrm>
              <a:off x="1918447" y="2572871"/>
              <a:ext cx="77694" cy="0"/>
            </a:xfrm>
            <a:prstGeom prst="line">
              <a:avLst/>
            </a:prstGeom>
            <a:noFill/>
            <a:ln w="28575" cap="flat" cmpd="sng" algn="ctr">
              <a:solidFill>
                <a:srgbClr val="333F7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E58CD586-B5A3-80C2-C906-8F32A035CD07}"/>
              </a:ext>
            </a:extLst>
          </p:cNvPr>
          <p:cNvSpPr txBox="1"/>
          <p:nvPr/>
        </p:nvSpPr>
        <p:spPr bwMode="auto">
          <a:xfrm>
            <a:off x="746863" y="2639890"/>
            <a:ext cx="44435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1.0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38B3704-6C41-5145-524E-7B2F656F605E}"/>
              </a:ext>
            </a:extLst>
          </p:cNvPr>
          <p:cNvSpPr txBox="1"/>
          <p:nvPr/>
        </p:nvSpPr>
        <p:spPr bwMode="auto">
          <a:xfrm>
            <a:off x="735595" y="3050868"/>
            <a:ext cx="44435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0.8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EB1BDB4-1354-2877-64C2-8C78758FCE39}"/>
              </a:ext>
            </a:extLst>
          </p:cNvPr>
          <p:cNvSpPr txBox="1"/>
          <p:nvPr/>
        </p:nvSpPr>
        <p:spPr bwMode="auto">
          <a:xfrm>
            <a:off x="746863" y="3431565"/>
            <a:ext cx="44435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0.6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03A4C4A-E161-9AF8-AAC3-25EE0530195B}"/>
              </a:ext>
            </a:extLst>
          </p:cNvPr>
          <p:cNvSpPr txBox="1"/>
          <p:nvPr/>
        </p:nvSpPr>
        <p:spPr bwMode="auto">
          <a:xfrm>
            <a:off x="746863" y="3845620"/>
            <a:ext cx="44435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0.4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2309350-BE16-B685-75C6-B5CAA0FB1628}"/>
              </a:ext>
            </a:extLst>
          </p:cNvPr>
          <p:cNvSpPr txBox="1"/>
          <p:nvPr/>
        </p:nvSpPr>
        <p:spPr bwMode="auto">
          <a:xfrm>
            <a:off x="746863" y="4236537"/>
            <a:ext cx="44435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0.2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30C6C91-249F-5EB2-BD2A-BE22505DA816}"/>
              </a:ext>
            </a:extLst>
          </p:cNvPr>
          <p:cNvSpPr txBox="1"/>
          <p:nvPr/>
        </p:nvSpPr>
        <p:spPr bwMode="auto">
          <a:xfrm>
            <a:off x="908321" y="4627453"/>
            <a:ext cx="28886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174412F-0D16-7F05-ABD0-A0BE3781C629}"/>
              </a:ext>
            </a:extLst>
          </p:cNvPr>
          <p:cNvSpPr txBox="1"/>
          <p:nvPr/>
        </p:nvSpPr>
        <p:spPr bwMode="auto">
          <a:xfrm rot="16200000">
            <a:off x="-99080" y="3672230"/>
            <a:ext cx="149457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Probability of PFS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2AECE84-7EA5-B38A-3D46-0C9B99A7B889}"/>
              </a:ext>
            </a:extLst>
          </p:cNvPr>
          <p:cNvGrpSpPr/>
          <p:nvPr/>
        </p:nvGrpSpPr>
        <p:grpSpPr>
          <a:xfrm rot="5400000">
            <a:off x="2151880" y="3880527"/>
            <a:ext cx="56255" cy="1931735"/>
            <a:chOff x="1918447" y="1810871"/>
            <a:chExt cx="77694" cy="762000"/>
          </a:xfrm>
        </p:grpSpPr>
        <p:cxnSp>
          <p:nvCxnSpPr>
            <p:cNvPr id="440" name="Straight Connector 439">
              <a:extLst>
                <a:ext uri="{FF2B5EF4-FFF2-40B4-BE49-F238E27FC236}">
                  <a16:creationId xmlns:a16="http://schemas.microsoft.com/office/drawing/2014/main" id="{715FAE02-5577-56D4-E4FC-40842608E431}"/>
                </a:ext>
              </a:extLst>
            </p:cNvPr>
            <p:cNvCxnSpPr/>
            <p:nvPr/>
          </p:nvCxnSpPr>
          <p:spPr bwMode="auto">
            <a:xfrm>
              <a:off x="1918447" y="1810871"/>
              <a:ext cx="77694" cy="0"/>
            </a:xfrm>
            <a:prstGeom prst="line">
              <a:avLst/>
            </a:prstGeom>
            <a:noFill/>
            <a:ln w="28575" cap="flat" cmpd="sng" algn="ctr">
              <a:solidFill>
                <a:srgbClr val="333F7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41" name="Straight Connector 440">
              <a:extLst>
                <a:ext uri="{FF2B5EF4-FFF2-40B4-BE49-F238E27FC236}">
                  <a16:creationId xmlns:a16="http://schemas.microsoft.com/office/drawing/2014/main" id="{B0F4E326-09B7-DEC8-6BA8-4184B15DDBB1}"/>
                </a:ext>
              </a:extLst>
            </p:cNvPr>
            <p:cNvCxnSpPr/>
            <p:nvPr/>
          </p:nvCxnSpPr>
          <p:spPr bwMode="auto">
            <a:xfrm>
              <a:off x="1918447" y="1963271"/>
              <a:ext cx="77694" cy="0"/>
            </a:xfrm>
            <a:prstGeom prst="line">
              <a:avLst/>
            </a:prstGeom>
            <a:noFill/>
            <a:ln w="28575" cap="flat" cmpd="sng" algn="ctr">
              <a:solidFill>
                <a:srgbClr val="333F7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42" name="Straight Connector 441">
              <a:extLst>
                <a:ext uri="{FF2B5EF4-FFF2-40B4-BE49-F238E27FC236}">
                  <a16:creationId xmlns:a16="http://schemas.microsoft.com/office/drawing/2014/main" id="{8163EFFC-27F1-569E-72C7-29D7DA3E287C}"/>
                </a:ext>
              </a:extLst>
            </p:cNvPr>
            <p:cNvCxnSpPr/>
            <p:nvPr/>
          </p:nvCxnSpPr>
          <p:spPr bwMode="auto">
            <a:xfrm>
              <a:off x="1918447" y="2115671"/>
              <a:ext cx="77694" cy="0"/>
            </a:xfrm>
            <a:prstGeom prst="line">
              <a:avLst/>
            </a:prstGeom>
            <a:noFill/>
            <a:ln w="28575" cap="flat" cmpd="sng" algn="ctr">
              <a:solidFill>
                <a:srgbClr val="333F7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43" name="Straight Connector 442">
              <a:extLst>
                <a:ext uri="{FF2B5EF4-FFF2-40B4-BE49-F238E27FC236}">
                  <a16:creationId xmlns:a16="http://schemas.microsoft.com/office/drawing/2014/main" id="{6B7C639F-612E-E7AE-641F-96E1744697DC}"/>
                </a:ext>
              </a:extLst>
            </p:cNvPr>
            <p:cNvCxnSpPr/>
            <p:nvPr/>
          </p:nvCxnSpPr>
          <p:spPr bwMode="auto">
            <a:xfrm>
              <a:off x="1918447" y="2268071"/>
              <a:ext cx="77694" cy="0"/>
            </a:xfrm>
            <a:prstGeom prst="line">
              <a:avLst/>
            </a:prstGeom>
            <a:noFill/>
            <a:ln w="28575" cap="flat" cmpd="sng" algn="ctr">
              <a:solidFill>
                <a:srgbClr val="333F7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44" name="Straight Connector 443">
              <a:extLst>
                <a:ext uri="{FF2B5EF4-FFF2-40B4-BE49-F238E27FC236}">
                  <a16:creationId xmlns:a16="http://schemas.microsoft.com/office/drawing/2014/main" id="{7B053F8B-2673-600E-1E45-888EF9C2D008}"/>
                </a:ext>
              </a:extLst>
            </p:cNvPr>
            <p:cNvCxnSpPr/>
            <p:nvPr/>
          </p:nvCxnSpPr>
          <p:spPr bwMode="auto">
            <a:xfrm>
              <a:off x="1918447" y="2420471"/>
              <a:ext cx="77694" cy="0"/>
            </a:xfrm>
            <a:prstGeom prst="line">
              <a:avLst/>
            </a:prstGeom>
            <a:noFill/>
            <a:ln w="28575" cap="flat" cmpd="sng" algn="ctr">
              <a:solidFill>
                <a:srgbClr val="333F7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45" name="Straight Connector 444">
              <a:extLst>
                <a:ext uri="{FF2B5EF4-FFF2-40B4-BE49-F238E27FC236}">
                  <a16:creationId xmlns:a16="http://schemas.microsoft.com/office/drawing/2014/main" id="{A076ECBD-888F-B9D6-E540-B14AA74E5E1F}"/>
                </a:ext>
              </a:extLst>
            </p:cNvPr>
            <p:cNvCxnSpPr/>
            <p:nvPr/>
          </p:nvCxnSpPr>
          <p:spPr bwMode="auto">
            <a:xfrm>
              <a:off x="1918447" y="2572871"/>
              <a:ext cx="77694" cy="0"/>
            </a:xfrm>
            <a:prstGeom prst="line">
              <a:avLst/>
            </a:prstGeom>
            <a:noFill/>
            <a:ln w="28575" cap="flat" cmpd="sng" algn="ctr">
              <a:solidFill>
                <a:srgbClr val="333F7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FEDFAA0-CDA3-CA71-CE62-E611BCC9F19B}"/>
              </a:ext>
            </a:extLst>
          </p:cNvPr>
          <p:cNvGrpSpPr/>
          <p:nvPr/>
        </p:nvGrpSpPr>
        <p:grpSpPr>
          <a:xfrm rot="5400000">
            <a:off x="4465492" y="3882610"/>
            <a:ext cx="56255" cy="1931735"/>
            <a:chOff x="1918447" y="1810871"/>
            <a:chExt cx="77694" cy="762000"/>
          </a:xfrm>
        </p:grpSpPr>
        <p:cxnSp>
          <p:nvCxnSpPr>
            <p:cNvPr id="434" name="Straight Connector 433">
              <a:extLst>
                <a:ext uri="{FF2B5EF4-FFF2-40B4-BE49-F238E27FC236}">
                  <a16:creationId xmlns:a16="http://schemas.microsoft.com/office/drawing/2014/main" id="{AD9AA55B-6EC4-2053-E806-5DD30E135ADE}"/>
                </a:ext>
              </a:extLst>
            </p:cNvPr>
            <p:cNvCxnSpPr/>
            <p:nvPr/>
          </p:nvCxnSpPr>
          <p:spPr bwMode="auto">
            <a:xfrm>
              <a:off x="1918447" y="1810871"/>
              <a:ext cx="77694" cy="0"/>
            </a:xfrm>
            <a:prstGeom prst="line">
              <a:avLst/>
            </a:prstGeom>
            <a:noFill/>
            <a:ln w="28575" cap="flat" cmpd="sng" algn="ctr">
              <a:solidFill>
                <a:srgbClr val="333F7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35" name="Straight Connector 434">
              <a:extLst>
                <a:ext uri="{FF2B5EF4-FFF2-40B4-BE49-F238E27FC236}">
                  <a16:creationId xmlns:a16="http://schemas.microsoft.com/office/drawing/2014/main" id="{B1058C05-42C4-CA54-9D4F-DAF5F36DAF84}"/>
                </a:ext>
              </a:extLst>
            </p:cNvPr>
            <p:cNvCxnSpPr/>
            <p:nvPr/>
          </p:nvCxnSpPr>
          <p:spPr bwMode="auto">
            <a:xfrm>
              <a:off x="1918447" y="1963271"/>
              <a:ext cx="77694" cy="0"/>
            </a:xfrm>
            <a:prstGeom prst="line">
              <a:avLst/>
            </a:prstGeom>
            <a:noFill/>
            <a:ln w="28575" cap="flat" cmpd="sng" algn="ctr">
              <a:solidFill>
                <a:srgbClr val="333F7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36" name="Straight Connector 435">
              <a:extLst>
                <a:ext uri="{FF2B5EF4-FFF2-40B4-BE49-F238E27FC236}">
                  <a16:creationId xmlns:a16="http://schemas.microsoft.com/office/drawing/2014/main" id="{3FBA65F6-B565-DE5A-08A8-175AF8F36018}"/>
                </a:ext>
              </a:extLst>
            </p:cNvPr>
            <p:cNvCxnSpPr/>
            <p:nvPr/>
          </p:nvCxnSpPr>
          <p:spPr bwMode="auto">
            <a:xfrm>
              <a:off x="1918447" y="2115671"/>
              <a:ext cx="77694" cy="0"/>
            </a:xfrm>
            <a:prstGeom prst="line">
              <a:avLst/>
            </a:prstGeom>
            <a:noFill/>
            <a:ln w="28575" cap="flat" cmpd="sng" algn="ctr">
              <a:solidFill>
                <a:srgbClr val="333F7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37" name="Straight Connector 436">
              <a:extLst>
                <a:ext uri="{FF2B5EF4-FFF2-40B4-BE49-F238E27FC236}">
                  <a16:creationId xmlns:a16="http://schemas.microsoft.com/office/drawing/2014/main" id="{288761C7-53EF-1A17-0E7E-C7AF5F58C9DD}"/>
                </a:ext>
              </a:extLst>
            </p:cNvPr>
            <p:cNvCxnSpPr/>
            <p:nvPr/>
          </p:nvCxnSpPr>
          <p:spPr bwMode="auto">
            <a:xfrm>
              <a:off x="1918447" y="2268071"/>
              <a:ext cx="77694" cy="0"/>
            </a:xfrm>
            <a:prstGeom prst="line">
              <a:avLst/>
            </a:prstGeom>
            <a:noFill/>
            <a:ln w="28575" cap="flat" cmpd="sng" algn="ctr">
              <a:solidFill>
                <a:srgbClr val="333F7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38" name="Straight Connector 437">
              <a:extLst>
                <a:ext uri="{FF2B5EF4-FFF2-40B4-BE49-F238E27FC236}">
                  <a16:creationId xmlns:a16="http://schemas.microsoft.com/office/drawing/2014/main" id="{92421291-00FD-8348-ED7B-2E4B28D07441}"/>
                </a:ext>
              </a:extLst>
            </p:cNvPr>
            <p:cNvCxnSpPr/>
            <p:nvPr/>
          </p:nvCxnSpPr>
          <p:spPr bwMode="auto">
            <a:xfrm>
              <a:off x="1918447" y="2420471"/>
              <a:ext cx="77694" cy="0"/>
            </a:xfrm>
            <a:prstGeom prst="line">
              <a:avLst/>
            </a:prstGeom>
            <a:noFill/>
            <a:ln w="28575" cap="flat" cmpd="sng" algn="ctr">
              <a:solidFill>
                <a:srgbClr val="333F7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39" name="Straight Connector 438">
              <a:extLst>
                <a:ext uri="{FF2B5EF4-FFF2-40B4-BE49-F238E27FC236}">
                  <a16:creationId xmlns:a16="http://schemas.microsoft.com/office/drawing/2014/main" id="{419CB7AF-627F-3058-BC0E-D1E070EDB07F}"/>
                </a:ext>
              </a:extLst>
            </p:cNvPr>
            <p:cNvCxnSpPr/>
            <p:nvPr/>
          </p:nvCxnSpPr>
          <p:spPr bwMode="auto">
            <a:xfrm>
              <a:off x="1918447" y="2572871"/>
              <a:ext cx="77694" cy="0"/>
            </a:xfrm>
            <a:prstGeom prst="line">
              <a:avLst/>
            </a:prstGeom>
            <a:noFill/>
            <a:ln w="28575" cap="flat" cmpd="sng" algn="ctr">
              <a:solidFill>
                <a:srgbClr val="333F7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2453FB4-7308-CBC4-5CFD-796FBF66B93D}"/>
              </a:ext>
            </a:extLst>
          </p:cNvPr>
          <p:cNvCxnSpPr/>
          <p:nvPr/>
        </p:nvCxnSpPr>
        <p:spPr bwMode="auto">
          <a:xfrm rot="5400000">
            <a:off x="5790893" y="4846395"/>
            <a:ext cx="56255" cy="0"/>
          </a:xfrm>
          <a:prstGeom prst="line">
            <a:avLst/>
          </a:prstGeom>
          <a:noFill/>
          <a:ln w="28575" cap="flat" cmpd="sng" algn="ctr">
            <a:solidFill>
              <a:srgbClr val="333F7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3B743E25-784B-445A-FA11-566504AE416F}"/>
              </a:ext>
            </a:extLst>
          </p:cNvPr>
          <p:cNvSpPr txBox="1"/>
          <p:nvPr/>
        </p:nvSpPr>
        <p:spPr bwMode="auto">
          <a:xfrm>
            <a:off x="1075706" y="4819730"/>
            <a:ext cx="28886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365084A-83DB-83AF-797B-0A4C8A1E3283}"/>
              </a:ext>
            </a:extLst>
          </p:cNvPr>
          <p:cNvSpPr txBox="1"/>
          <p:nvPr/>
        </p:nvSpPr>
        <p:spPr bwMode="auto">
          <a:xfrm>
            <a:off x="1463676" y="4840689"/>
            <a:ext cx="28886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A95ACA9-8E45-8671-ACC5-6648B67A7BFC}"/>
              </a:ext>
            </a:extLst>
          </p:cNvPr>
          <p:cNvSpPr txBox="1"/>
          <p:nvPr/>
        </p:nvSpPr>
        <p:spPr bwMode="auto">
          <a:xfrm>
            <a:off x="1855711" y="4840689"/>
            <a:ext cx="28886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B7BBC2A-0F3A-D9AD-74FE-79E2CF17830F}"/>
              </a:ext>
            </a:extLst>
          </p:cNvPr>
          <p:cNvSpPr txBox="1"/>
          <p:nvPr/>
        </p:nvSpPr>
        <p:spPr bwMode="auto">
          <a:xfrm>
            <a:off x="2235559" y="4840689"/>
            <a:ext cx="28886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B917475-C5C4-466F-25C8-B51BF0A6B301}"/>
              </a:ext>
            </a:extLst>
          </p:cNvPr>
          <p:cNvSpPr txBox="1"/>
          <p:nvPr/>
        </p:nvSpPr>
        <p:spPr bwMode="auto">
          <a:xfrm>
            <a:off x="2567368" y="4840689"/>
            <a:ext cx="39305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F267A4-698C-CB8C-262C-C4E3E7BEDE92}"/>
              </a:ext>
            </a:extLst>
          </p:cNvPr>
          <p:cNvSpPr txBox="1"/>
          <p:nvPr/>
        </p:nvSpPr>
        <p:spPr bwMode="auto">
          <a:xfrm>
            <a:off x="2951277" y="4840689"/>
            <a:ext cx="39305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97DC50D-FB91-2558-6C02-C1C51B02236C}"/>
              </a:ext>
            </a:extLst>
          </p:cNvPr>
          <p:cNvSpPr txBox="1"/>
          <p:nvPr/>
        </p:nvSpPr>
        <p:spPr bwMode="auto">
          <a:xfrm>
            <a:off x="3341282" y="4840689"/>
            <a:ext cx="39305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5719642-4B17-7735-6433-329C1CADF5F0}"/>
              </a:ext>
            </a:extLst>
          </p:cNvPr>
          <p:cNvSpPr txBox="1"/>
          <p:nvPr/>
        </p:nvSpPr>
        <p:spPr bwMode="auto">
          <a:xfrm>
            <a:off x="3725191" y="4840689"/>
            <a:ext cx="39305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F0B70E4-8729-9B3D-D616-2615FE2E095F}"/>
              </a:ext>
            </a:extLst>
          </p:cNvPr>
          <p:cNvSpPr txBox="1"/>
          <p:nvPr/>
        </p:nvSpPr>
        <p:spPr bwMode="auto">
          <a:xfrm>
            <a:off x="4109100" y="4840689"/>
            <a:ext cx="39305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85A71DA-9A5A-B5D4-5ECE-AF5100DB8431}"/>
              </a:ext>
            </a:extLst>
          </p:cNvPr>
          <p:cNvSpPr txBox="1"/>
          <p:nvPr/>
        </p:nvSpPr>
        <p:spPr bwMode="auto">
          <a:xfrm>
            <a:off x="4493009" y="4840689"/>
            <a:ext cx="39305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27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EB896B2-ECD5-5E90-AE85-700D6601D25B}"/>
              </a:ext>
            </a:extLst>
          </p:cNvPr>
          <p:cNvSpPr txBox="1"/>
          <p:nvPr/>
        </p:nvSpPr>
        <p:spPr bwMode="auto">
          <a:xfrm>
            <a:off x="4883012" y="4840689"/>
            <a:ext cx="39305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F69A064-AB00-103F-6611-4B71AF59DE30}"/>
              </a:ext>
            </a:extLst>
          </p:cNvPr>
          <p:cNvSpPr txBox="1"/>
          <p:nvPr/>
        </p:nvSpPr>
        <p:spPr bwMode="auto">
          <a:xfrm>
            <a:off x="5266921" y="4840689"/>
            <a:ext cx="39305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33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77F59BF-9966-97B4-48F1-4B585BB9AF74}"/>
              </a:ext>
            </a:extLst>
          </p:cNvPr>
          <p:cNvSpPr txBox="1"/>
          <p:nvPr/>
        </p:nvSpPr>
        <p:spPr bwMode="auto">
          <a:xfrm>
            <a:off x="5626456" y="4840689"/>
            <a:ext cx="39305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8F59743-4F4C-3DFB-4056-B122C1C81805}"/>
              </a:ext>
            </a:extLst>
          </p:cNvPr>
          <p:cNvSpPr txBox="1"/>
          <p:nvPr/>
        </p:nvSpPr>
        <p:spPr bwMode="auto">
          <a:xfrm>
            <a:off x="2527601" y="5123922"/>
            <a:ext cx="2033762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Mo Since Randomization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9571BE86-C923-62BA-F2A0-E869E3BF7B30}"/>
              </a:ext>
            </a:extLst>
          </p:cNvPr>
          <p:cNvGrpSpPr/>
          <p:nvPr/>
        </p:nvGrpSpPr>
        <p:grpSpPr>
          <a:xfrm>
            <a:off x="1549919" y="2577435"/>
            <a:ext cx="206170" cy="190522"/>
            <a:chOff x="3099339" y="2660414"/>
            <a:chExt cx="125967" cy="195327"/>
          </a:xfrm>
        </p:grpSpPr>
        <p:cxnSp>
          <p:nvCxnSpPr>
            <p:cNvPr id="432" name="Straight Connector 431">
              <a:extLst>
                <a:ext uri="{FF2B5EF4-FFF2-40B4-BE49-F238E27FC236}">
                  <a16:creationId xmlns:a16="http://schemas.microsoft.com/office/drawing/2014/main" id="{A4FF4A6F-312F-192E-0302-DF152CA9249C}"/>
                </a:ext>
              </a:extLst>
            </p:cNvPr>
            <p:cNvCxnSpPr/>
            <p:nvPr/>
          </p:nvCxnSpPr>
          <p:spPr bwMode="auto">
            <a:xfrm flipH="1">
              <a:off x="3099339" y="2660414"/>
              <a:ext cx="125967" cy="0"/>
            </a:xfrm>
            <a:prstGeom prst="line">
              <a:avLst/>
            </a:prstGeom>
            <a:noFill/>
            <a:ln w="28575" cap="flat" cmpd="sng" algn="ctr">
              <a:solidFill>
                <a:srgbClr val="B7265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33" name="Straight Connector 432">
              <a:extLst>
                <a:ext uri="{FF2B5EF4-FFF2-40B4-BE49-F238E27FC236}">
                  <a16:creationId xmlns:a16="http://schemas.microsoft.com/office/drawing/2014/main" id="{046541AF-C5EF-9166-0C8A-C98413CD1FB4}"/>
                </a:ext>
              </a:extLst>
            </p:cNvPr>
            <p:cNvCxnSpPr/>
            <p:nvPr/>
          </p:nvCxnSpPr>
          <p:spPr bwMode="auto">
            <a:xfrm flipH="1">
              <a:off x="3099339" y="2855741"/>
              <a:ext cx="125967" cy="0"/>
            </a:xfrm>
            <a:prstGeom prst="line">
              <a:avLst/>
            </a:prstGeom>
            <a:noFill/>
            <a:ln w="28575" cap="flat" cmpd="sng" algn="ctr">
              <a:solidFill>
                <a:srgbClr val="333F7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014514F-87C1-D315-7F62-97C667200D79}"/>
              </a:ext>
            </a:extLst>
          </p:cNvPr>
          <p:cNvGrpSpPr/>
          <p:nvPr/>
        </p:nvGrpSpPr>
        <p:grpSpPr>
          <a:xfrm>
            <a:off x="1225277" y="2830977"/>
            <a:ext cx="4608074" cy="1987743"/>
            <a:chOff x="1177978" y="2324406"/>
            <a:chExt cx="4724298" cy="2097576"/>
          </a:xfrm>
        </p:grpSpPr>
        <p:sp>
          <p:nvSpPr>
            <p:cNvPr id="430" name="Freeform: Shape 429">
              <a:extLst>
                <a:ext uri="{FF2B5EF4-FFF2-40B4-BE49-F238E27FC236}">
                  <a16:creationId xmlns:a16="http://schemas.microsoft.com/office/drawing/2014/main" id="{7C9BBEFC-D697-E93B-36C3-5D8F85477473}"/>
                </a:ext>
              </a:extLst>
            </p:cNvPr>
            <p:cNvSpPr/>
            <p:nvPr/>
          </p:nvSpPr>
          <p:spPr bwMode="auto">
            <a:xfrm>
              <a:off x="1177978" y="2324406"/>
              <a:ext cx="4724298" cy="1978733"/>
            </a:xfrm>
            <a:custGeom>
              <a:avLst/>
              <a:gdLst>
                <a:gd name="connsiteX0" fmla="*/ 6779029 w 6779029"/>
                <a:gd name="connsiteY0" fmla="*/ 2768138 h 2768138"/>
                <a:gd name="connsiteX1" fmla="*/ 5731625 w 6779029"/>
                <a:gd name="connsiteY1" fmla="*/ 2768138 h 2768138"/>
                <a:gd name="connsiteX2" fmla="*/ 5731625 w 6779029"/>
                <a:gd name="connsiteY2" fmla="*/ 2705792 h 2768138"/>
                <a:gd name="connsiteX3" fmla="*/ 5469774 w 6779029"/>
                <a:gd name="connsiteY3" fmla="*/ 2705792 h 2768138"/>
                <a:gd name="connsiteX4" fmla="*/ 5469774 w 6779029"/>
                <a:gd name="connsiteY4" fmla="*/ 2622665 h 2768138"/>
                <a:gd name="connsiteX5" fmla="*/ 4555374 w 6779029"/>
                <a:gd name="connsiteY5" fmla="*/ 2622665 h 2768138"/>
                <a:gd name="connsiteX6" fmla="*/ 4555374 w 6779029"/>
                <a:gd name="connsiteY6" fmla="*/ 2589414 h 2768138"/>
                <a:gd name="connsiteX7" fmla="*/ 3915294 w 6779029"/>
                <a:gd name="connsiteY7" fmla="*/ 2589414 h 2768138"/>
                <a:gd name="connsiteX8" fmla="*/ 3915294 w 6779029"/>
                <a:gd name="connsiteY8" fmla="*/ 2543694 h 2768138"/>
                <a:gd name="connsiteX9" fmla="*/ 3890356 w 6779029"/>
                <a:gd name="connsiteY9" fmla="*/ 2543694 h 2768138"/>
                <a:gd name="connsiteX10" fmla="*/ 3890356 w 6779029"/>
                <a:gd name="connsiteY10" fmla="*/ 2510443 h 2768138"/>
                <a:gd name="connsiteX11" fmla="*/ 3703320 w 6779029"/>
                <a:gd name="connsiteY11" fmla="*/ 2510443 h 2768138"/>
                <a:gd name="connsiteX12" fmla="*/ 3703320 w 6779029"/>
                <a:gd name="connsiteY12" fmla="*/ 2485505 h 2768138"/>
                <a:gd name="connsiteX13" fmla="*/ 3628505 w 6779029"/>
                <a:gd name="connsiteY13" fmla="*/ 2485505 h 2768138"/>
                <a:gd name="connsiteX14" fmla="*/ 3628505 w 6779029"/>
                <a:gd name="connsiteY14" fmla="*/ 2460567 h 2768138"/>
                <a:gd name="connsiteX15" fmla="*/ 3379123 w 6779029"/>
                <a:gd name="connsiteY15" fmla="*/ 2460567 h 2768138"/>
                <a:gd name="connsiteX16" fmla="*/ 3379123 w 6779029"/>
                <a:gd name="connsiteY16" fmla="*/ 2398221 h 2768138"/>
                <a:gd name="connsiteX17" fmla="*/ 3350029 w 6779029"/>
                <a:gd name="connsiteY17" fmla="*/ 2398221 h 2768138"/>
                <a:gd name="connsiteX18" fmla="*/ 3350029 w 6779029"/>
                <a:gd name="connsiteY18" fmla="*/ 2373283 h 2768138"/>
                <a:gd name="connsiteX19" fmla="*/ 3129742 w 6779029"/>
                <a:gd name="connsiteY19" fmla="*/ 2373283 h 2768138"/>
                <a:gd name="connsiteX20" fmla="*/ 3129742 w 6779029"/>
                <a:gd name="connsiteY20" fmla="*/ 2344189 h 2768138"/>
                <a:gd name="connsiteX21" fmla="*/ 3025832 w 6779029"/>
                <a:gd name="connsiteY21" fmla="*/ 2344189 h 2768138"/>
                <a:gd name="connsiteX22" fmla="*/ 3025832 w 6779029"/>
                <a:gd name="connsiteY22" fmla="*/ 2344189 h 2768138"/>
                <a:gd name="connsiteX23" fmla="*/ 3025832 w 6779029"/>
                <a:gd name="connsiteY23" fmla="*/ 2306781 h 2768138"/>
                <a:gd name="connsiteX24" fmla="*/ 2955174 w 6779029"/>
                <a:gd name="connsiteY24" fmla="*/ 2306781 h 2768138"/>
                <a:gd name="connsiteX25" fmla="*/ 2955174 w 6779029"/>
                <a:gd name="connsiteY25" fmla="*/ 2306781 h 2768138"/>
                <a:gd name="connsiteX26" fmla="*/ 2955174 w 6779029"/>
                <a:gd name="connsiteY26" fmla="*/ 2306781 h 2768138"/>
                <a:gd name="connsiteX27" fmla="*/ 2867891 w 6779029"/>
                <a:gd name="connsiteY27" fmla="*/ 2306781 h 2768138"/>
                <a:gd name="connsiteX28" fmla="*/ 2867891 w 6779029"/>
                <a:gd name="connsiteY28" fmla="*/ 2277687 h 2768138"/>
                <a:gd name="connsiteX29" fmla="*/ 2726574 w 6779029"/>
                <a:gd name="connsiteY29" fmla="*/ 2277687 h 2768138"/>
                <a:gd name="connsiteX30" fmla="*/ 2726574 w 6779029"/>
                <a:gd name="connsiteY30" fmla="*/ 2265218 h 2768138"/>
                <a:gd name="connsiteX31" fmla="*/ 2655916 w 6779029"/>
                <a:gd name="connsiteY31" fmla="*/ 2265218 h 2768138"/>
                <a:gd name="connsiteX32" fmla="*/ 2655916 w 6779029"/>
                <a:gd name="connsiteY32" fmla="*/ 2248592 h 2768138"/>
                <a:gd name="connsiteX33" fmla="*/ 2593571 w 6779029"/>
                <a:gd name="connsiteY33" fmla="*/ 2248592 h 2768138"/>
                <a:gd name="connsiteX34" fmla="*/ 2593571 w 6779029"/>
                <a:gd name="connsiteY34" fmla="*/ 2236123 h 2768138"/>
                <a:gd name="connsiteX35" fmla="*/ 2564476 w 6779029"/>
                <a:gd name="connsiteY35" fmla="*/ 2236123 h 2768138"/>
                <a:gd name="connsiteX36" fmla="*/ 2564476 w 6779029"/>
                <a:gd name="connsiteY36" fmla="*/ 2211185 h 2768138"/>
                <a:gd name="connsiteX37" fmla="*/ 2456411 w 6779029"/>
                <a:gd name="connsiteY37" fmla="*/ 2211185 h 2768138"/>
                <a:gd name="connsiteX38" fmla="*/ 2448098 w 6779029"/>
                <a:gd name="connsiteY38" fmla="*/ 2202872 h 2768138"/>
                <a:gd name="connsiteX39" fmla="*/ 2356658 w 6779029"/>
                <a:gd name="connsiteY39" fmla="*/ 2202872 h 2768138"/>
                <a:gd name="connsiteX40" fmla="*/ 2356658 w 6779029"/>
                <a:gd name="connsiteY40" fmla="*/ 2157152 h 2768138"/>
                <a:gd name="connsiteX41" fmla="*/ 2331720 w 6779029"/>
                <a:gd name="connsiteY41" fmla="*/ 2157152 h 2768138"/>
                <a:gd name="connsiteX42" fmla="*/ 2331720 w 6779029"/>
                <a:gd name="connsiteY42" fmla="*/ 2098963 h 2768138"/>
                <a:gd name="connsiteX43" fmla="*/ 2306782 w 6779029"/>
                <a:gd name="connsiteY43" fmla="*/ 2098963 h 2768138"/>
                <a:gd name="connsiteX44" fmla="*/ 2306782 w 6779029"/>
                <a:gd name="connsiteY44" fmla="*/ 2090650 h 2768138"/>
                <a:gd name="connsiteX45" fmla="*/ 2240280 w 6779029"/>
                <a:gd name="connsiteY45" fmla="*/ 2090650 h 2768138"/>
                <a:gd name="connsiteX46" fmla="*/ 2240280 w 6779029"/>
                <a:gd name="connsiteY46" fmla="*/ 2074025 h 2768138"/>
                <a:gd name="connsiteX47" fmla="*/ 2215342 w 6779029"/>
                <a:gd name="connsiteY47" fmla="*/ 2074025 h 2768138"/>
                <a:gd name="connsiteX48" fmla="*/ 2215342 w 6779029"/>
                <a:gd name="connsiteY48" fmla="*/ 2061556 h 2768138"/>
                <a:gd name="connsiteX49" fmla="*/ 2123902 w 6779029"/>
                <a:gd name="connsiteY49" fmla="*/ 2061556 h 2768138"/>
                <a:gd name="connsiteX50" fmla="*/ 2123902 w 6779029"/>
                <a:gd name="connsiteY50" fmla="*/ 2032461 h 2768138"/>
                <a:gd name="connsiteX51" fmla="*/ 2074025 w 6779029"/>
                <a:gd name="connsiteY51" fmla="*/ 2032461 h 2768138"/>
                <a:gd name="connsiteX52" fmla="*/ 2065712 w 6779029"/>
                <a:gd name="connsiteY52" fmla="*/ 2024148 h 2768138"/>
                <a:gd name="connsiteX53" fmla="*/ 2078182 w 6779029"/>
                <a:gd name="connsiteY53" fmla="*/ 2011678 h 2768138"/>
                <a:gd name="connsiteX54" fmla="*/ 1820487 w 6779029"/>
                <a:gd name="connsiteY54" fmla="*/ 2011678 h 2768138"/>
                <a:gd name="connsiteX55" fmla="*/ 1820487 w 6779029"/>
                <a:gd name="connsiteY55" fmla="*/ 1974272 h 2768138"/>
                <a:gd name="connsiteX56" fmla="*/ 1799705 w 6779029"/>
                <a:gd name="connsiteY56" fmla="*/ 1974272 h 2768138"/>
                <a:gd name="connsiteX57" fmla="*/ 1799705 w 6779029"/>
                <a:gd name="connsiteY57" fmla="*/ 1949334 h 2768138"/>
                <a:gd name="connsiteX58" fmla="*/ 1774767 w 6779029"/>
                <a:gd name="connsiteY58" fmla="*/ 1949334 h 2768138"/>
                <a:gd name="connsiteX59" fmla="*/ 1774767 w 6779029"/>
                <a:gd name="connsiteY59" fmla="*/ 1920240 h 2768138"/>
                <a:gd name="connsiteX60" fmla="*/ 1600200 w 6779029"/>
                <a:gd name="connsiteY60" fmla="*/ 1920240 h 2768138"/>
                <a:gd name="connsiteX61" fmla="*/ 1600200 w 6779029"/>
                <a:gd name="connsiteY61" fmla="*/ 1895301 h 2768138"/>
                <a:gd name="connsiteX62" fmla="*/ 1600200 w 6779029"/>
                <a:gd name="connsiteY62" fmla="*/ 1895301 h 2768138"/>
                <a:gd name="connsiteX63" fmla="*/ 1575262 w 6779029"/>
                <a:gd name="connsiteY63" fmla="*/ 1870363 h 2768138"/>
                <a:gd name="connsiteX64" fmla="*/ 1558637 w 6779029"/>
                <a:gd name="connsiteY64" fmla="*/ 1853738 h 2768138"/>
                <a:gd name="connsiteX65" fmla="*/ 1558637 w 6779029"/>
                <a:gd name="connsiteY65" fmla="*/ 1762298 h 2768138"/>
                <a:gd name="connsiteX66" fmla="*/ 1525385 w 6779029"/>
                <a:gd name="connsiteY66" fmla="*/ 1762298 h 2768138"/>
                <a:gd name="connsiteX67" fmla="*/ 1525385 w 6779029"/>
                <a:gd name="connsiteY67" fmla="*/ 1733203 h 2768138"/>
                <a:gd name="connsiteX68" fmla="*/ 1504603 w 6779029"/>
                <a:gd name="connsiteY68" fmla="*/ 1733203 h 2768138"/>
                <a:gd name="connsiteX69" fmla="*/ 1504603 w 6779029"/>
                <a:gd name="connsiteY69" fmla="*/ 1712421 h 2768138"/>
                <a:gd name="connsiteX70" fmla="*/ 1421476 w 6779029"/>
                <a:gd name="connsiteY70" fmla="*/ 1712421 h 2768138"/>
                <a:gd name="connsiteX71" fmla="*/ 1421476 w 6779029"/>
                <a:gd name="connsiteY71" fmla="*/ 1699952 h 2768138"/>
                <a:gd name="connsiteX72" fmla="*/ 1321723 w 6779029"/>
                <a:gd name="connsiteY72" fmla="*/ 1699952 h 2768138"/>
                <a:gd name="connsiteX73" fmla="*/ 1321723 w 6779029"/>
                <a:gd name="connsiteY73" fmla="*/ 1670858 h 2768138"/>
                <a:gd name="connsiteX74" fmla="*/ 1309254 w 6779029"/>
                <a:gd name="connsiteY74" fmla="*/ 1670858 h 2768138"/>
                <a:gd name="connsiteX75" fmla="*/ 1309254 w 6779029"/>
                <a:gd name="connsiteY75" fmla="*/ 1645920 h 2768138"/>
                <a:gd name="connsiteX76" fmla="*/ 1292629 w 6779029"/>
                <a:gd name="connsiteY76" fmla="*/ 1645920 h 2768138"/>
                <a:gd name="connsiteX77" fmla="*/ 1292629 w 6779029"/>
                <a:gd name="connsiteY77" fmla="*/ 1591887 h 2768138"/>
                <a:gd name="connsiteX78" fmla="*/ 1267691 w 6779029"/>
                <a:gd name="connsiteY78" fmla="*/ 1591887 h 2768138"/>
                <a:gd name="connsiteX79" fmla="*/ 1267691 w 6779029"/>
                <a:gd name="connsiteY79" fmla="*/ 1575261 h 2768138"/>
                <a:gd name="connsiteX80" fmla="*/ 1151312 w 6779029"/>
                <a:gd name="connsiteY80" fmla="*/ 1575261 h 2768138"/>
                <a:gd name="connsiteX81" fmla="*/ 1151312 w 6779029"/>
                <a:gd name="connsiteY81" fmla="*/ 1550323 h 2768138"/>
                <a:gd name="connsiteX82" fmla="*/ 1064029 w 6779029"/>
                <a:gd name="connsiteY82" fmla="*/ 1550323 h 2768138"/>
                <a:gd name="connsiteX83" fmla="*/ 1064029 w 6779029"/>
                <a:gd name="connsiteY83" fmla="*/ 1521229 h 2768138"/>
                <a:gd name="connsiteX84" fmla="*/ 1043247 w 6779029"/>
                <a:gd name="connsiteY84" fmla="*/ 1521229 h 2768138"/>
                <a:gd name="connsiteX85" fmla="*/ 1043247 w 6779029"/>
                <a:gd name="connsiteY85" fmla="*/ 1409007 h 2768138"/>
                <a:gd name="connsiteX86" fmla="*/ 1022465 w 6779029"/>
                <a:gd name="connsiteY86" fmla="*/ 1409007 h 2768138"/>
                <a:gd name="connsiteX87" fmla="*/ 1022465 w 6779029"/>
                <a:gd name="connsiteY87" fmla="*/ 1367443 h 2768138"/>
                <a:gd name="connsiteX88" fmla="*/ 1005840 w 6779029"/>
                <a:gd name="connsiteY88" fmla="*/ 1367443 h 2768138"/>
                <a:gd name="connsiteX89" fmla="*/ 1005840 w 6779029"/>
                <a:gd name="connsiteY89" fmla="*/ 1338349 h 2768138"/>
                <a:gd name="connsiteX90" fmla="*/ 947651 w 6779029"/>
                <a:gd name="connsiteY90" fmla="*/ 1338349 h 2768138"/>
                <a:gd name="connsiteX91" fmla="*/ 947651 w 6779029"/>
                <a:gd name="connsiteY91" fmla="*/ 1296785 h 2768138"/>
                <a:gd name="connsiteX92" fmla="*/ 906087 w 6779029"/>
                <a:gd name="connsiteY92" fmla="*/ 1296785 h 2768138"/>
                <a:gd name="connsiteX93" fmla="*/ 906087 w 6779029"/>
                <a:gd name="connsiteY93" fmla="*/ 1267690 h 2768138"/>
                <a:gd name="connsiteX94" fmla="*/ 822960 w 6779029"/>
                <a:gd name="connsiteY94" fmla="*/ 1267690 h 2768138"/>
                <a:gd name="connsiteX95" fmla="*/ 822960 w 6779029"/>
                <a:gd name="connsiteY95" fmla="*/ 1230283 h 2768138"/>
                <a:gd name="connsiteX96" fmla="*/ 793865 w 6779029"/>
                <a:gd name="connsiteY96" fmla="*/ 1230283 h 2768138"/>
                <a:gd name="connsiteX97" fmla="*/ 793865 w 6779029"/>
                <a:gd name="connsiteY97" fmla="*/ 1122218 h 2768138"/>
                <a:gd name="connsiteX98" fmla="*/ 781396 w 6779029"/>
                <a:gd name="connsiteY98" fmla="*/ 1122218 h 2768138"/>
                <a:gd name="connsiteX99" fmla="*/ 781396 w 6779029"/>
                <a:gd name="connsiteY99" fmla="*/ 1039090 h 2768138"/>
                <a:gd name="connsiteX100" fmla="*/ 760614 w 6779029"/>
                <a:gd name="connsiteY100" fmla="*/ 1039090 h 2768138"/>
                <a:gd name="connsiteX101" fmla="*/ 760614 w 6779029"/>
                <a:gd name="connsiteY101" fmla="*/ 976745 h 2768138"/>
                <a:gd name="connsiteX102" fmla="*/ 689956 w 6779029"/>
                <a:gd name="connsiteY102" fmla="*/ 976745 h 2768138"/>
                <a:gd name="connsiteX103" fmla="*/ 689956 w 6779029"/>
                <a:gd name="connsiteY103" fmla="*/ 976745 h 2768138"/>
                <a:gd name="connsiteX104" fmla="*/ 689956 w 6779029"/>
                <a:gd name="connsiteY104" fmla="*/ 976745 h 2768138"/>
                <a:gd name="connsiteX105" fmla="*/ 689956 w 6779029"/>
                <a:gd name="connsiteY105" fmla="*/ 939338 h 2768138"/>
                <a:gd name="connsiteX106" fmla="*/ 610985 w 6779029"/>
                <a:gd name="connsiteY106" fmla="*/ 939338 h 2768138"/>
                <a:gd name="connsiteX107" fmla="*/ 610985 w 6779029"/>
                <a:gd name="connsiteY107" fmla="*/ 914400 h 2768138"/>
                <a:gd name="connsiteX108" fmla="*/ 556952 w 6779029"/>
                <a:gd name="connsiteY108" fmla="*/ 914400 h 2768138"/>
                <a:gd name="connsiteX109" fmla="*/ 556952 w 6779029"/>
                <a:gd name="connsiteY109" fmla="*/ 868680 h 2768138"/>
                <a:gd name="connsiteX110" fmla="*/ 536171 w 6779029"/>
                <a:gd name="connsiteY110" fmla="*/ 868680 h 2768138"/>
                <a:gd name="connsiteX111" fmla="*/ 536171 w 6779029"/>
                <a:gd name="connsiteY111" fmla="*/ 798021 h 2768138"/>
                <a:gd name="connsiteX112" fmla="*/ 519545 w 6779029"/>
                <a:gd name="connsiteY112" fmla="*/ 798021 h 2768138"/>
                <a:gd name="connsiteX113" fmla="*/ 519545 w 6779029"/>
                <a:gd name="connsiteY113" fmla="*/ 669174 h 2768138"/>
                <a:gd name="connsiteX114" fmla="*/ 502920 w 6779029"/>
                <a:gd name="connsiteY114" fmla="*/ 669174 h 2768138"/>
                <a:gd name="connsiteX115" fmla="*/ 502920 w 6779029"/>
                <a:gd name="connsiteY115" fmla="*/ 631767 h 2768138"/>
                <a:gd name="connsiteX116" fmla="*/ 502920 w 6779029"/>
                <a:gd name="connsiteY116" fmla="*/ 631767 h 2768138"/>
                <a:gd name="connsiteX117" fmla="*/ 486294 w 6779029"/>
                <a:gd name="connsiteY117" fmla="*/ 615141 h 2768138"/>
                <a:gd name="connsiteX118" fmla="*/ 440574 w 6779029"/>
                <a:gd name="connsiteY118" fmla="*/ 615141 h 2768138"/>
                <a:gd name="connsiteX119" fmla="*/ 440574 w 6779029"/>
                <a:gd name="connsiteY119" fmla="*/ 573578 h 2768138"/>
                <a:gd name="connsiteX120" fmla="*/ 407323 w 6779029"/>
                <a:gd name="connsiteY120" fmla="*/ 573578 h 2768138"/>
                <a:gd name="connsiteX121" fmla="*/ 407323 w 6779029"/>
                <a:gd name="connsiteY121" fmla="*/ 548640 h 2768138"/>
                <a:gd name="connsiteX122" fmla="*/ 382385 w 6779029"/>
                <a:gd name="connsiteY122" fmla="*/ 548640 h 2768138"/>
                <a:gd name="connsiteX123" fmla="*/ 382385 w 6779029"/>
                <a:gd name="connsiteY123" fmla="*/ 527858 h 2768138"/>
                <a:gd name="connsiteX124" fmla="*/ 340822 w 6779029"/>
                <a:gd name="connsiteY124" fmla="*/ 527858 h 2768138"/>
                <a:gd name="connsiteX125" fmla="*/ 340822 w 6779029"/>
                <a:gd name="connsiteY125" fmla="*/ 494607 h 2768138"/>
                <a:gd name="connsiteX126" fmla="*/ 320040 w 6779029"/>
                <a:gd name="connsiteY126" fmla="*/ 494607 h 2768138"/>
                <a:gd name="connsiteX127" fmla="*/ 320040 w 6779029"/>
                <a:gd name="connsiteY127" fmla="*/ 494607 h 2768138"/>
                <a:gd name="connsiteX128" fmla="*/ 320040 w 6779029"/>
                <a:gd name="connsiteY128" fmla="*/ 469669 h 2768138"/>
                <a:gd name="connsiteX129" fmla="*/ 295102 w 6779029"/>
                <a:gd name="connsiteY129" fmla="*/ 469669 h 2768138"/>
                <a:gd name="connsiteX130" fmla="*/ 295102 w 6779029"/>
                <a:gd name="connsiteY130" fmla="*/ 419792 h 2768138"/>
                <a:gd name="connsiteX131" fmla="*/ 278476 w 6779029"/>
                <a:gd name="connsiteY131" fmla="*/ 419792 h 2768138"/>
                <a:gd name="connsiteX132" fmla="*/ 278476 w 6779029"/>
                <a:gd name="connsiteY132" fmla="*/ 374072 h 2768138"/>
                <a:gd name="connsiteX133" fmla="*/ 253538 w 6779029"/>
                <a:gd name="connsiteY133" fmla="*/ 374072 h 2768138"/>
                <a:gd name="connsiteX134" fmla="*/ 253538 w 6779029"/>
                <a:gd name="connsiteY134" fmla="*/ 236912 h 2768138"/>
                <a:gd name="connsiteX135" fmla="*/ 245225 w 6779029"/>
                <a:gd name="connsiteY135" fmla="*/ 236912 h 2768138"/>
                <a:gd name="connsiteX136" fmla="*/ 245225 w 6779029"/>
                <a:gd name="connsiteY136" fmla="*/ 133003 h 2768138"/>
                <a:gd name="connsiteX137" fmla="*/ 228600 w 6779029"/>
                <a:gd name="connsiteY137" fmla="*/ 133003 h 2768138"/>
                <a:gd name="connsiteX138" fmla="*/ 228600 w 6779029"/>
                <a:gd name="connsiteY138" fmla="*/ 66501 h 2768138"/>
                <a:gd name="connsiteX139" fmla="*/ 203662 w 6779029"/>
                <a:gd name="connsiteY139" fmla="*/ 66501 h 2768138"/>
                <a:gd name="connsiteX140" fmla="*/ 203662 w 6779029"/>
                <a:gd name="connsiteY140" fmla="*/ 20781 h 2768138"/>
                <a:gd name="connsiteX141" fmla="*/ 103909 w 6779029"/>
                <a:gd name="connsiteY141" fmla="*/ 20781 h 2768138"/>
                <a:gd name="connsiteX142" fmla="*/ 103909 w 6779029"/>
                <a:gd name="connsiteY142" fmla="*/ 16625 h 2768138"/>
                <a:gd name="connsiteX143" fmla="*/ 41563 w 6779029"/>
                <a:gd name="connsiteY143" fmla="*/ 16625 h 2768138"/>
                <a:gd name="connsiteX144" fmla="*/ 41563 w 6779029"/>
                <a:gd name="connsiteY144" fmla="*/ 0 h 2768138"/>
                <a:gd name="connsiteX145" fmla="*/ 0 w 6779029"/>
                <a:gd name="connsiteY145" fmla="*/ 0 h 2768138"/>
                <a:gd name="connsiteX0" fmla="*/ 6779029 w 6779029"/>
                <a:gd name="connsiteY0" fmla="*/ 2768138 h 2768138"/>
                <a:gd name="connsiteX1" fmla="*/ 5731625 w 6779029"/>
                <a:gd name="connsiteY1" fmla="*/ 2768138 h 2768138"/>
                <a:gd name="connsiteX2" fmla="*/ 5731625 w 6779029"/>
                <a:gd name="connsiteY2" fmla="*/ 2705792 h 2768138"/>
                <a:gd name="connsiteX3" fmla="*/ 5469774 w 6779029"/>
                <a:gd name="connsiteY3" fmla="*/ 2705792 h 2768138"/>
                <a:gd name="connsiteX4" fmla="*/ 5469774 w 6779029"/>
                <a:gd name="connsiteY4" fmla="*/ 2622665 h 2768138"/>
                <a:gd name="connsiteX5" fmla="*/ 4555374 w 6779029"/>
                <a:gd name="connsiteY5" fmla="*/ 2622665 h 2768138"/>
                <a:gd name="connsiteX6" fmla="*/ 4555374 w 6779029"/>
                <a:gd name="connsiteY6" fmla="*/ 2589414 h 2768138"/>
                <a:gd name="connsiteX7" fmla="*/ 3915294 w 6779029"/>
                <a:gd name="connsiteY7" fmla="*/ 2589414 h 2768138"/>
                <a:gd name="connsiteX8" fmla="*/ 3915294 w 6779029"/>
                <a:gd name="connsiteY8" fmla="*/ 2543694 h 2768138"/>
                <a:gd name="connsiteX9" fmla="*/ 3890356 w 6779029"/>
                <a:gd name="connsiteY9" fmla="*/ 2543694 h 2768138"/>
                <a:gd name="connsiteX10" fmla="*/ 3890356 w 6779029"/>
                <a:gd name="connsiteY10" fmla="*/ 2510443 h 2768138"/>
                <a:gd name="connsiteX11" fmla="*/ 3703320 w 6779029"/>
                <a:gd name="connsiteY11" fmla="*/ 2510443 h 2768138"/>
                <a:gd name="connsiteX12" fmla="*/ 3703320 w 6779029"/>
                <a:gd name="connsiteY12" fmla="*/ 2485505 h 2768138"/>
                <a:gd name="connsiteX13" fmla="*/ 3628505 w 6779029"/>
                <a:gd name="connsiteY13" fmla="*/ 2485505 h 2768138"/>
                <a:gd name="connsiteX14" fmla="*/ 3628505 w 6779029"/>
                <a:gd name="connsiteY14" fmla="*/ 2460567 h 2768138"/>
                <a:gd name="connsiteX15" fmla="*/ 3379123 w 6779029"/>
                <a:gd name="connsiteY15" fmla="*/ 2460567 h 2768138"/>
                <a:gd name="connsiteX16" fmla="*/ 3379123 w 6779029"/>
                <a:gd name="connsiteY16" fmla="*/ 2398221 h 2768138"/>
                <a:gd name="connsiteX17" fmla="*/ 3350029 w 6779029"/>
                <a:gd name="connsiteY17" fmla="*/ 2398221 h 2768138"/>
                <a:gd name="connsiteX18" fmla="*/ 3350029 w 6779029"/>
                <a:gd name="connsiteY18" fmla="*/ 2373283 h 2768138"/>
                <a:gd name="connsiteX19" fmla="*/ 3129742 w 6779029"/>
                <a:gd name="connsiteY19" fmla="*/ 2373283 h 2768138"/>
                <a:gd name="connsiteX20" fmla="*/ 3129742 w 6779029"/>
                <a:gd name="connsiteY20" fmla="*/ 2344189 h 2768138"/>
                <a:gd name="connsiteX21" fmla="*/ 3025832 w 6779029"/>
                <a:gd name="connsiteY21" fmla="*/ 2344189 h 2768138"/>
                <a:gd name="connsiteX22" fmla="*/ 3025832 w 6779029"/>
                <a:gd name="connsiteY22" fmla="*/ 2344189 h 2768138"/>
                <a:gd name="connsiteX23" fmla="*/ 3025832 w 6779029"/>
                <a:gd name="connsiteY23" fmla="*/ 2306781 h 2768138"/>
                <a:gd name="connsiteX24" fmla="*/ 2955174 w 6779029"/>
                <a:gd name="connsiteY24" fmla="*/ 2306781 h 2768138"/>
                <a:gd name="connsiteX25" fmla="*/ 2955174 w 6779029"/>
                <a:gd name="connsiteY25" fmla="*/ 2306781 h 2768138"/>
                <a:gd name="connsiteX26" fmla="*/ 2955174 w 6779029"/>
                <a:gd name="connsiteY26" fmla="*/ 2306781 h 2768138"/>
                <a:gd name="connsiteX27" fmla="*/ 2867891 w 6779029"/>
                <a:gd name="connsiteY27" fmla="*/ 2306781 h 2768138"/>
                <a:gd name="connsiteX28" fmla="*/ 2867891 w 6779029"/>
                <a:gd name="connsiteY28" fmla="*/ 2277687 h 2768138"/>
                <a:gd name="connsiteX29" fmla="*/ 2726574 w 6779029"/>
                <a:gd name="connsiteY29" fmla="*/ 2277687 h 2768138"/>
                <a:gd name="connsiteX30" fmla="*/ 2726574 w 6779029"/>
                <a:gd name="connsiteY30" fmla="*/ 2265218 h 2768138"/>
                <a:gd name="connsiteX31" fmla="*/ 2655916 w 6779029"/>
                <a:gd name="connsiteY31" fmla="*/ 2265218 h 2768138"/>
                <a:gd name="connsiteX32" fmla="*/ 2655916 w 6779029"/>
                <a:gd name="connsiteY32" fmla="*/ 2248592 h 2768138"/>
                <a:gd name="connsiteX33" fmla="*/ 2593571 w 6779029"/>
                <a:gd name="connsiteY33" fmla="*/ 2248592 h 2768138"/>
                <a:gd name="connsiteX34" fmla="*/ 2593571 w 6779029"/>
                <a:gd name="connsiteY34" fmla="*/ 2236123 h 2768138"/>
                <a:gd name="connsiteX35" fmla="*/ 2564476 w 6779029"/>
                <a:gd name="connsiteY35" fmla="*/ 2236123 h 2768138"/>
                <a:gd name="connsiteX36" fmla="*/ 2564476 w 6779029"/>
                <a:gd name="connsiteY36" fmla="*/ 2211185 h 2768138"/>
                <a:gd name="connsiteX37" fmla="*/ 2456411 w 6779029"/>
                <a:gd name="connsiteY37" fmla="*/ 2211185 h 2768138"/>
                <a:gd name="connsiteX38" fmla="*/ 2448098 w 6779029"/>
                <a:gd name="connsiteY38" fmla="*/ 2202872 h 2768138"/>
                <a:gd name="connsiteX39" fmla="*/ 2356658 w 6779029"/>
                <a:gd name="connsiteY39" fmla="*/ 2202872 h 2768138"/>
                <a:gd name="connsiteX40" fmla="*/ 2356658 w 6779029"/>
                <a:gd name="connsiteY40" fmla="*/ 2157152 h 2768138"/>
                <a:gd name="connsiteX41" fmla="*/ 2331720 w 6779029"/>
                <a:gd name="connsiteY41" fmla="*/ 2157152 h 2768138"/>
                <a:gd name="connsiteX42" fmla="*/ 2331720 w 6779029"/>
                <a:gd name="connsiteY42" fmla="*/ 2098963 h 2768138"/>
                <a:gd name="connsiteX43" fmla="*/ 2306782 w 6779029"/>
                <a:gd name="connsiteY43" fmla="*/ 2098963 h 2768138"/>
                <a:gd name="connsiteX44" fmla="*/ 2306782 w 6779029"/>
                <a:gd name="connsiteY44" fmla="*/ 2090650 h 2768138"/>
                <a:gd name="connsiteX45" fmla="*/ 2240280 w 6779029"/>
                <a:gd name="connsiteY45" fmla="*/ 2090650 h 2768138"/>
                <a:gd name="connsiteX46" fmla="*/ 2240280 w 6779029"/>
                <a:gd name="connsiteY46" fmla="*/ 2074025 h 2768138"/>
                <a:gd name="connsiteX47" fmla="*/ 2215342 w 6779029"/>
                <a:gd name="connsiteY47" fmla="*/ 2074025 h 2768138"/>
                <a:gd name="connsiteX48" fmla="*/ 2215342 w 6779029"/>
                <a:gd name="connsiteY48" fmla="*/ 2061556 h 2768138"/>
                <a:gd name="connsiteX49" fmla="*/ 2123902 w 6779029"/>
                <a:gd name="connsiteY49" fmla="*/ 2061556 h 2768138"/>
                <a:gd name="connsiteX50" fmla="*/ 2123902 w 6779029"/>
                <a:gd name="connsiteY50" fmla="*/ 2032461 h 2768138"/>
                <a:gd name="connsiteX51" fmla="*/ 2074025 w 6779029"/>
                <a:gd name="connsiteY51" fmla="*/ 2032461 h 2768138"/>
                <a:gd name="connsiteX52" fmla="*/ 2065712 w 6779029"/>
                <a:gd name="connsiteY52" fmla="*/ 2024148 h 2768138"/>
                <a:gd name="connsiteX53" fmla="*/ 2061557 w 6779029"/>
                <a:gd name="connsiteY53" fmla="*/ 2011678 h 2768138"/>
                <a:gd name="connsiteX54" fmla="*/ 1820487 w 6779029"/>
                <a:gd name="connsiteY54" fmla="*/ 2011678 h 2768138"/>
                <a:gd name="connsiteX55" fmla="*/ 1820487 w 6779029"/>
                <a:gd name="connsiteY55" fmla="*/ 1974272 h 2768138"/>
                <a:gd name="connsiteX56" fmla="*/ 1799705 w 6779029"/>
                <a:gd name="connsiteY56" fmla="*/ 1974272 h 2768138"/>
                <a:gd name="connsiteX57" fmla="*/ 1799705 w 6779029"/>
                <a:gd name="connsiteY57" fmla="*/ 1949334 h 2768138"/>
                <a:gd name="connsiteX58" fmla="*/ 1774767 w 6779029"/>
                <a:gd name="connsiteY58" fmla="*/ 1949334 h 2768138"/>
                <a:gd name="connsiteX59" fmla="*/ 1774767 w 6779029"/>
                <a:gd name="connsiteY59" fmla="*/ 1920240 h 2768138"/>
                <a:gd name="connsiteX60" fmla="*/ 1600200 w 6779029"/>
                <a:gd name="connsiteY60" fmla="*/ 1920240 h 2768138"/>
                <a:gd name="connsiteX61" fmla="*/ 1600200 w 6779029"/>
                <a:gd name="connsiteY61" fmla="*/ 1895301 h 2768138"/>
                <a:gd name="connsiteX62" fmla="*/ 1600200 w 6779029"/>
                <a:gd name="connsiteY62" fmla="*/ 1895301 h 2768138"/>
                <a:gd name="connsiteX63" fmla="*/ 1575262 w 6779029"/>
                <a:gd name="connsiteY63" fmla="*/ 1870363 h 2768138"/>
                <a:gd name="connsiteX64" fmla="*/ 1558637 w 6779029"/>
                <a:gd name="connsiteY64" fmla="*/ 1853738 h 2768138"/>
                <a:gd name="connsiteX65" fmla="*/ 1558637 w 6779029"/>
                <a:gd name="connsiteY65" fmla="*/ 1762298 h 2768138"/>
                <a:gd name="connsiteX66" fmla="*/ 1525385 w 6779029"/>
                <a:gd name="connsiteY66" fmla="*/ 1762298 h 2768138"/>
                <a:gd name="connsiteX67" fmla="*/ 1525385 w 6779029"/>
                <a:gd name="connsiteY67" fmla="*/ 1733203 h 2768138"/>
                <a:gd name="connsiteX68" fmla="*/ 1504603 w 6779029"/>
                <a:gd name="connsiteY68" fmla="*/ 1733203 h 2768138"/>
                <a:gd name="connsiteX69" fmla="*/ 1504603 w 6779029"/>
                <a:gd name="connsiteY69" fmla="*/ 1712421 h 2768138"/>
                <a:gd name="connsiteX70" fmla="*/ 1421476 w 6779029"/>
                <a:gd name="connsiteY70" fmla="*/ 1712421 h 2768138"/>
                <a:gd name="connsiteX71" fmla="*/ 1421476 w 6779029"/>
                <a:gd name="connsiteY71" fmla="*/ 1699952 h 2768138"/>
                <a:gd name="connsiteX72" fmla="*/ 1321723 w 6779029"/>
                <a:gd name="connsiteY72" fmla="*/ 1699952 h 2768138"/>
                <a:gd name="connsiteX73" fmla="*/ 1321723 w 6779029"/>
                <a:gd name="connsiteY73" fmla="*/ 1670858 h 2768138"/>
                <a:gd name="connsiteX74" fmla="*/ 1309254 w 6779029"/>
                <a:gd name="connsiteY74" fmla="*/ 1670858 h 2768138"/>
                <a:gd name="connsiteX75" fmla="*/ 1309254 w 6779029"/>
                <a:gd name="connsiteY75" fmla="*/ 1645920 h 2768138"/>
                <a:gd name="connsiteX76" fmla="*/ 1292629 w 6779029"/>
                <a:gd name="connsiteY76" fmla="*/ 1645920 h 2768138"/>
                <a:gd name="connsiteX77" fmla="*/ 1292629 w 6779029"/>
                <a:gd name="connsiteY77" fmla="*/ 1591887 h 2768138"/>
                <a:gd name="connsiteX78" fmla="*/ 1267691 w 6779029"/>
                <a:gd name="connsiteY78" fmla="*/ 1591887 h 2768138"/>
                <a:gd name="connsiteX79" fmla="*/ 1267691 w 6779029"/>
                <a:gd name="connsiteY79" fmla="*/ 1575261 h 2768138"/>
                <a:gd name="connsiteX80" fmla="*/ 1151312 w 6779029"/>
                <a:gd name="connsiteY80" fmla="*/ 1575261 h 2768138"/>
                <a:gd name="connsiteX81" fmla="*/ 1151312 w 6779029"/>
                <a:gd name="connsiteY81" fmla="*/ 1550323 h 2768138"/>
                <a:gd name="connsiteX82" fmla="*/ 1064029 w 6779029"/>
                <a:gd name="connsiteY82" fmla="*/ 1550323 h 2768138"/>
                <a:gd name="connsiteX83" fmla="*/ 1064029 w 6779029"/>
                <a:gd name="connsiteY83" fmla="*/ 1521229 h 2768138"/>
                <a:gd name="connsiteX84" fmla="*/ 1043247 w 6779029"/>
                <a:gd name="connsiteY84" fmla="*/ 1521229 h 2768138"/>
                <a:gd name="connsiteX85" fmla="*/ 1043247 w 6779029"/>
                <a:gd name="connsiteY85" fmla="*/ 1409007 h 2768138"/>
                <a:gd name="connsiteX86" fmla="*/ 1022465 w 6779029"/>
                <a:gd name="connsiteY86" fmla="*/ 1409007 h 2768138"/>
                <a:gd name="connsiteX87" fmla="*/ 1022465 w 6779029"/>
                <a:gd name="connsiteY87" fmla="*/ 1367443 h 2768138"/>
                <a:gd name="connsiteX88" fmla="*/ 1005840 w 6779029"/>
                <a:gd name="connsiteY88" fmla="*/ 1367443 h 2768138"/>
                <a:gd name="connsiteX89" fmla="*/ 1005840 w 6779029"/>
                <a:gd name="connsiteY89" fmla="*/ 1338349 h 2768138"/>
                <a:gd name="connsiteX90" fmla="*/ 947651 w 6779029"/>
                <a:gd name="connsiteY90" fmla="*/ 1338349 h 2768138"/>
                <a:gd name="connsiteX91" fmla="*/ 947651 w 6779029"/>
                <a:gd name="connsiteY91" fmla="*/ 1296785 h 2768138"/>
                <a:gd name="connsiteX92" fmla="*/ 906087 w 6779029"/>
                <a:gd name="connsiteY92" fmla="*/ 1296785 h 2768138"/>
                <a:gd name="connsiteX93" fmla="*/ 906087 w 6779029"/>
                <a:gd name="connsiteY93" fmla="*/ 1267690 h 2768138"/>
                <a:gd name="connsiteX94" fmla="*/ 822960 w 6779029"/>
                <a:gd name="connsiteY94" fmla="*/ 1267690 h 2768138"/>
                <a:gd name="connsiteX95" fmla="*/ 822960 w 6779029"/>
                <a:gd name="connsiteY95" fmla="*/ 1230283 h 2768138"/>
                <a:gd name="connsiteX96" fmla="*/ 793865 w 6779029"/>
                <a:gd name="connsiteY96" fmla="*/ 1230283 h 2768138"/>
                <a:gd name="connsiteX97" fmla="*/ 793865 w 6779029"/>
                <a:gd name="connsiteY97" fmla="*/ 1122218 h 2768138"/>
                <a:gd name="connsiteX98" fmla="*/ 781396 w 6779029"/>
                <a:gd name="connsiteY98" fmla="*/ 1122218 h 2768138"/>
                <a:gd name="connsiteX99" fmla="*/ 781396 w 6779029"/>
                <a:gd name="connsiteY99" fmla="*/ 1039090 h 2768138"/>
                <a:gd name="connsiteX100" fmla="*/ 760614 w 6779029"/>
                <a:gd name="connsiteY100" fmla="*/ 1039090 h 2768138"/>
                <a:gd name="connsiteX101" fmla="*/ 760614 w 6779029"/>
                <a:gd name="connsiteY101" fmla="*/ 976745 h 2768138"/>
                <a:gd name="connsiteX102" fmla="*/ 689956 w 6779029"/>
                <a:gd name="connsiteY102" fmla="*/ 976745 h 2768138"/>
                <a:gd name="connsiteX103" fmla="*/ 689956 w 6779029"/>
                <a:gd name="connsiteY103" fmla="*/ 976745 h 2768138"/>
                <a:gd name="connsiteX104" fmla="*/ 689956 w 6779029"/>
                <a:gd name="connsiteY104" fmla="*/ 976745 h 2768138"/>
                <a:gd name="connsiteX105" fmla="*/ 689956 w 6779029"/>
                <a:gd name="connsiteY105" fmla="*/ 939338 h 2768138"/>
                <a:gd name="connsiteX106" fmla="*/ 610985 w 6779029"/>
                <a:gd name="connsiteY106" fmla="*/ 939338 h 2768138"/>
                <a:gd name="connsiteX107" fmla="*/ 610985 w 6779029"/>
                <a:gd name="connsiteY107" fmla="*/ 914400 h 2768138"/>
                <a:gd name="connsiteX108" fmla="*/ 556952 w 6779029"/>
                <a:gd name="connsiteY108" fmla="*/ 914400 h 2768138"/>
                <a:gd name="connsiteX109" fmla="*/ 556952 w 6779029"/>
                <a:gd name="connsiteY109" fmla="*/ 868680 h 2768138"/>
                <a:gd name="connsiteX110" fmla="*/ 536171 w 6779029"/>
                <a:gd name="connsiteY110" fmla="*/ 868680 h 2768138"/>
                <a:gd name="connsiteX111" fmla="*/ 536171 w 6779029"/>
                <a:gd name="connsiteY111" fmla="*/ 798021 h 2768138"/>
                <a:gd name="connsiteX112" fmla="*/ 519545 w 6779029"/>
                <a:gd name="connsiteY112" fmla="*/ 798021 h 2768138"/>
                <a:gd name="connsiteX113" fmla="*/ 519545 w 6779029"/>
                <a:gd name="connsiteY113" fmla="*/ 669174 h 2768138"/>
                <a:gd name="connsiteX114" fmla="*/ 502920 w 6779029"/>
                <a:gd name="connsiteY114" fmla="*/ 669174 h 2768138"/>
                <a:gd name="connsiteX115" fmla="*/ 502920 w 6779029"/>
                <a:gd name="connsiteY115" fmla="*/ 631767 h 2768138"/>
                <a:gd name="connsiteX116" fmla="*/ 502920 w 6779029"/>
                <a:gd name="connsiteY116" fmla="*/ 631767 h 2768138"/>
                <a:gd name="connsiteX117" fmla="*/ 486294 w 6779029"/>
                <a:gd name="connsiteY117" fmla="*/ 615141 h 2768138"/>
                <a:gd name="connsiteX118" fmla="*/ 440574 w 6779029"/>
                <a:gd name="connsiteY118" fmla="*/ 615141 h 2768138"/>
                <a:gd name="connsiteX119" fmla="*/ 440574 w 6779029"/>
                <a:gd name="connsiteY119" fmla="*/ 573578 h 2768138"/>
                <a:gd name="connsiteX120" fmla="*/ 407323 w 6779029"/>
                <a:gd name="connsiteY120" fmla="*/ 573578 h 2768138"/>
                <a:gd name="connsiteX121" fmla="*/ 407323 w 6779029"/>
                <a:gd name="connsiteY121" fmla="*/ 548640 h 2768138"/>
                <a:gd name="connsiteX122" fmla="*/ 382385 w 6779029"/>
                <a:gd name="connsiteY122" fmla="*/ 548640 h 2768138"/>
                <a:gd name="connsiteX123" fmla="*/ 382385 w 6779029"/>
                <a:gd name="connsiteY123" fmla="*/ 527858 h 2768138"/>
                <a:gd name="connsiteX124" fmla="*/ 340822 w 6779029"/>
                <a:gd name="connsiteY124" fmla="*/ 527858 h 2768138"/>
                <a:gd name="connsiteX125" fmla="*/ 340822 w 6779029"/>
                <a:gd name="connsiteY125" fmla="*/ 494607 h 2768138"/>
                <a:gd name="connsiteX126" fmla="*/ 320040 w 6779029"/>
                <a:gd name="connsiteY126" fmla="*/ 494607 h 2768138"/>
                <a:gd name="connsiteX127" fmla="*/ 320040 w 6779029"/>
                <a:gd name="connsiteY127" fmla="*/ 494607 h 2768138"/>
                <a:gd name="connsiteX128" fmla="*/ 320040 w 6779029"/>
                <a:gd name="connsiteY128" fmla="*/ 469669 h 2768138"/>
                <a:gd name="connsiteX129" fmla="*/ 295102 w 6779029"/>
                <a:gd name="connsiteY129" fmla="*/ 469669 h 2768138"/>
                <a:gd name="connsiteX130" fmla="*/ 295102 w 6779029"/>
                <a:gd name="connsiteY130" fmla="*/ 419792 h 2768138"/>
                <a:gd name="connsiteX131" fmla="*/ 278476 w 6779029"/>
                <a:gd name="connsiteY131" fmla="*/ 419792 h 2768138"/>
                <a:gd name="connsiteX132" fmla="*/ 278476 w 6779029"/>
                <a:gd name="connsiteY132" fmla="*/ 374072 h 2768138"/>
                <a:gd name="connsiteX133" fmla="*/ 253538 w 6779029"/>
                <a:gd name="connsiteY133" fmla="*/ 374072 h 2768138"/>
                <a:gd name="connsiteX134" fmla="*/ 253538 w 6779029"/>
                <a:gd name="connsiteY134" fmla="*/ 236912 h 2768138"/>
                <a:gd name="connsiteX135" fmla="*/ 245225 w 6779029"/>
                <a:gd name="connsiteY135" fmla="*/ 236912 h 2768138"/>
                <a:gd name="connsiteX136" fmla="*/ 245225 w 6779029"/>
                <a:gd name="connsiteY136" fmla="*/ 133003 h 2768138"/>
                <a:gd name="connsiteX137" fmla="*/ 228600 w 6779029"/>
                <a:gd name="connsiteY137" fmla="*/ 133003 h 2768138"/>
                <a:gd name="connsiteX138" fmla="*/ 228600 w 6779029"/>
                <a:gd name="connsiteY138" fmla="*/ 66501 h 2768138"/>
                <a:gd name="connsiteX139" fmla="*/ 203662 w 6779029"/>
                <a:gd name="connsiteY139" fmla="*/ 66501 h 2768138"/>
                <a:gd name="connsiteX140" fmla="*/ 203662 w 6779029"/>
                <a:gd name="connsiteY140" fmla="*/ 20781 h 2768138"/>
                <a:gd name="connsiteX141" fmla="*/ 103909 w 6779029"/>
                <a:gd name="connsiteY141" fmla="*/ 20781 h 2768138"/>
                <a:gd name="connsiteX142" fmla="*/ 103909 w 6779029"/>
                <a:gd name="connsiteY142" fmla="*/ 16625 h 2768138"/>
                <a:gd name="connsiteX143" fmla="*/ 41563 w 6779029"/>
                <a:gd name="connsiteY143" fmla="*/ 16625 h 2768138"/>
                <a:gd name="connsiteX144" fmla="*/ 41563 w 6779029"/>
                <a:gd name="connsiteY144" fmla="*/ 0 h 2768138"/>
                <a:gd name="connsiteX145" fmla="*/ 0 w 6779029"/>
                <a:gd name="connsiteY145" fmla="*/ 0 h 2768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6779029" h="2768138">
                  <a:moveTo>
                    <a:pt x="6779029" y="2768138"/>
                  </a:moveTo>
                  <a:lnTo>
                    <a:pt x="5731625" y="2768138"/>
                  </a:lnTo>
                  <a:lnTo>
                    <a:pt x="5731625" y="2705792"/>
                  </a:lnTo>
                  <a:lnTo>
                    <a:pt x="5469774" y="2705792"/>
                  </a:lnTo>
                  <a:lnTo>
                    <a:pt x="5469774" y="2622665"/>
                  </a:lnTo>
                  <a:lnTo>
                    <a:pt x="4555374" y="2622665"/>
                  </a:lnTo>
                  <a:lnTo>
                    <a:pt x="4555374" y="2589414"/>
                  </a:lnTo>
                  <a:lnTo>
                    <a:pt x="3915294" y="2589414"/>
                  </a:lnTo>
                  <a:lnTo>
                    <a:pt x="3915294" y="2543694"/>
                  </a:lnTo>
                  <a:lnTo>
                    <a:pt x="3890356" y="2543694"/>
                  </a:lnTo>
                  <a:lnTo>
                    <a:pt x="3890356" y="2510443"/>
                  </a:lnTo>
                  <a:lnTo>
                    <a:pt x="3703320" y="2510443"/>
                  </a:lnTo>
                  <a:lnTo>
                    <a:pt x="3703320" y="2485505"/>
                  </a:lnTo>
                  <a:lnTo>
                    <a:pt x="3628505" y="2485505"/>
                  </a:lnTo>
                  <a:lnTo>
                    <a:pt x="3628505" y="2460567"/>
                  </a:lnTo>
                  <a:lnTo>
                    <a:pt x="3379123" y="2460567"/>
                  </a:lnTo>
                  <a:lnTo>
                    <a:pt x="3379123" y="2398221"/>
                  </a:lnTo>
                  <a:lnTo>
                    <a:pt x="3350029" y="2398221"/>
                  </a:lnTo>
                  <a:lnTo>
                    <a:pt x="3350029" y="2373283"/>
                  </a:lnTo>
                  <a:lnTo>
                    <a:pt x="3129742" y="2373283"/>
                  </a:lnTo>
                  <a:lnTo>
                    <a:pt x="3129742" y="2344189"/>
                  </a:lnTo>
                  <a:lnTo>
                    <a:pt x="3025832" y="2344189"/>
                  </a:lnTo>
                  <a:lnTo>
                    <a:pt x="3025832" y="2344189"/>
                  </a:lnTo>
                  <a:lnTo>
                    <a:pt x="3025832" y="2306781"/>
                  </a:lnTo>
                  <a:lnTo>
                    <a:pt x="2955174" y="2306781"/>
                  </a:lnTo>
                  <a:lnTo>
                    <a:pt x="2955174" y="2306781"/>
                  </a:lnTo>
                  <a:lnTo>
                    <a:pt x="2955174" y="2306781"/>
                  </a:lnTo>
                  <a:lnTo>
                    <a:pt x="2867891" y="2306781"/>
                  </a:lnTo>
                  <a:lnTo>
                    <a:pt x="2867891" y="2277687"/>
                  </a:lnTo>
                  <a:lnTo>
                    <a:pt x="2726574" y="2277687"/>
                  </a:lnTo>
                  <a:lnTo>
                    <a:pt x="2726574" y="2265218"/>
                  </a:lnTo>
                  <a:lnTo>
                    <a:pt x="2655916" y="2265218"/>
                  </a:lnTo>
                  <a:lnTo>
                    <a:pt x="2655916" y="2248592"/>
                  </a:lnTo>
                  <a:lnTo>
                    <a:pt x="2593571" y="2248592"/>
                  </a:lnTo>
                  <a:lnTo>
                    <a:pt x="2593571" y="2236123"/>
                  </a:lnTo>
                  <a:lnTo>
                    <a:pt x="2564476" y="2236123"/>
                  </a:lnTo>
                  <a:lnTo>
                    <a:pt x="2564476" y="2211185"/>
                  </a:lnTo>
                  <a:lnTo>
                    <a:pt x="2456411" y="2211185"/>
                  </a:lnTo>
                  <a:lnTo>
                    <a:pt x="2448098" y="2202872"/>
                  </a:lnTo>
                  <a:lnTo>
                    <a:pt x="2356658" y="2202872"/>
                  </a:lnTo>
                  <a:lnTo>
                    <a:pt x="2356658" y="2157152"/>
                  </a:lnTo>
                  <a:lnTo>
                    <a:pt x="2331720" y="2157152"/>
                  </a:lnTo>
                  <a:lnTo>
                    <a:pt x="2331720" y="2098963"/>
                  </a:lnTo>
                  <a:lnTo>
                    <a:pt x="2306782" y="2098963"/>
                  </a:lnTo>
                  <a:lnTo>
                    <a:pt x="2306782" y="2090650"/>
                  </a:lnTo>
                  <a:lnTo>
                    <a:pt x="2240280" y="2090650"/>
                  </a:lnTo>
                  <a:lnTo>
                    <a:pt x="2240280" y="2074025"/>
                  </a:lnTo>
                  <a:lnTo>
                    <a:pt x="2215342" y="2074025"/>
                  </a:lnTo>
                  <a:lnTo>
                    <a:pt x="2215342" y="2061556"/>
                  </a:lnTo>
                  <a:lnTo>
                    <a:pt x="2123902" y="2061556"/>
                  </a:lnTo>
                  <a:lnTo>
                    <a:pt x="2123902" y="2032461"/>
                  </a:lnTo>
                  <a:lnTo>
                    <a:pt x="2074025" y="2032461"/>
                  </a:lnTo>
                  <a:lnTo>
                    <a:pt x="2065712" y="2024148"/>
                  </a:lnTo>
                  <a:lnTo>
                    <a:pt x="2061557" y="2011678"/>
                  </a:lnTo>
                  <a:lnTo>
                    <a:pt x="1820487" y="2011678"/>
                  </a:lnTo>
                  <a:lnTo>
                    <a:pt x="1820487" y="1974272"/>
                  </a:lnTo>
                  <a:lnTo>
                    <a:pt x="1799705" y="1974272"/>
                  </a:lnTo>
                  <a:lnTo>
                    <a:pt x="1799705" y="1949334"/>
                  </a:lnTo>
                  <a:lnTo>
                    <a:pt x="1774767" y="1949334"/>
                  </a:lnTo>
                  <a:lnTo>
                    <a:pt x="1774767" y="1920240"/>
                  </a:lnTo>
                  <a:lnTo>
                    <a:pt x="1600200" y="1920240"/>
                  </a:lnTo>
                  <a:lnTo>
                    <a:pt x="1600200" y="1895301"/>
                  </a:lnTo>
                  <a:lnTo>
                    <a:pt x="1600200" y="1895301"/>
                  </a:lnTo>
                  <a:lnTo>
                    <a:pt x="1575262" y="1870363"/>
                  </a:lnTo>
                  <a:lnTo>
                    <a:pt x="1558637" y="1853738"/>
                  </a:lnTo>
                  <a:lnTo>
                    <a:pt x="1558637" y="1762298"/>
                  </a:lnTo>
                  <a:lnTo>
                    <a:pt x="1525385" y="1762298"/>
                  </a:lnTo>
                  <a:lnTo>
                    <a:pt x="1525385" y="1733203"/>
                  </a:lnTo>
                  <a:lnTo>
                    <a:pt x="1504603" y="1733203"/>
                  </a:lnTo>
                  <a:lnTo>
                    <a:pt x="1504603" y="1712421"/>
                  </a:lnTo>
                  <a:lnTo>
                    <a:pt x="1421476" y="1712421"/>
                  </a:lnTo>
                  <a:lnTo>
                    <a:pt x="1421476" y="1699952"/>
                  </a:lnTo>
                  <a:lnTo>
                    <a:pt x="1321723" y="1699952"/>
                  </a:lnTo>
                  <a:lnTo>
                    <a:pt x="1321723" y="1670858"/>
                  </a:lnTo>
                  <a:lnTo>
                    <a:pt x="1309254" y="1670858"/>
                  </a:lnTo>
                  <a:lnTo>
                    <a:pt x="1309254" y="1645920"/>
                  </a:lnTo>
                  <a:lnTo>
                    <a:pt x="1292629" y="1645920"/>
                  </a:lnTo>
                  <a:lnTo>
                    <a:pt x="1292629" y="1591887"/>
                  </a:lnTo>
                  <a:lnTo>
                    <a:pt x="1267691" y="1591887"/>
                  </a:lnTo>
                  <a:lnTo>
                    <a:pt x="1267691" y="1575261"/>
                  </a:lnTo>
                  <a:lnTo>
                    <a:pt x="1151312" y="1575261"/>
                  </a:lnTo>
                  <a:lnTo>
                    <a:pt x="1151312" y="1550323"/>
                  </a:lnTo>
                  <a:lnTo>
                    <a:pt x="1064029" y="1550323"/>
                  </a:lnTo>
                  <a:lnTo>
                    <a:pt x="1064029" y="1521229"/>
                  </a:lnTo>
                  <a:lnTo>
                    <a:pt x="1043247" y="1521229"/>
                  </a:lnTo>
                  <a:lnTo>
                    <a:pt x="1043247" y="1409007"/>
                  </a:lnTo>
                  <a:lnTo>
                    <a:pt x="1022465" y="1409007"/>
                  </a:lnTo>
                  <a:lnTo>
                    <a:pt x="1022465" y="1367443"/>
                  </a:lnTo>
                  <a:lnTo>
                    <a:pt x="1005840" y="1367443"/>
                  </a:lnTo>
                  <a:lnTo>
                    <a:pt x="1005840" y="1338349"/>
                  </a:lnTo>
                  <a:lnTo>
                    <a:pt x="947651" y="1338349"/>
                  </a:lnTo>
                  <a:lnTo>
                    <a:pt x="947651" y="1296785"/>
                  </a:lnTo>
                  <a:lnTo>
                    <a:pt x="906087" y="1296785"/>
                  </a:lnTo>
                  <a:lnTo>
                    <a:pt x="906087" y="1267690"/>
                  </a:lnTo>
                  <a:lnTo>
                    <a:pt x="822960" y="1267690"/>
                  </a:lnTo>
                  <a:lnTo>
                    <a:pt x="822960" y="1230283"/>
                  </a:lnTo>
                  <a:lnTo>
                    <a:pt x="793865" y="1230283"/>
                  </a:lnTo>
                  <a:lnTo>
                    <a:pt x="793865" y="1122218"/>
                  </a:lnTo>
                  <a:lnTo>
                    <a:pt x="781396" y="1122218"/>
                  </a:lnTo>
                  <a:lnTo>
                    <a:pt x="781396" y="1039090"/>
                  </a:lnTo>
                  <a:lnTo>
                    <a:pt x="760614" y="1039090"/>
                  </a:lnTo>
                  <a:lnTo>
                    <a:pt x="760614" y="976745"/>
                  </a:lnTo>
                  <a:lnTo>
                    <a:pt x="689956" y="976745"/>
                  </a:lnTo>
                  <a:lnTo>
                    <a:pt x="689956" y="976745"/>
                  </a:lnTo>
                  <a:lnTo>
                    <a:pt x="689956" y="976745"/>
                  </a:lnTo>
                  <a:lnTo>
                    <a:pt x="689956" y="939338"/>
                  </a:lnTo>
                  <a:lnTo>
                    <a:pt x="610985" y="939338"/>
                  </a:lnTo>
                  <a:lnTo>
                    <a:pt x="610985" y="914400"/>
                  </a:lnTo>
                  <a:lnTo>
                    <a:pt x="556952" y="914400"/>
                  </a:lnTo>
                  <a:lnTo>
                    <a:pt x="556952" y="868680"/>
                  </a:lnTo>
                  <a:lnTo>
                    <a:pt x="536171" y="868680"/>
                  </a:lnTo>
                  <a:lnTo>
                    <a:pt x="536171" y="798021"/>
                  </a:lnTo>
                  <a:lnTo>
                    <a:pt x="519545" y="798021"/>
                  </a:lnTo>
                  <a:lnTo>
                    <a:pt x="519545" y="669174"/>
                  </a:lnTo>
                  <a:lnTo>
                    <a:pt x="502920" y="669174"/>
                  </a:lnTo>
                  <a:lnTo>
                    <a:pt x="502920" y="631767"/>
                  </a:lnTo>
                  <a:lnTo>
                    <a:pt x="502920" y="631767"/>
                  </a:lnTo>
                  <a:lnTo>
                    <a:pt x="486294" y="615141"/>
                  </a:lnTo>
                  <a:lnTo>
                    <a:pt x="440574" y="615141"/>
                  </a:lnTo>
                  <a:lnTo>
                    <a:pt x="440574" y="573578"/>
                  </a:lnTo>
                  <a:lnTo>
                    <a:pt x="407323" y="573578"/>
                  </a:lnTo>
                  <a:lnTo>
                    <a:pt x="407323" y="548640"/>
                  </a:lnTo>
                  <a:lnTo>
                    <a:pt x="382385" y="548640"/>
                  </a:lnTo>
                  <a:lnTo>
                    <a:pt x="382385" y="527858"/>
                  </a:lnTo>
                  <a:lnTo>
                    <a:pt x="340822" y="527858"/>
                  </a:lnTo>
                  <a:lnTo>
                    <a:pt x="340822" y="494607"/>
                  </a:lnTo>
                  <a:lnTo>
                    <a:pt x="320040" y="494607"/>
                  </a:lnTo>
                  <a:lnTo>
                    <a:pt x="320040" y="494607"/>
                  </a:lnTo>
                  <a:lnTo>
                    <a:pt x="320040" y="469669"/>
                  </a:lnTo>
                  <a:lnTo>
                    <a:pt x="295102" y="469669"/>
                  </a:lnTo>
                  <a:lnTo>
                    <a:pt x="295102" y="419792"/>
                  </a:lnTo>
                  <a:lnTo>
                    <a:pt x="278476" y="419792"/>
                  </a:lnTo>
                  <a:lnTo>
                    <a:pt x="278476" y="374072"/>
                  </a:lnTo>
                  <a:lnTo>
                    <a:pt x="253538" y="374072"/>
                  </a:lnTo>
                  <a:lnTo>
                    <a:pt x="253538" y="236912"/>
                  </a:lnTo>
                  <a:lnTo>
                    <a:pt x="245225" y="236912"/>
                  </a:lnTo>
                  <a:lnTo>
                    <a:pt x="245225" y="133003"/>
                  </a:lnTo>
                  <a:lnTo>
                    <a:pt x="228600" y="133003"/>
                  </a:lnTo>
                  <a:lnTo>
                    <a:pt x="228600" y="66501"/>
                  </a:lnTo>
                  <a:lnTo>
                    <a:pt x="203662" y="66501"/>
                  </a:lnTo>
                  <a:lnTo>
                    <a:pt x="203662" y="20781"/>
                  </a:lnTo>
                  <a:lnTo>
                    <a:pt x="103909" y="20781"/>
                  </a:lnTo>
                  <a:lnTo>
                    <a:pt x="103909" y="16625"/>
                  </a:lnTo>
                  <a:lnTo>
                    <a:pt x="41563" y="16625"/>
                  </a:lnTo>
                  <a:lnTo>
                    <a:pt x="41563" y="0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B7265F"/>
              </a:solidFill>
              <a:miter lim="800000"/>
              <a:headEnd/>
              <a:tailEnd/>
            </a:ln>
          </p:spPr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1" name="Freeform: Shape 430">
              <a:extLst>
                <a:ext uri="{FF2B5EF4-FFF2-40B4-BE49-F238E27FC236}">
                  <a16:creationId xmlns:a16="http://schemas.microsoft.com/office/drawing/2014/main" id="{7BABD998-9007-8688-AEF5-A82029856CBA}"/>
                </a:ext>
              </a:extLst>
            </p:cNvPr>
            <p:cNvSpPr/>
            <p:nvPr/>
          </p:nvSpPr>
          <p:spPr bwMode="auto">
            <a:xfrm>
              <a:off x="1177978" y="2327377"/>
              <a:ext cx="4712711" cy="2094605"/>
            </a:xfrm>
            <a:custGeom>
              <a:avLst/>
              <a:gdLst>
                <a:gd name="connsiteX0" fmla="*/ 6762403 w 6762403"/>
                <a:gd name="connsiteY0" fmla="*/ 2930236 h 2930236"/>
                <a:gd name="connsiteX1" fmla="*/ 6762403 w 6762403"/>
                <a:gd name="connsiteY1" fmla="*/ 2851265 h 2930236"/>
                <a:gd name="connsiteX2" fmla="*/ 4372494 w 6762403"/>
                <a:gd name="connsiteY2" fmla="*/ 2851265 h 2930236"/>
                <a:gd name="connsiteX3" fmla="*/ 4372494 w 6762403"/>
                <a:gd name="connsiteY3" fmla="*/ 2805545 h 2930236"/>
                <a:gd name="connsiteX4" fmla="*/ 3906982 w 6762403"/>
                <a:gd name="connsiteY4" fmla="*/ 2805545 h 2930236"/>
                <a:gd name="connsiteX5" fmla="*/ 3906982 w 6762403"/>
                <a:gd name="connsiteY5" fmla="*/ 2805545 h 2930236"/>
                <a:gd name="connsiteX6" fmla="*/ 3906982 w 6762403"/>
                <a:gd name="connsiteY6" fmla="*/ 2763982 h 2930236"/>
                <a:gd name="connsiteX7" fmla="*/ 3574472 w 6762403"/>
                <a:gd name="connsiteY7" fmla="*/ 2763982 h 2930236"/>
                <a:gd name="connsiteX8" fmla="*/ 3574472 w 6762403"/>
                <a:gd name="connsiteY8" fmla="*/ 2726574 h 2930236"/>
                <a:gd name="connsiteX9" fmla="*/ 3408218 w 6762403"/>
                <a:gd name="connsiteY9" fmla="*/ 2726574 h 2930236"/>
                <a:gd name="connsiteX10" fmla="*/ 3408218 w 6762403"/>
                <a:gd name="connsiteY10" fmla="*/ 2709949 h 2930236"/>
                <a:gd name="connsiteX11" fmla="*/ 2809702 w 6762403"/>
                <a:gd name="connsiteY11" fmla="*/ 2709949 h 2930236"/>
                <a:gd name="connsiteX12" fmla="*/ 2809702 w 6762403"/>
                <a:gd name="connsiteY12" fmla="*/ 2680854 h 2930236"/>
                <a:gd name="connsiteX13" fmla="*/ 2660072 w 6762403"/>
                <a:gd name="connsiteY13" fmla="*/ 2680854 h 2930236"/>
                <a:gd name="connsiteX14" fmla="*/ 2660072 w 6762403"/>
                <a:gd name="connsiteY14" fmla="*/ 2664229 h 2930236"/>
                <a:gd name="connsiteX15" fmla="*/ 2593571 w 6762403"/>
                <a:gd name="connsiteY15" fmla="*/ 2664229 h 2930236"/>
                <a:gd name="connsiteX16" fmla="*/ 2593571 w 6762403"/>
                <a:gd name="connsiteY16" fmla="*/ 2576945 h 2930236"/>
                <a:gd name="connsiteX17" fmla="*/ 2535382 w 6762403"/>
                <a:gd name="connsiteY17" fmla="*/ 2576945 h 2930236"/>
                <a:gd name="connsiteX18" fmla="*/ 2535382 w 6762403"/>
                <a:gd name="connsiteY18" fmla="*/ 2539538 h 2930236"/>
                <a:gd name="connsiteX19" fmla="*/ 2319251 w 6762403"/>
                <a:gd name="connsiteY19" fmla="*/ 2539538 h 2930236"/>
                <a:gd name="connsiteX20" fmla="*/ 2319251 w 6762403"/>
                <a:gd name="connsiteY20" fmla="*/ 2497974 h 2930236"/>
                <a:gd name="connsiteX21" fmla="*/ 2053243 w 6762403"/>
                <a:gd name="connsiteY21" fmla="*/ 2497974 h 2930236"/>
                <a:gd name="connsiteX22" fmla="*/ 2053243 w 6762403"/>
                <a:gd name="connsiteY22" fmla="*/ 2460567 h 2930236"/>
                <a:gd name="connsiteX23" fmla="*/ 1970116 w 6762403"/>
                <a:gd name="connsiteY23" fmla="*/ 2460567 h 2930236"/>
                <a:gd name="connsiteX24" fmla="*/ 1970116 w 6762403"/>
                <a:gd name="connsiteY24" fmla="*/ 2460567 h 2930236"/>
                <a:gd name="connsiteX25" fmla="*/ 1970116 w 6762403"/>
                <a:gd name="connsiteY25" fmla="*/ 2439785 h 2930236"/>
                <a:gd name="connsiteX26" fmla="*/ 1832956 w 6762403"/>
                <a:gd name="connsiteY26" fmla="*/ 2439785 h 2930236"/>
                <a:gd name="connsiteX27" fmla="*/ 1832956 w 6762403"/>
                <a:gd name="connsiteY27" fmla="*/ 2406534 h 2930236"/>
                <a:gd name="connsiteX28" fmla="*/ 1803862 w 6762403"/>
                <a:gd name="connsiteY28" fmla="*/ 2406534 h 2930236"/>
                <a:gd name="connsiteX29" fmla="*/ 1803862 w 6762403"/>
                <a:gd name="connsiteY29" fmla="*/ 2381596 h 2930236"/>
                <a:gd name="connsiteX30" fmla="*/ 1778923 w 6762403"/>
                <a:gd name="connsiteY30" fmla="*/ 2381596 h 2930236"/>
                <a:gd name="connsiteX31" fmla="*/ 1778923 w 6762403"/>
                <a:gd name="connsiteY31" fmla="*/ 2352502 h 2930236"/>
                <a:gd name="connsiteX32" fmla="*/ 1704109 w 6762403"/>
                <a:gd name="connsiteY32" fmla="*/ 2352502 h 2930236"/>
                <a:gd name="connsiteX33" fmla="*/ 1704109 w 6762403"/>
                <a:gd name="connsiteY33" fmla="*/ 2352502 h 2930236"/>
                <a:gd name="connsiteX34" fmla="*/ 1704109 w 6762403"/>
                <a:gd name="connsiteY34" fmla="*/ 2340033 h 2930236"/>
                <a:gd name="connsiteX35" fmla="*/ 1650076 w 6762403"/>
                <a:gd name="connsiteY35" fmla="*/ 2340033 h 2930236"/>
                <a:gd name="connsiteX36" fmla="*/ 1650076 w 6762403"/>
                <a:gd name="connsiteY36" fmla="*/ 2273531 h 2930236"/>
                <a:gd name="connsiteX37" fmla="*/ 1608512 w 6762403"/>
                <a:gd name="connsiteY37" fmla="*/ 2273531 h 2930236"/>
                <a:gd name="connsiteX38" fmla="*/ 1608512 w 6762403"/>
                <a:gd name="connsiteY38" fmla="*/ 2248593 h 2930236"/>
                <a:gd name="connsiteX39" fmla="*/ 1575262 w 6762403"/>
                <a:gd name="connsiteY39" fmla="*/ 2248593 h 2930236"/>
                <a:gd name="connsiteX40" fmla="*/ 1575262 w 6762403"/>
                <a:gd name="connsiteY40" fmla="*/ 2215342 h 2930236"/>
                <a:gd name="connsiteX41" fmla="*/ 1575262 w 6762403"/>
                <a:gd name="connsiteY41" fmla="*/ 2215342 h 2930236"/>
                <a:gd name="connsiteX42" fmla="*/ 1550323 w 6762403"/>
                <a:gd name="connsiteY42" fmla="*/ 2215342 h 2930236"/>
                <a:gd name="connsiteX43" fmla="*/ 1550323 w 6762403"/>
                <a:gd name="connsiteY43" fmla="*/ 2090651 h 2930236"/>
                <a:gd name="connsiteX44" fmla="*/ 1330036 w 6762403"/>
                <a:gd name="connsiteY44" fmla="*/ 2090651 h 2930236"/>
                <a:gd name="connsiteX45" fmla="*/ 1330036 w 6762403"/>
                <a:gd name="connsiteY45" fmla="*/ 2044931 h 2930236"/>
                <a:gd name="connsiteX46" fmla="*/ 1309254 w 6762403"/>
                <a:gd name="connsiteY46" fmla="*/ 2044931 h 2930236"/>
                <a:gd name="connsiteX47" fmla="*/ 1309254 w 6762403"/>
                <a:gd name="connsiteY47" fmla="*/ 2003367 h 2930236"/>
                <a:gd name="connsiteX48" fmla="*/ 1296785 w 6762403"/>
                <a:gd name="connsiteY48" fmla="*/ 2003367 h 2930236"/>
                <a:gd name="connsiteX49" fmla="*/ 1296785 w 6762403"/>
                <a:gd name="connsiteY49" fmla="*/ 1945178 h 2930236"/>
                <a:gd name="connsiteX50" fmla="*/ 1263534 w 6762403"/>
                <a:gd name="connsiteY50" fmla="*/ 1945178 h 2930236"/>
                <a:gd name="connsiteX51" fmla="*/ 1263534 w 6762403"/>
                <a:gd name="connsiteY51" fmla="*/ 1886989 h 2930236"/>
                <a:gd name="connsiteX52" fmla="*/ 1238596 w 6762403"/>
                <a:gd name="connsiteY52" fmla="*/ 1886989 h 2930236"/>
                <a:gd name="connsiteX53" fmla="*/ 1238596 w 6762403"/>
                <a:gd name="connsiteY53" fmla="*/ 1886989 h 2930236"/>
                <a:gd name="connsiteX54" fmla="*/ 1238596 w 6762403"/>
                <a:gd name="connsiteY54" fmla="*/ 1857894 h 2930236"/>
                <a:gd name="connsiteX55" fmla="*/ 1130531 w 6762403"/>
                <a:gd name="connsiteY55" fmla="*/ 1857894 h 2930236"/>
                <a:gd name="connsiteX56" fmla="*/ 1130531 w 6762403"/>
                <a:gd name="connsiteY56" fmla="*/ 1820487 h 2930236"/>
                <a:gd name="connsiteX57" fmla="*/ 1101436 w 6762403"/>
                <a:gd name="connsiteY57" fmla="*/ 1820487 h 2930236"/>
                <a:gd name="connsiteX58" fmla="*/ 1101436 w 6762403"/>
                <a:gd name="connsiteY58" fmla="*/ 1820487 h 2930236"/>
                <a:gd name="connsiteX59" fmla="*/ 1072342 w 6762403"/>
                <a:gd name="connsiteY59" fmla="*/ 1791393 h 2930236"/>
                <a:gd name="connsiteX60" fmla="*/ 1072342 w 6762403"/>
                <a:gd name="connsiteY60" fmla="*/ 1745673 h 2930236"/>
                <a:gd name="connsiteX61" fmla="*/ 1043247 w 6762403"/>
                <a:gd name="connsiteY61" fmla="*/ 1745673 h 2930236"/>
                <a:gd name="connsiteX62" fmla="*/ 1043247 w 6762403"/>
                <a:gd name="connsiteY62" fmla="*/ 1683327 h 2930236"/>
                <a:gd name="connsiteX63" fmla="*/ 1034934 w 6762403"/>
                <a:gd name="connsiteY63" fmla="*/ 1683327 h 2930236"/>
                <a:gd name="connsiteX64" fmla="*/ 1034934 w 6762403"/>
                <a:gd name="connsiteY64" fmla="*/ 1404851 h 2930236"/>
                <a:gd name="connsiteX65" fmla="*/ 1018309 w 6762403"/>
                <a:gd name="connsiteY65" fmla="*/ 1404851 h 2930236"/>
                <a:gd name="connsiteX66" fmla="*/ 1018309 w 6762403"/>
                <a:gd name="connsiteY66" fmla="*/ 1350818 h 2930236"/>
                <a:gd name="connsiteX67" fmla="*/ 972589 w 6762403"/>
                <a:gd name="connsiteY67" fmla="*/ 1350818 h 2930236"/>
                <a:gd name="connsiteX68" fmla="*/ 972589 w 6762403"/>
                <a:gd name="connsiteY68" fmla="*/ 1330036 h 2930236"/>
                <a:gd name="connsiteX69" fmla="*/ 935182 w 6762403"/>
                <a:gd name="connsiteY69" fmla="*/ 1330036 h 2930236"/>
                <a:gd name="connsiteX70" fmla="*/ 935182 w 6762403"/>
                <a:gd name="connsiteY70" fmla="*/ 1296785 h 2930236"/>
                <a:gd name="connsiteX71" fmla="*/ 810491 w 6762403"/>
                <a:gd name="connsiteY71" fmla="*/ 1296785 h 2930236"/>
                <a:gd name="connsiteX72" fmla="*/ 810491 w 6762403"/>
                <a:gd name="connsiteY72" fmla="*/ 1226127 h 2930236"/>
                <a:gd name="connsiteX73" fmla="*/ 781396 w 6762403"/>
                <a:gd name="connsiteY73" fmla="*/ 1226127 h 2930236"/>
                <a:gd name="connsiteX74" fmla="*/ 781396 w 6762403"/>
                <a:gd name="connsiteY74" fmla="*/ 1068185 h 2930236"/>
                <a:gd name="connsiteX75" fmla="*/ 764771 w 6762403"/>
                <a:gd name="connsiteY75" fmla="*/ 1068185 h 2930236"/>
                <a:gd name="connsiteX76" fmla="*/ 764771 w 6762403"/>
                <a:gd name="connsiteY76" fmla="*/ 964276 h 2930236"/>
                <a:gd name="connsiteX77" fmla="*/ 689956 w 6762403"/>
                <a:gd name="connsiteY77" fmla="*/ 964276 h 2930236"/>
                <a:gd name="connsiteX78" fmla="*/ 689956 w 6762403"/>
                <a:gd name="connsiteY78" fmla="*/ 931025 h 2930236"/>
                <a:gd name="connsiteX79" fmla="*/ 581891 w 6762403"/>
                <a:gd name="connsiteY79" fmla="*/ 931025 h 2930236"/>
                <a:gd name="connsiteX80" fmla="*/ 581891 w 6762403"/>
                <a:gd name="connsiteY80" fmla="*/ 906087 h 2930236"/>
                <a:gd name="connsiteX81" fmla="*/ 556952 w 6762403"/>
                <a:gd name="connsiteY81" fmla="*/ 906087 h 2930236"/>
                <a:gd name="connsiteX82" fmla="*/ 556952 w 6762403"/>
                <a:gd name="connsiteY82" fmla="*/ 835429 h 2930236"/>
                <a:gd name="connsiteX83" fmla="*/ 532014 w 6762403"/>
                <a:gd name="connsiteY83" fmla="*/ 835429 h 2930236"/>
                <a:gd name="connsiteX84" fmla="*/ 532014 w 6762403"/>
                <a:gd name="connsiteY84" fmla="*/ 748145 h 2930236"/>
                <a:gd name="connsiteX85" fmla="*/ 507076 w 6762403"/>
                <a:gd name="connsiteY85" fmla="*/ 748145 h 2930236"/>
                <a:gd name="connsiteX86" fmla="*/ 507076 w 6762403"/>
                <a:gd name="connsiteY86" fmla="*/ 569422 h 2930236"/>
                <a:gd name="connsiteX87" fmla="*/ 448887 w 6762403"/>
                <a:gd name="connsiteY87" fmla="*/ 569422 h 2930236"/>
                <a:gd name="connsiteX88" fmla="*/ 448887 w 6762403"/>
                <a:gd name="connsiteY88" fmla="*/ 527858 h 2930236"/>
                <a:gd name="connsiteX89" fmla="*/ 394854 w 6762403"/>
                <a:gd name="connsiteY89" fmla="*/ 527858 h 2930236"/>
                <a:gd name="connsiteX90" fmla="*/ 394854 w 6762403"/>
                <a:gd name="connsiteY90" fmla="*/ 498764 h 2930236"/>
                <a:gd name="connsiteX91" fmla="*/ 332509 w 6762403"/>
                <a:gd name="connsiteY91" fmla="*/ 498764 h 2930236"/>
                <a:gd name="connsiteX92" fmla="*/ 332509 w 6762403"/>
                <a:gd name="connsiteY92" fmla="*/ 457200 h 2930236"/>
                <a:gd name="connsiteX93" fmla="*/ 295102 w 6762403"/>
                <a:gd name="connsiteY93" fmla="*/ 457200 h 2930236"/>
                <a:gd name="connsiteX94" fmla="*/ 295102 w 6762403"/>
                <a:gd name="connsiteY94" fmla="*/ 378229 h 2930236"/>
                <a:gd name="connsiteX95" fmla="*/ 257694 w 6762403"/>
                <a:gd name="connsiteY95" fmla="*/ 378229 h 2930236"/>
                <a:gd name="connsiteX96" fmla="*/ 257694 w 6762403"/>
                <a:gd name="connsiteY96" fmla="*/ 241069 h 2930236"/>
                <a:gd name="connsiteX97" fmla="*/ 257694 w 6762403"/>
                <a:gd name="connsiteY97" fmla="*/ 241069 h 2930236"/>
                <a:gd name="connsiteX98" fmla="*/ 257694 w 6762403"/>
                <a:gd name="connsiteY98" fmla="*/ 99753 h 2930236"/>
                <a:gd name="connsiteX99" fmla="*/ 228600 w 6762403"/>
                <a:gd name="connsiteY99" fmla="*/ 99753 h 2930236"/>
                <a:gd name="connsiteX100" fmla="*/ 228600 w 6762403"/>
                <a:gd name="connsiteY100" fmla="*/ 54033 h 2930236"/>
                <a:gd name="connsiteX101" fmla="*/ 207818 w 6762403"/>
                <a:gd name="connsiteY101" fmla="*/ 54033 h 2930236"/>
                <a:gd name="connsiteX102" fmla="*/ 207818 w 6762403"/>
                <a:gd name="connsiteY102" fmla="*/ 16625 h 2930236"/>
                <a:gd name="connsiteX103" fmla="*/ 103909 w 6762403"/>
                <a:gd name="connsiteY103" fmla="*/ 16625 h 2930236"/>
                <a:gd name="connsiteX104" fmla="*/ 103909 w 6762403"/>
                <a:gd name="connsiteY104" fmla="*/ 4156 h 2930236"/>
                <a:gd name="connsiteX105" fmla="*/ 41563 w 6762403"/>
                <a:gd name="connsiteY105" fmla="*/ 4156 h 2930236"/>
                <a:gd name="connsiteX106" fmla="*/ 41563 w 6762403"/>
                <a:gd name="connsiteY106" fmla="*/ 0 h 2930236"/>
                <a:gd name="connsiteX107" fmla="*/ 0 w 6762403"/>
                <a:gd name="connsiteY107" fmla="*/ 0 h 2930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</a:cxnLst>
              <a:rect l="l" t="t" r="r" b="b"/>
              <a:pathLst>
                <a:path w="6762403" h="2930236">
                  <a:moveTo>
                    <a:pt x="6762403" y="2930236"/>
                  </a:moveTo>
                  <a:lnTo>
                    <a:pt x="6762403" y="2851265"/>
                  </a:lnTo>
                  <a:lnTo>
                    <a:pt x="4372494" y="2851265"/>
                  </a:lnTo>
                  <a:lnTo>
                    <a:pt x="4372494" y="2805545"/>
                  </a:lnTo>
                  <a:lnTo>
                    <a:pt x="3906982" y="2805545"/>
                  </a:lnTo>
                  <a:lnTo>
                    <a:pt x="3906982" y="2805545"/>
                  </a:lnTo>
                  <a:lnTo>
                    <a:pt x="3906982" y="2763982"/>
                  </a:lnTo>
                  <a:lnTo>
                    <a:pt x="3574472" y="2763982"/>
                  </a:lnTo>
                  <a:lnTo>
                    <a:pt x="3574472" y="2726574"/>
                  </a:lnTo>
                  <a:lnTo>
                    <a:pt x="3408218" y="2726574"/>
                  </a:lnTo>
                  <a:lnTo>
                    <a:pt x="3408218" y="2709949"/>
                  </a:lnTo>
                  <a:lnTo>
                    <a:pt x="2809702" y="2709949"/>
                  </a:lnTo>
                  <a:lnTo>
                    <a:pt x="2809702" y="2680854"/>
                  </a:lnTo>
                  <a:lnTo>
                    <a:pt x="2660072" y="2680854"/>
                  </a:lnTo>
                  <a:lnTo>
                    <a:pt x="2660072" y="2664229"/>
                  </a:lnTo>
                  <a:lnTo>
                    <a:pt x="2593571" y="2664229"/>
                  </a:lnTo>
                  <a:lnTo>
                    <a:pt x="2593571" y="2576945"/>
                  </a:lnTo>
                  <a:lnTo>
                    <a:pt x="2535382" y="2576945"/>
                  </a:lnTo>
                  <a:lnTo>
                    <a:pt x="2535382" y="2539538"/>
                  </a:lnTo>
                  <a:lnTo>
                    <a:pt x="2319251" y="2539538"/>
                  </a:lnTo>
                  <a:lnTo>
                    <a:pt x="2319251" y="2497974"/>
                  </a:lnTo>
                  <a:lnTo>
                    <a:pt x="2053243" y="2497974"/>
                  </a:lnTo>
                  <a:lnTo>
                    <a:pt x="2053243" y="2460567"/>
                  </a:lnTo>
                  <a:lnTo>
                    <a:pt x="1970116" y="2460567"/>
                  </a:lnTo>
                  <a:lnTo>
                    <a:pt x="1970116" y="2460567"/>
                  </a:lnTo>
                  <a:lnTo>
                    <a:pt x="1970116" y="2439785"/>
                  </a:lnTo>
                  <a:lnTo>
                    <a:pt x="1832956" y="2439785"/>
                  </a:lnTo>
                  <a:lnTo>
                    <a:pt x="1832956" y="2406534"/>
                  </a:lnTo>
                  <a:lnTo>
                    <a:pt x="1803862" y="2406534"/>
                  </a:lnTo>
                  <a:lnTo>
                    <a:pt x="1803862" y="2381596"/>
                  </a:lnTo>
                  <a:lnTo>
                    <a:pt x="1778923" y="2381596"/>
                  </a:lnTo>
                  <a:lnTo>
                    <a:pt x="1778923" y="2352502"/>
                  </a:lnTo>
                  <a:lnTo>
                    <a:pt x="1704109" y="2352502"/>
                  </a:lnTo>
                  <a:lnTo>
                    <a:pt x="1704109" y="2352502"/>
                  </a:lnTo>
                  <a:lnTo>
                    <a:pt x="1704109" y="2340033"/>
                  </a:lnTo>
                  <a:lnTo>
                    <a:pt x="1650076" y="2340033"/>
                  </a:lnTo>
                  <a:lnTo>
                    <a:pt x="1650076" y="2273531"/>
                  </a:lnTo>
                  <a:lnTo>
                    <a:pt x="1608512" y="2273531"/>
                  </a:lnTo>
                  <a:lnTo>
                    <a:pt x="1608512" y="2248593"/>
                  </a:lnTo>
                  <a:lnTo>
                    <a:pt x="1575262" y="2248593"/>
                  </a:lnTo>
                  <a:lnTo>
                    <a:pt x="1575262" y="2215342"/>
                  </a:lnTo>
                  <a:lnTo>
                    <a:pt x="1575262" y="2215342"/>
                  </a:lnTo>
                  <a:lnTo>
                    <a:pt x="1550323" y="2215342"/>
                  </a:lnTo>
                  <a:lnTo>
                    <a:pt x="1550323" y="2090651"/>
                  </a:lnTo>
                  <a:lnTo>
                    <a:pt x="1330036" y="2090651"/>
                  </a:lnTo>
                  <a:lnTo>
                    <a:pt x="1330036" y="2044931"/>
                  </a:lnTo>
                  <a:lnTo>
                    <a:pt x="1309254" y="2044931"/>
                  </a:lnTo>
                  <a:lnTo>
                    <a:pt x="1309254" y="2003367"/>
                  </a:lnTo>
                  <a:lnTo>
                    <a:pt x="1296785" y="2003367"/>
                  </a:lnTo>
                  <a:lnTo>
                    <a:pt x="1296785" y="1945178"/>
                  </a:lnTo>
                  <a:lnTo>
                    <a:pt x="1263534" y="1945178"/>
                  </a:lnTo>
                  <a:lnTo>
                    <a:pt x="1263534" y="1886989"/>
                  </a:lnTo>
                  <a:lnTo>
                    <a:pt x="1238596" y="1886989"/>
                  </a:lnTo>
                  <a:lnTo>
                    <a:pt x="1238596" y="1886989"/>
                  </a:lnTo>
                  <a:lnTo>
                    <a:pt x="1238596" y="1857894"/>
                  </a:lnTo>
                  <a:lnTo>
                    <a:pt x="1130531" y="1857894"/>
                  </a:lnTo>
                  <a:lnTo>
                    <a:pt x="1130531" y="1820487"/>
                  </a:lnTo>
                  <a:lnTo>
                    <a:pt x="1101436" y="1820487"/>
                  </a:lnTo>
                  <a:lnTo>
                    <a:pt x="1101436" y="1820487"/>
                  </a:lnTo>
                  <a:lnTo>
                    <a:pt x="1072342" y="1791393"/>
                  </a:lnTo>
                  <a:lnTo>
                    <a:pt x="1072342" y="1745673"/>
                  </a:lnTo>
                  <a:lnTo>
                    <a:pt x="1043247" y="1745673"/>
                  </a:lnTo>
                  <a:lnTo>
                    <a:pt x="1043247" y="1683327"/>
                  </a:lnTo>
                  <a:lnTo>
                    <a:pt x="1034934" y="1683327"/>
                  </a:lnTo>
                  <a:lnTo>
                    <a:pt x="1034934" y="1404851"/>
                  </a:lnTo>
                  <a:lnTo>
                    <a:pt x="1018309" y="1404851"/>
                  </a:lnTo>
                  <a:lnTo>
                    <a:pt x="1018309" y="1350818"/>
                  </a:lnTo>
                  <a:lnTo>
                    <a:pt x="972589" y="1350818"/>
                  </a:lnTo>
                  <a:lnTo>
                    <a:pt x="972589" y="1330036"/>
                  </a:lnTo>
                  <a:lnTo>
                    <a:pt x="935182" y="1330036"/>
                  </a:lnTo>
                  <a:lnTo>
                    <a:pt x="935182" y="1296785"/>
                  </a:lnTo>
                  <a:lnTo>
                    <a:pt x="810491" y="1296785"/>
                  </a:lnTo>
                  <a:lnTo>
                    <a:pt x="810491" y="1226127"/>
                  </a:lnTo>
                  <a:lnTo>
                    <a:pt x="781396" y="1226127"/>
                  </a:lnTo>
                  <a:lnTo>
                    <a:pt x="781396" y="1068185"/>
                  </a:lnTo>
                  <a:lnTo>
                    <a:pt x="764771" y="1068185"/>
                  </a:lnTo>
                  <a:lnTo>
                    <a:pt x="764771" y="964276"/>
                  </a:lnTo>
                  <a:lnTo>
                    <a:pt x="689956" y="964276"/>
                  </a:lnTo>
                  <a:lnTo>
                    <a:pt x="689956" y="931025"/>
                  </a:lnTo>
                  <a:lnTo>
                    <a:pt x="581891" y="931025"/>
                  </a:lnTo>
                  <a:lnTo>
                    <a:pt x="581891" y="906087"/>
                  </a:lnTo>
                  <a:lnTo>
                    <a:pt x="556952" y="906087"/>
                  </a:lnTo>
                  <a:lnTo>
                    <a:pt x="556952" y="835429"/>
                  </a:lnTo>
                  <a:lnTo>
                    <a:pt x="532014" y="835429"/>
                  </a:lnTo>
                  <a:lnTo>
                    <a:pt x="532014" y="748145"/>
                  </a:lnTo>
                  <a:lnTo>
                    <a:pt x="507076" y="748145"/>
                  </a:lnTo>
                  <a:lnTo>
                    <a:pt x="507076" y="569422"/>
                  </a:lnTo>
                  <a:lnTo>
                    <a:pt x="448887" y="569422"/>
                  </a:lnTo>
                  <a:lnTo>
                    <a:pt x="448887" y="527858"/>
                  </a:lnTo>
                  <a:lnTo>
                    <a:pt x="394854" y="527858"/>
                  </a:lnTo>
                  <a:lnTo>
                    <a:pt x="394854" y="498764"/>
                  </a:lnTo>
                  <a:lnTo>
                    <a:pt x="332509" y="498764"/>
                  </a:lnTo>
                  <a:lnTo>
                    <a:pt x="332509" y="457200"/>
                  </a:lnTo>
                  <a:lnTo>
                    <a:pt x="295102" y="457200"/>
                  </a:lnTo>
                  <a:lnTo>
                    <a:pt x="295102" y="378229"/>
                  </a:lnTo>
                  <a:lnTo>
                    <a:pt x="257694" y="378229"/>
                  </a:lnTo>
                  <a:lnTo>
                    <a:pt x="257694" y="241069"/>
                  </a:lnTo>
                  <a:lnTo>
                    <a:pt x="257694" y="241069"/>
                  </a:lnTo>
                  <a:lnTo>
                    <a:pt x="257694" y="99753"/>
                  </a:lnTo>
                  <a:lnTo>
                    <a:pt x="228600" y="99753"/>
                  </a:lnTo>
                  <a:lnTo>
                    <a:pt x="228600" y="54033"/>
                  </a:lnTo>
                  <a:lnTo>
                    <a:pt x="207818" y="54033"/>
                  </a:lnTo>
                  <a:lnTo>
                    <a:pt x="207818" y="16625"/>
                  </a:lnTo>
                  <a:lnTo>
                    <a:pt x="103909" y="16625"/>
                  </a:lnTo>
                  <a:lnTo>
                    <a:pt x="103909" y="4156"/>
                  </a:lnTo>
                  <a:lnTo>
                    <a:pt x="41563" y="4156"/>
                  </a:lnTo>
                  <a:lnTo>
                    <a:pt x="41563" y="0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333F70"/>
              </a:solidFill>
              <a:miter lim="800000"/>
              <a:headEnd/>
              <a:tailEnd/>
            </a:ln>
          </p:spPr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D9AE3315-D7B6-1372-8DE5-228C34119AAB}"/>
              </a:ext>
            </a:extLst>
          </p:cNvPr>
          <p:cNvSpPr txBox="1"/>
          <p:nvPr/>
        </p:nvSpPr>
        <p:spPr bwMode="auto">
          <a:xfrm>
            <a:off x="1713373" y="2421161"/>
            <a:ext cx="25668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B7265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Neratinib + capecitabine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B7265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333F7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Lapatinib + capecitabine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2B6B945-2BEB-C5AD-AA0C-C308A7AD8A40}"/>
              </a:ext>
            </a:extLst>
          </p:cNvPr>
          <p:cNvSpPr txBox="1"/>
          <p:nvPr/>
        </p:nvSpPr>
        <p:spPr bwMode="auto">
          <a:xfrm>
            <a:off x="4093950" y="2004113"/>
            <a:ext cx="118428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Value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.0003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41A26B44-C74A-4FEB-171A-EB687023425C}"/>
              </a:ext>
            </a:extLst>
          </p:cNvPr>
          <p:cNvCxnSpPr/>
          <p:nvPr/>
        </p:nvCxnSpPr>
        <p:spPr bwMode="auto">
          <a:xfrm flipV="1">
            <a:off x="4300446" y="3689078"/>
            <a:ext cx="0" cy="1111657"/>
          </a:xfrm>
          <a:prstGeom prst="line">
            <a:avLst/>
          </a:prstGeom>
          <a:noFill/>
          <a:ln w="28575" cap="flat" cmpd="sng" algn="ctr">
            <a:solidFill>
              <a:srgbClr val="333F7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74D6DA8B-D90D-74A6-A022-4F9B9997798A}"/>
              </a:ext>
            </a:extLst>
          </p:cNvPr>
          <p:cNvSpPr txBox="1"/>
          <p:nvPr/>
        </p:nvSpPr>
        <p:spPr bwMode="auto">
          <a:xfrm>
            <a:off x="4269526" y="3653012"/>
            <a:ext cx="9501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Restriction: 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24 mo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2419CC3-B3D4-EBA2-73E4-06A4AEF6AAEA}"/>
              </a:ext>
            </a:extLst>
          </p:cNvPr>
          <p:cNvSpPr txBox="1"/>
          <p:nvPr/>
        </p:nvSpPr>
        <p:spPr bwMode="auto">
          <a:xfrm>
            <a:off x="1011980" y="5449169"/>
            <a:ext cx="40107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307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314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0A80552-DD80-A026-DB59-A0538BB6B188}"/>
              </a:ext>
            </a:extLst>
          </p:cNvPr>
          <p:cNvSpPr txBox="1"/>
          <p:nvPr/>
        </p:nvSpPr>
        <p:spPr bwMode="auto">
          <a:xfrm>
            <a:off x="1399950" y="5449016"/>
            <a:ext cx="40107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183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183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C0A5335-7521-76B9-6570-C241591F47B3}"/>
              </a:ext>
            </a:extLst>
          </p:cNvPr>
          <p:cNvSpPr txBox="1"/>
          <p:nvPr/>
        </p:nvSpPr>
        <p:spPr bwMode="auto">
          <a:xfrm>
            <a:off x="1791984" y="5449016"/>
            <a:ext cx="40107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113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82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088565CA-DE4D-18BE-B65E-70CBA02A5FE0}"/>
              </a:ext>
            </a:extLst>
          </p:cNvPr>
          <p:cNvSpPr txBox="1"/>
          <p:nvPr/>
        </p:nvSpPr>
        <p:spPr bwMode="auto">
          <a:xfrm>
            <a:off x="2207901" y="5449016"/>
            <a:ext cx="32893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69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39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A3446E2-FB4B-87FE-7CA5-4AF4BF063190}"/>
              </a:ext>
            </a:extLst>
          </p:cNvPr>
          <p:cNvSpPr txBox="1"/>
          <p:nvPr/>
        </p:nvSpPr>
        <p:spPr bwMode="auto">
          <a:xfrm>
            <a:off x="2591809" y="5449016"/>
            <a:ext cx="32893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54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4872A3E-9590-C12E-2E65-243CC2B8E96E}"/>
              </a:ext>
            </a:extLst>
          </p:cNvPr>
          <p:cNvSpPr txBox="1"/>
          <p:nvPr/>
        </p:nvSpPr>
        <p:spPr bwMode="auto">
          <a:xfrm>
            <a:off x="2975718" y="5449016"/>
            <a:ext cx="32893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35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984" name="TextBox 1983">
            <a:extLst>
              <a:ext uri="{FF2B5EF4-FFF2-40B4-BE49-F238E27FC236}">
                <a16:creationId xmlns:a16="http://schemas.microsoft.com/office/drawing/2014/main" id="{E4C4C954-535B-5A25-4426-7B59D16DA411}"/>
              </a:ext>
            </a:extLst>
          </p:cNvPr>
          <p:cNvSpPr txBox="1"/>
          <p:nvPr/>
        </p:nvSpPr>
        <p:spPr bwMode="auto">
          <a:xfrm>
            <a:off x="3365720" y="5449016"/>
            <a:ext cx="32893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20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985" name="TextBox 1984">
            <a:extLst>
              <a:ext uri="{FF2B5EF4-FFF2-40B4-BE49-F238E27FC236}">
                <a16:creationId xmlns:a16="http://schemas.microsoft.com/office/drawing/2014/main" id="{4E34FC17-69DE-BD92-B5EE-91A9B7E6B13D}"/>
              </a:ext>
            </a:extLst>
          </p:cNvPr>
          <p:cNvSpPr txBox="1"/>
          <p:nvPr/>
        </p:nvSpPr>
        <p:spPr bwMode="auto">
          <a:xfrm>
            <a:off x="3749631" y="5449016"/>
            <a:ext cx="32893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13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986" name="TextBox 1985">
            <a:extLst>
              <a:ext uri="{FF2B5EF4-FFF2-40B4-BE49-F238E27FC236}">
                <a16:creationId xmlns:a16="http://schemas.microsoft.com/office/drawing/2014/main" id="{8A37C829-52AF-2640-99AF-F56B4C50C012}"/>
              </a:ext>
            </a:extLst>
          </p:cNvPr>
          <p:cNvSpPr txBox="1"/>
          <p:nvPr/>
        </p:nvSpPr>
        <p:spPr bwMode="auto">
          <a:xfrm>
            <a:off x="4169607" y="5449016"/>
            <a:ext cx="25680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9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987" name="TextBox 1986">
            <a:extLst>
              <a:ext uri="{FF2B5EF4-FFF2-40B4-BE49-F238E27FC236}">
                <a16:creationId xmlns:a16="http://schemas.microsoft.com/office/drawing/2014/main" id="{D5EDC270-7B4E-5995-956C-361D8E3D0C7A}"/>
              </a:ext>
            </a:extLst>
          </p:cNvPr>
          <p:cNvSpPr txBox="1"/>
          <p:nvPr/>
        </p:nvSpPr>
        <p:spPr bwMode="auto">
          <a:xfrm>
            <a:off x="4553516" y="5449016"/>
            <a:ext cx="25680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7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988" name="TextBox 1987">
            <a:extLst>
              <a:ext uri="{FF2B5EF4-FFF2-40B4-BE49-F238E27FC236}">
                <a16:creationId xmlns:a16="http://schemas.microsoft.com/office/drawing/2014/main" id="{EF717C19-20FD-E99E-21DF-EF9FB5CBCBFD}"/>
              </a:ext>
            </a:extLst>
          </p:cNvPr>
          <p:cNvSpPr txBox="1"/>
          <p:nvPr/>
        </p:nvSpPr>
        <p:spPr bwMode="auto">
          <a:xfrm>
            <a:off x="4943519" y="5449016"/>
            <a:ext cx="25680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3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989" name="TextBox 1988">
            <a:extLst>
              <a:ext uri="{FF2B5EF4-FFF2-40B4-BE49-F238E27FC236}">
                <a16:creationId xmlns:a16="http://schemas.microsoft.com/office/drawing/2014/main" id="{964906B9-5771-92B3-545A-A61CCE6D80DF}"/>
              </a:ext>
            </a:extLst>
          </p:cNvPr>
          <p:cNvSpPr txBox="1"/>
          <p:nvPr/>
        </p:nvSpPr>
        <p:spPr bwMode="auto">
          <a:xfrm>
            <a:off x="5327429" y="5449016"/>
            <a:ext cx="25680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990" name="TextBox 1989">
            <a:extLst>
              <a:ext uri="{FF2B5EF4-FFF2-40B4-BE49-F238E27FC236}">
                <a16:creationId xmlns:a16="http://schemas.microsoft.com/office/drawing/2014/main" id="{533A3BEF-40CC-7D70-983F-79DD68606958}"/>
              </a:ext>
            </a:extLst>
          </p:cNvPr>
          <p:cNvSpPr txBox="1"/>
          <p:nvPr/>
        </p:nvSpPr>
        <p:spPr bwMode="auto">
          <a:xfrm>
            <a:off x="5686963" y="5449016"/>
            <a:ext cx="25680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991" name="TextBox 1990">
            <a:extLst>
              <a:ext uri="{FF2B5EF4-FFF2-40B4-BE49-F238E27FC236}">
                <a16:creationId xmlns:a16="http://schemas.microsoft.com/office/drawing/2014/main" id="{690EFAE1-8C6A-6202-A513-68E13EEFFCD5}"/>
              </a:ext>
            </a:extLst>
          </p:cNvPr>
          <p:cNvSpPr txBox="1"/>
          <p:nvPr/>
        </p:nvSpPr>
        <p:spPr bwMode="auto">
          <a:xfrm>
            <a:off x="359213" y="5193897"/>
            <a:ext cx="71846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 anchor="b" anchorCtr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Patients</a:t>
            </a:r>
            <a:b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at Risk, n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N + Cape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L + Cape</a:t>
            </a:r>
          </a:p>
        </p:txBody>
      </p:sp>
      <p:sp>
        <p:nvSpPr>
          <p:cNvPr id="1992" name="TextBox 1991">
            <a:extLst>
              <a:ext uri="{FF2B5EF4-FFF2-40B4-BE49-F238E27FC236}">
                <a16:creationId xmlns:a16="http://schemas.microsoft.com/office/drawing/2014/main" id="{6C539578-4908-0210-3C1D-21F49B936F48}"/>
              </a:ext>
            </a:extLst>
          </p:cNvPr>
          <p:cNvSpPr txBox="1"/>
          <p:nvPr/>
        </p:nvSpPr>
        <p:spPr bwMode="auto">
          <a:xfrm>
            <a:off x="9413527" y="1960050"/>
            <a:ext cx="13039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HR (95% CI)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0.88 (0.72-1.07)</a:t>
            </a:r>
          </a:p>
        </p:txBody>
      </p:sp>
      <p:sp>
        <p:nvSpPr>
          <p:cNvPr id="1993" name="TextBox 1992">
            <a:extLst>
              <a:ext uri="{FF2B5EF4-FFF2-40B4-BE49-F238E27FC236}">
                <a16:creationId xmlns:a16="http://schemas.microsoft.com/office/drawing/2014/main" id="{A3FF3E70-909B-BEAB-E9D8-154BAC1C60AF}"/>
              </a:ext>
            </a:extLst>
          </p:cNvPr>
          <p:cNvSpPr txBox="1"/>
          <p:nvPr/>
        </p:nvSpPr>
        <p:spPr bwMode="auto">
          <a:xfrm>
            <a:off x="10544768" y="1952089"/>
            <a:ext cx="87586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Log-Rank 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Value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.2086</a:t>
            </a:r>
          </a:p>
        </p:txBody>
      </p:sp>
      <p:sp>
        <p:nvSpPr>
          <p:cNvPr id="1994" name="TextBox 1993">
            <a:extLst>
              <a:ext uri="{FF2B5EF4-FFF2-40B4-BE49-F238E27FC236}">
                <a16:creationId xmlns:a16="http://schemas.microsoft.com/office/drawing/2014/main" id="{C26C58E3-9548-30CD-7BDD-999EA139DEE4}"/>
              </a:ext>
            </a:extLst>
          </p:cNvPr>
          <p:cNvSpPr txBox="1"/>
          <p:nvPr/>
        </p:nvSpPr>
        <p:spPr bwMode="auto">
          <a:xfrm>
            <a:off x="8690915" y="2388918"/>
            <a:ext cx="96302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24.0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22.2</a:t>
            </a:r>
          </a:p>
        </p:txBody>
      </p:sp>
      <p:sp>
        <p:nvSpPr>
          <p:cNvPr id="1995" name="TextBox 1994">
            <a:extLst>
              <a:ext uri="{FF2B5EF4-FFF2-40B4-BE49-F238E27FC236}">
                <a16:creationId xmlns:a16="http://schemas.microsoft.com/office/drawing/2014/main" id="{77988026-3C7B-6CF3-6EF6-9D8BB27ACB6D}"/>
              </a:ext>
            </a:extLst>
          </p:cNvPr>
          <p:cNvSpPr txBox="1"/>
          <p:nvPr/>
        </p:nvSpPr>
        <p:spPr bwMode="auto">
          <a:xfrm rot="16200000">
            <a:off x="5444299" y="3678559"/>
            <a:ext cx="144084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Probability of OS</a:t>
            </a:r>
          </a:p>
        </p:txBody>
      </p:sp>
      <p:sp>
        <p:nvSpPr>
          <p:cNvPr id="1996" name="TextBox 1995">
            <a:extLst>
              <a:ext uri="{FF2B5EF4-FFF2-40B4-BE49-F238E27FC236}">
                <a16:creationId xmlns:a16="http://schemas.microsoft.com/office/drawing/2014/main" id="{D39F6828-71AA-E486-3A7D-1E796488731C}"/>
              </a:ext>
            </a:extLst>
          </p:cNvPr>
          <p:cNvSpPr txBox="1"/>
          <p:nvPr/>
        </p:nvSpPr>
        <p:spPr bwMode="auto">
          <a:xfrm>
            <a:off x="6794707" y="5077846"/>
            <a:ext cx="464387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Mo Since Randomization</a:t>
            </a:r>
          </a:p>
        </p:txBody>
      </p:sp>
      <p:sp>
        <p:nvSpPr>
          <p:cNvPr id="1997" name="Freeform: Shape 1996">
            <a:extLst>
              <a:ext uri="{FF2B5EF4-FFF2-40B4-BE49-F238E27FC236}">
                <a16:creationId xmlns:a16="http://schemas.microsoft.com/office/drawing/2014/main" id="{741F7571-36E7-4ED4-1B01-38041C22EE65}"/>
              </a:ext>
            </a:extLst>
          </p:cNvPr>
          <p:cNvSpPr/>
          <p:nvPr/>
        </p:nvSpPr>
        <p:spPr bwMode="auto">
          <a:xfrm>
            <a:off x="6753198" y="2824855"/>
            <a:ext cx="4685379" cy="1982693"/>
          </a:xfrm>
          <a:custGeom>
            <a:avLst/>
            <a:gdLst>
              <a:gd name="connsiteX0" fmla="*/ 0 w 6783294"/>
              <a:gd name="connsiteY0" fmla="*/ 0 h 2928471"/>
              <a:gd name="connsiteX1" fmla="*/ 0 w 6783294"/>
              <a:gd name="connsiteY1" fmla="*/ 2928471 h 2928471"/>
              <a:gd name="connsiteX2" fmla="*/ 6783294 w 6783294"/>
              <a:gd name="connsiteY2" fmla="*/ 2928471 h 2928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83294" h="2928471">
                <a:moveTo>
                  <a:pt x="0" y="0"/>
                </a:moveTo>
                <a:lnTo>
                  <a:pt x="0" y="2928471"/>
                </a:lnTo>
                <a:lnTo>
                  <a:pt x="6783294" y="2928471"/>
                </a:lnTo>
              </a:path>
            </a:pathLst>
          </a:custGeom>
          <a:noFill/>
          <a:ln w="28575">
            <a:solidFill>
              <a:srgbClr val="333F70"/>
            </a:solidFill>
            <a:miter lim="800000"/>
            <a:headEnd/>
            <a:tailEnd/>
          </a:ln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998" name="Group 1997">
            <a:extLst>
              <a:ext uri="{FF2B5EF4-FFF2-40B4-BE49-F238E27FC236}">
                <a16:creationId xmlns:a16="http://schemas.microsoft.com/office/drawing/2014/main" id="{0BC2E22D-1DA6-EFCD-7AE7-16843980600C}"/>
              </a:ext>
            </a:extLst>
          </p:cNvPr>
          <p:cNvGrpSpPr/>
          <p:nvPr/>
        </p:nvGrpSpPr>
        <p:grpSpPr>
          <a:xfrm>
            <a:off x="6704642" y="2828902"/>
            <a:ext cx="44508" cy="1978645"/>
            <a:chOff x="1918447" y="1810871"/>
            <a:chExt cx="77694" cy="762000"/>
          </a:xfrm>
        </p:grpSpPr>
        <p:cxnSp>
          <p:nvCxnSpPr>
            <p:cNvPr id="423" name="Straight Connector 422">
              <a:extLst>
                <a:ext uri="{FF2B5EF4-FFF2-40B4-BE49-F238E27FC236}">
                  <a16:creationId xmlns:a16="http://schemas.microsoft.com/office/drawing/2014/main" id="{899A2A53-FB42-A3E0-D932-5A318F1ACA95}"/>
                </a:ext>
              </a:extLst>
            </p:cNvPr>
            <p:cNvCxnSpPr/>
            <p:nvPr/>
          </p:nvCxnSpPr>
          <p:spPr bwMode="auto">
            <a:xfrm>
              <a:off x="1918447" y="1810871"/>
              <a:ext cx="77694" cy="0"/>
            </a:xfrm>
            <a:prstGeom prst="line">
              <a:avLst/>
            </a:prstGeom>
            <a:noFill/>
            <a:ln w="28575" cap="flat" cmpd="sng" algn="ctr">
              <a:solidFill>
                <a:srgbClr val="333F7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4" name="Straight Connector 423">
              <a:extLst>
                <a:ext uri="{FF2B5EF4-FFF2-40B4-BE49-F238E27FC236}">
                  <a16:creationId xmlns:a16="http://schemas.microsoft.com/office/drawing/2014/main" id="{FF7D0437-622A-AD60-E291-F2589E8D760F}"/>
                </a:ext>
              </a:extLst>
            </p:cNvPr>
            <p:cNvCxnSpPr/>
            <p:nvPr/>
          </p:nvCxnSpPr>
          <p:spPr bwMode="auto">
            <a:xfrm>
              <a:off x="1918447" y="1963271"/>
              <a:ext cx="77694" cy="0"/>
            </a:xfrm>
            <a:prstGeom prst="line">
              <a:avLst/>
            </a:prstGeom>
            <a:noFill/>
            <a:ln w="28575" cap="flat" cmpd="sng" algn="ctr">
              <a:solidFill>
                <a:srgbClr val="333F7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5" name="Straight Connector 424">
              <a:extLst>
                <a:ext uri="{FF2B5EF4-FFF2-40B4-BE49-F238E27FC236}">
                  <a16:creationId xmlns:a16="http://schemas.microsoft.com/office/drawing/2014/main" id="{C6A63464-6F83-C6D4-0E17-7D7DEA897F65}"/>
                </a:ext>
              </a:extLst>
            </p:cNvPr>
            <p:cNvCxnSpPr/>
            <p:nvPr/>
          </p:nvCxnSpPr>
          <p:spPr bwMode="auto">
            <a:xfrm>
              <a:off x="1918447" y="2115671"/>
              <a:ext cx="77694" cy="0"/>
            </a:xfrm>
            <a:prstGeom prst="line">
              <a:avLst/>
            </a:prstGeom>
            <a:noFill/>
            <a:ln w="28575" cap="flat" cmpd="sng" algn="ctr">
              <a:solidFill>
                <a:srgbClr val="333F7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6" name="Straight Connector 425">
              <a:extLst>
                <a:ext uri="{FF2B5EF4-FFF2-40B4-BE49-F238E27FC236}">
                  <a16:creationId xmlns:a16="http://schemas.microsoft.com/office/drawing/2014/main" id="{E424ACF8-0D5D-2114-DB17-F21970916DE5}"/>
                </a:ext>
              </a:extLst>
            </p:cNvPr>
            <p:cNvCxnSpPr/>
            <p:nvPr/>
          </p:nvCxnSpPr>
          <p:spPr bwMode="auto">
            <a:xfrm>
              <a:off x="1918447" y="2268071"/>
              <a:ext cx="77694" cy="0"/>
            </a:xfrm>
            <a:prstGeom prst="line">
              <a:avLst/>
            </a:prstGeom>
            <a:noFill/>
            <a:ln w="28575" cap="flat" cmpd="sng" algn="ctr">
              <a:solidFill>
                <a:srgbClr val="333F7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7" name="Straight Connector 426">
              <a:extLst>
                <a:ext uri="{FF2B5EF4-FFF2-40B4-BE49-F238E27FC236}">
                  <a16:creationId xmlns:a16="http://schemas.microsoft.com/office/drawing/2014/main" id="{124933E7-F855-4938-7DFA-27231D926E7B}"/>
                </a:ext>
              </a:extLst>
            </p:cNvPr>
            <p:cNvCxnSpPr/>
            <p:nvPr/>
          </p:nvCxnSpPr>
          <p:spPr bwMode="auto">
            <a:xfrm>
              <a:off x="1918447" y="2420471"/>
              <a:ext cx="77694" cy="0"/>
            </a:xfrm>
            <a:prstGeom prst="line">
              <a:avLst/>
            </a:prstGeom>
            <a:noFill/>
            <a:ln w="28575" cap="flat" cmpd="sng" algn="ctr">
              <a:solidFill>
                <a:srgbClr val="333F7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9" name="Straight Connector 428">
              <a:extLst>
                <a:ext uri="{FF2B5EF4-FFF2-40B4-BE49-F238E27FC236}">
                  <a16:creationId xmlns:a16="http://schemas.microsoft.com/office/drawing/2014/main" id="{48B3C7FF-E2C3-C785-F265-5C46F0979B9D}"/>
                </a:ext>
              </a:extLst>
            </p:cNvPr>
            <p:cNvCxnSpPr/>
            <p:nvPr/>
          </p:nvCxnSpPr>
          <p:spPr bwMode="auto">
            <a:xfrm>
              <a:off x="1918447" y="2572871"/>
              <a:ext cx="77694" cy="0"/>
            </a:xfrm>
            <a:prstGeom prst="line">
              <a:avLst/>
            </a:prstGeom>
            <a:noFill/>
            <a:ln w="28575" cap="flat" cmpd="sng" algn="ctr">
              <a:solidFill>
                <a:srgbClr val="333F7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999" name="TextBox 1998">
            <a:extLst>
              <a:ext uri="{FF2B5EF4-FFF2-40B4-BE49-F238E27FC236}">
                <a16:creationId xmlns:a16="http://schemas.microsoft.com/office/drawing/2014/main" id="{F342A42F-47FE-40F3-732D-B195807786BB}"/>
              </a:ext>
            </a:extLst>
          </p:cNvPr>
          <p:cNvSpPr txBox="1"/>
          <p:nvPr/>
        </p:nvSpPr>
        <p:spPr bwMode="auto">
          <a:xfrm>
            <a:off x="6283214" y="2634463"/>
            <a:ext cx="44435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1.0</a:t>
            </a:r>
          </a:p>
        </p:txBody>
      </p:sp>
      <p:sp>
        <p:nvSpPr>
          <p:cNvPr id="2000" name="TextBox 1999">
            <a:extLst>
              <a:ext uri="{FF2B5EF4-FFF2-40B4-BE49-F238E27FC236}">
                <a16:creationId xmlns:a16="http://schemas.microsoft.com/office/drawing/2014/main" id="{A472C801-028B-2CD0-A407-A4584C240044}"/>
              </a:ext>
            </a:extLst>
          </p:cNvPr>
          <p:cNvSpPr txBox="1"/>
          <p:nvPr/>
        </p:nvSpPr>
        <p:spPr bwMode="auto">
          <a:xfrm>
            <a:off x="6283214" y="3024935"/>
            <a:ext cx="44435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0.8</a:t>
            </a:r>
          </a:p>
        </p:txBody>
      </p:sp>
      <p:sp>
        <p:nvSpPr>
          <p:cNvPr id="2002" name="TextBox 2001">
            <a:extLst>
              <a:ext uri="{FF2B5EF4-FFF2-40B4-BE49-F238E27FC236}">
                <a16:creationId xmlns:a16="http://schemas.microsoft.com/office/drawing/2014/main" id="{7B260040-4789-2BC7-0844-9E05A51B178E}"/>
              </a:ext>
            </a:extLst>
          </p:cNvPr>
          <p:cNvSpPr txBox="1"/>
          <p:nvPr/>
        </p:nvSpPr>
        <p:spPr bwMode="auto">
          <a:xfrm>
            <a:off x="6283214" y="3425518"/>
            <a:ext cx="44435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0.6</a:t>
            </a:r>
          </a:p>
        </p:txBody>
      </p:sp>
      <p:sp>
        <p:nvSpPr>
          <p:cNvPr id="2003" name="TextBox 2002">
            <a:extLst>
              <a:ext uri="{FF2B5EF4-FFF2-40B4-BE49-F238E27FC236}">
                <a16:creationId xmlns:a16="http://schemas.microsoft.com/office/drawing/2014/main" id="{805E113B-ECFF-AF75-CA62-FAD38D93DAC7}"/>
              </a:ext>
            </a:extLst>
          </p:cNvPr>
          <p:cNvSpPr txBox="1"/>
          <p:nvPr/>
        </p:nvSpPr>
        <p:spPr bwMode="auto">
          <a:xfrm>
            <a:off x="6283214" y="3815991"/>
            <a:ext cx="44435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0.4</a:t>
            </a:r>
          </a:p>
        </p:txBody>
      </p:sp>
      <p:sp>
        <p:nvSpPr>
          <p:cNvPr id="2004" name="TextBox 2003">
            <a:extLst>
              <a:ext uri="{FF2B5EF4-FFF2-40B4-BE49-F238E27FC236}">
                <a16:creationId xmlns:a16="http://schemas.microsoft.com/office/drawing/2014/main" id="{E41B4270-8BB8-5793-0179-99B136A83476}"/>
              </a:ext>
            </a:extLst>
          </p:cNvPr>
          <p:cNvSpPr txBox="1"/>
          <p:nvPr/>
        </p:nvSpPr>
        <p:spPr bwMode="auto">
          <a:xfrm>
            <a:off x="6283214" y="4212525"/>
            <a:ext cx="44435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0.2</a:t>
            </a:r>
          </a:p>
        </p:txBody>
      </p:sp>
      <p:sp>
        <p:nvSpPr>
          <p:cNvPr id="2005" name="TextBox 2004">
            <a:extLst>
              <a:ext uri="{FF2B5EF4-FFF2-40B4-BE49-F238E27FC236}">
                <a16:creationId xmlns:a16="http://schemas.microsoft.com/office/drawing/2014/main" id="{8F2DC673-24B1-F741-E19A-4C585536B6D9}"/>
              </a:ext>
            </a:extLst>
          </p:cNvPr>
          <p:cNvSpPr txBox="1"/>
          <p:nvPr/>
        </p:nvSpPr>
        <p:spPr bwMode="auto">
          <a:xfrm>
            <a:off x="6449116" y="4628322"/>
            <a:ext cx="288862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grpSp>
        <p:nvGrpSpPr>
          <p:cNvPr id="2006" name="Group 2005">
            <a:extLst>
              <a:ext uri="{FF2B5EF4-FFF2-40B4-BE49-F238E27FC236}">
                <a16:creationId xmlns:a16="http://schemas.microsoft.com/office/drawing/2014/main" id="{F496D289-59BE-B241-2CA7-E5FC742AC983}"/>
              </a:ext>
            </a:extLst>
          </p:cNvPr>
          <p:cNvGrpSpPr/>
          <p:nvPr/>
        </p:nvGrpSpPr>
        <p:grpSpPr>
          <a:xfrm>
            <a:off x="6755219" y="4809572"/>
            <a:ext cx="2921053" cy="55444"/>
            <a:chOff x="3146610" y="4563037"/>
            <a:chExt cx="6774332" cy="83672"/>
          </a:xfrm>
        </p:grpSpPr>
        <p:grpSp>
          <p:nvGrpSpPr>
            <p:cNvPr id="408" name="Group 407">
              <a:extLst>
                <a:ext uri="{FF2B5EF4-FFF2-40B4-BE49-F238E27FC236}">
                  <a16:creationId xmlns:a16="http://schemas.microsoft.com/office/drawing/2014/main" id="{5E297AEE-5F1E-7F32-B59D-F6A525333832}"/>
                </a:ext>
              </a:extLst>
            </p:cNvPr>
            <p:cNvGrpSpPr/>
            <p:nvPr/>
          </p:nvGrpSpPr>
          <p:grpSpPr>
            <a:xfrm rot="5400000">
              <a:off x="4527175" y="3182472"/>
              <a:ext cx="80683" cy="2841814"/>
              <a:chOff x="1918447" y="1810871"/>
              <a:chExt cx="77694" cy="762000"/>
            </a:xfrm>
          </p:grpSpPr>
          <p:cxnSp>
            <p:nvCxnSpPr>
              <p:cNvPr id="417" name="Straight Connector 416">
                <a:extLst>
                  <a:ext uri="{FF2B5EF4-FFF2-40B4-BE49-F238E27FC236}">
                    <a16:creationId xmlns:a16="http://schemas.microsoft.com/office/drawing/2014/main" id="{78E5B2CB-FAA0-6A8D-9480-F47A2E8AE63C}"/>
                  </a:ext>
                </a:extLst>
              </p:cNvPr>
              <p:cNvCxnSpPr/>
              <p:nvPr/>
            </p:nvCxnSpPr>
            <p:spPr bwMode="auto">
              <a:xfrm>
                <a:off x="1918447" y="1810871"/>
                <a:ext cx="77694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333F7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18" name="Straight Connector 417">
                <a:extLst>
                  <a:ext uri="{FF2B5EF4-FFF2-40B4-BE49-F238E27FC236}">
                    <a16:creationId xmlns:a16="http://schemas.microsoft.com/office/drawing/2014/main" id="{AF9EE4D7-32AB-0634-C3C1-AA146D5562CE}"/>
                  </a:ext>
                </a:extLst>
              </p:cNvPr>
              <p:cNvCxnSpPr/>
              <p:nvPr/>
            </p:nvCxnSpPr>
            <p:spPr bwMode="auto">
              <a:xfrm>
                <a:off x="1918447" y="1963271"/>
                <a:ext cx="77694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333F7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19" name="Straight Connector 418">
                <a:extLst>
                  <a:ext uri="{FF2B5EF4-FFF2-40B4-BE49-F238E27FC236}">
                    <a16:creationId xmlns:a16="http://schemas.microsoft.com/office/drawing/2014/main" id="{D800CB42-E7AE-2AEA-ED5A-00860B529E4A}"/>
                  </a:ext>
                </a:extLst>
              </p:cNvPr>
              <p:cNvCxnSpPr/>
              <p:nvPr/>
            </p:nvCxnSpPr>
            <p:spPr bwMode="auto">
              <a:xfrm>
                <a:off x="1918447" y="2115671"/>
                <a:ext cx="77694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333F7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20" name="Straight Connector 419">
                <a:extLst>
                  <a:ext uri="{FF2B5EF4-FFF2-40B4-BE49-F238E27FC236}">
                    <a16:creationId xmlns:a16="http://schemas.microsoft.com/office/drawing/2014/main" id="{93890E4E-33C5-58D4-E4CC-A9458FFE8126}"/>
                  </a:ext>
                </a:extLst>
              </p:cNvPr>
              <p:cNvCxnSpPr/>
              <p:nvPr/>
            </p:nvCxnSpPr>
            <p:spPr bwMode="auto">
              <a:xfrm>
                <a:off x="1918447" y="2268071"/>
                <a:ext cx="77694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333F7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21" name="Straight Connector 420">
                <a:extLst>
                  <a:ext uri="{FF2B5EF4-FFF2-40B4-BE49-F238E27FC236}">
                    <a16:creationId xmlns:a16="http://schemas.microsoft.com/office/drawing/2014/main" id="{84FAB6CA-E427-C7CC-763A-E1C988383240}"/>
                  </a:ext>
                </a:extLst>
              </p:cNvPr>
              <p:cNvCxnSpPr/>
              <p:nvPr/>
            </p:nvCxnSpPr>
            <p:spPr bwMode="auto">
              <a:xfrm>
                <a:off x="1918447" y="2420471"/>
                <a:ext cx="77694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333F7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22" name="Straight Connector 421">
                <a:extLst>
                  <a:ext uri="{FF2B5EF4-FFF2-40B4-BE49-F238E27FC236}">
                    <a16:creationId xmlns:a16="http://schemas.microsoft.com/office/drawing/2014/main" id="{C48C6510-A457-7FC9-E343-285FC7FB000A}"/>
                  </a:ext>
                </a:extLst>
              </p:cNvPr>
              <p:cNvCxnSpPr/>
              <p:nvPr/>
            </p:nvCxnSpPr>
            <p:spPr bwMode="auto">
              <a:xfrm>
                <a:off x="1918447" y="2572871"/>
                <a:ext cx="77694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333F7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409" name="Group 408">
              <a:extLst>
                <a:ext uri="{FF2B5EF4-FFF2-40B4-BE49-F238E27FC236}">
                  <a16:creationId xmlns:a16="http://schemas.microsoft.com/office/drawing/2014/main" id="{104D1F2F-B97A-8FD0-1C89-AF05AA9F751C}"/>
                </a:ext>
              </a:extLst>
            </p:cNvPr>
            <p:cNvGrpSpPr/>
            <p:nvPr/>
          </p:nvGrpSpPr>
          <p:grpSpPr>
            <a:xfrm rot="5400000">
              <a:off x="7930775" y="3185461"/>
              <a:ext cx="80683" cy="2841814"/>
              <a:chOff x="1918447" y="1810871"/>
              <a:chExt cx="77694" cy="762000"/>
            </a:xfrm>
          </p:grpSpPr>
          <p:cxnSp>
            <p:nvCxnSpPr>
              <p:cNvPr id="411" name="Straight Connector 410">
                <a:extLst>
                  <a:ext uri="{FF2B5EF4-FFF2-40B4-BE49-F238E27FC236}">
                    <a16:creationId xmlns:a16="http://schemas.microsoft.com/office/drawing/2014/main" id="{8D448BDC-675C-21FA-7A41-AE874B7E73B2}"/>
                  </a:ext>
                </a:extLst>
              </p:cNvPr>
              <p:cNvCxnSpPr/>
              <p:nvPr/>
            </p:nvCxnSpPr>
            <p:spPr bwMode="auto">
              <a:xfrm>
                <a:off x="1918447" y="1810871"/>
                <a:ext cx="77694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333F7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12" name="Straight Connector 411">
                <a:extLst>
                  <a:ext uri="{FF2B5EF4-FFF2-40B4-BE49-F238E27FC236}">
                    <a16:creationId xmlns:a16="http://schemas.microsoft.com/office/drawing/2014/main" id="{F0C9C83F-3097-8C66-05F4-EF27640BFC0B}"/>
                  </a:ext>
                </a:extLst>
              </p:cNvPr>
              <p:cNvCxnSpPr/>
              <p:nvPr/>
            </p:nvCxnSpPr>
            <p:spPr bwMode="auto">
              <a:xfrm>
                <a:off x="1918447" y="1963271"/>
                <a:ext cx="77694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333F7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13" name="Straight Connector 412">
                <a:extLst>
                  <a:ext uri="{FF2B5EF4-FFF2-40B4-BE49-F238E27FC236}">
                    <a16:creationId xmlns:a16="http://schemas.microsoft.com/office/drawing/2014/main" id="{8D7968DA-D6CF-104C-1D8E-32C1702E9D18}"/>
                  </a:ext>
                </a:extLst>
              </p:cNvPr>
              <p:cNvCxnSpPr/>
              <p:nvPr/>
            </p:nvCxnSpPr>
            <p:spPr bwMode="auto">
              <a:xfrm>
                <a:off x="1918447" y="2115671"/>
                <a:ext cx="77694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333F7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14" name="Straight Connector 413">
                <a:extLst>
                  <a:ext uri="{FF2B5EF4-FFF2-40B4-BE49-F238E27FC236}">
                    <a16:creationId xmlns:a16="http://schemas.microsoft.com/office/drawing/2014/main" id="{B95EFB6E-FAAA-39D4-319E-EBF3494F74C1}"/>
                  </a:ext>
                </a:extLst>
              </p:cNvPr>
              <p:cNvCxnSpPr/>
              <p:nvPr/>
            </p:nvCxnSpPr>
            <p:spPr bwMode="auto">
              <a:xfrm>
                <a:off x="1918447" y="2268071"/>
                <a:ext cx="77694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333F7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15" name="Straight Connector 414">
                <a:extLst>
                  <a:ext uri="{FF2B5EF4-FFF2-40B4-BE49-F238E27FC236}">
                    <a16:creationId xmlns:a16="http://schemas.microsoft.com/office/drawing/2014/main" id="{FC6C276A-CB6A-2AFB-EA3F-557E8BF07D5B}"/>
                  </a:ext>
                </a:extLst>
              </p:cNvPr>
              <p:cNvCxnSpPr/>
              <p:nvPr/>
            </p:nvCxnSpPr>
            <p:spPr bwMode="auto">
              <a:xfrm>
                <a:off x="1918447" y="2420471"/>
                <a:ext cx="77694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333F7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16" name="Straight Connector 415">
                <a:extLst>
                  <a:ext uri="{FF2B5EF4-FFF2-40B4-BE49-F238E27FC236}">
                    <a16:creationId xmlns:a16="http://schemas.microsoft.com/office/drawing/2014/main" id="{52BE0236-7135-1363-E03D-3C87D0F05A29}"/>
                  </a:ext>
                </a:extLst>
              </p:cNvPr>
              <p:cNvCxnSpPr/>
              <p:nvPr/>
            </p:nvCxnSpPr>
            <p:spPr bwMode="auto">
              <a:xfrm>
                <a:off x="1918447" y="2572871"/>
                <a:ext cx="77694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333F7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410" name="Straight Connector 409">
              <a:extLst>
                <a:ext uri="{FF2B5EF4-FFF2-40B4-BE49-F238E27FC236}">
                  <a16:creationId xmlns:a16="http://schemas.microsoft.com/office/drawing/2014/main" id="{5C94615B-CB3F-2623-A212-21FA1F727FDE}"/>
                </a:ext>
              </a:extLst>
            </p:cNvPr>
            <p:cNvCxnSpPr/>
            <p:nvPr/>
          </p:nvCxnSpPr>
          <p:spPr bwMode="auto">
            <a:xfrm rot="5400000">
              <a:off x="9880600" y="4603380"/>
              <a:ext cx="80683" cy="0"/>
            </a:xfrm>
            <a:prstGeom prst="line">
              <a:avLst/>
            </a:prstGeom>
            <a:noFill/>
            <a:ln w="28575" cap="flat" cmpd="sng" algn="ctr">
              <a:solidFill>
                <a:srgbClr val="333F7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007" name="TextBox 2006">
            <a:extLst>
              <a:ext uri="{FF2B5EF4-FFF2-40B4-BE49-F238E27FC236}">
                <a16:creationId xmlns:a16="http://schemas.microsoft.com/office/drawing/2014/main" id="{F40959F6-B6C2-2796-E3B5-1DCE799BB285}"/>
              </a:ext>
            </a:extLst>
          </p:cNvPr>
          <p:cNvSpPr txBox="1"/>
          <p:nvPr/>
        </p:nvSpPr>
        <p:spPr bwMode="auto">
          <a:xfrm>
            <a:off x="6616760" y="4810993"/>
            <a:ext cx="28886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008" name="TextBox 2007">
            <a:extLst>
              <a:ext uri="{FF2B5EF4-FFF2-40B4-BE49-F238E27FC236}">
                <a16:creationId xmlns:a16="http://schemas.microsoft.com/office/drawing/2014/main" id="{B5D09DEC-906A-14BC-D829-2F088280BDCF}"/>
              </a:ext>
            </a:extLst>
          </p:cNvPr>
          <p:cNvSpPr txBox="1"/>
          <p:nvPr/>
        </p:nvSpPr>
        <p:spPr bwMode="auto">
          <a:xfrm>
            <a:off x="6869647" y="4823749"/>
            <a:ext cx="28886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09" name="TextBox 2008">
            <a:extLst>
              <a:ext uri="{FF2B5EF4-FFF2-40B4-BE49-F238E27FC236}">
                <a16:creationId xmlns:a16="http://schemas.microsoft.com/office/drawing/2014/main" id="{50547DC3-58E9-57DA-1CD7-CA5AF16D8619}"/>
              </a:ext>
            </a:extLst>
          </p:cNvPr>
          <p:cNvSpPr txBox="1"/>
          <p:nvPr/>
        </p:nvSpPr>
        <p:spPr bwMode="auto">
          <a:xfrm>
            <a:off x="7097399" y="4823749"/>
            <a:ext cx="28886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010" name="TextBox 2009">
            <a:extLst>
              <a:ext uri="{FF2B5EF4-FFF2-40B4-BE49-F238E27FC236}">
                <a16:creationId xmlns:a16="http://schemas.microsoft.com/office/drawing/2014/main" id="{E03DBDE4-2360-5DE7-41CC-10B0CCACCBF3}"/>
              </a:ext>
            </a:extLst>
          </p:cNvPr>
          <p:cNvSpPr txBox="1"/>
          <p:nvPr/>
        </p:nvSpPr>
        <p:spPr bwMode="auto">
          <a:xfrm>
            <a:off x="7346596" y="4823749"/>
            <a:ext cx="28886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011" name="TextBox 2010">
            <a:extLst>
              <a:ext uri="{FF2B5EF4-FFF2-40B4-BE49-F238E27FC236}">
                <a16:creationId xmlns:a16="http://schemas.microsoft.com/office/drawing/2014/main" id="{8457BAEC-2950-FE0C-44D9-1FF187686557}"/>
              </a:ext>
            </a:extLst>
          </p:cNvPr>
          <p:cNvSpPr txBox="1"/>
          <p:nvPr/>
        </p:nvSpPr>
        <p:spPr bwMode="auto">
          <a:xfrm>
            <a:off x="7536346" y="4823749"/>
            <a:ext cx="39305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2012" name="TextBox 2011">
            <a:extLst>
              <a:ext uri="{FF2B5EF4-FFF2-40B4-BE49-F238E27FC236}">
                <a16:creationId xmlns:a16="http://schemas.microsoft.com/office/drawing/2014/main" id="{1A8195B7-5106-13CD-F9BC-83C56A490F6F}"/>
              </a:ext>
            </a:extLst>
          </p:cNvPr>
          <p:cNvSpPr txBox="1"/>
          <p:nvPr/>
        </p:nvSpPr>
        <p:spPr bwMode="auto">
          <a:xfrm>
            <a:off x="7785788" y="4823749"/>
            <a:ext cx="39305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2013" name="TextBox 2012">
            <a:extLst>
              <a:ext uri="{FF2B5EF4-FFF2-40B4-BE49-F238E27FC236}">
                <a16:creationId xmlns:a16="http://schemas.microsoft.com/office/drawing/2014/main" id="{2788829D-7C84-292B-55A0-11D27143BBB7}"/>
              </a:ext>
            </a:extLst>
          </p:cNvPr>
          <p:cNvSpPr txBox="1"/>
          <p:nvPr/>
        </p:nvSpPr>
        <p:spPr bwMode="auto">
          <a:xfrm>
            <a:off x="8026109" y="4823749"/>
            <a:ext cx="39305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2014" name="TextBox 2013">
            <a:extLst>
              <a:ext uri="{FF2B5EF4-FFF2-40B4-BE49-F238E27FC236}">
                <a16:creationId xmlns:a16="http://schemas.microsoft.com/office/drawing/2014/main" id="{6DD5D16F-1BCC-E223-1DE2-20D861D8E39A}"/>
              </a:ext>
            </a:extLst>
          </p:cNvPr>
          <p:cNvSpPr txBox="1"/>
          <p:nvPr/>
        </p:nvSpPr>
        <p:spPr bwMode="auto">
          <a:xfrm>
            <a:off x="8271755" y="4823749"/>
            <a:ext cx="39305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2015" name="TextBox 2014">
            <a:extLst>
              <a:ext uri="{FF2B5EF4-FFF2-40B4-BE49-F238E27FC236}">
                <a16:creationId xmlns:a16="http://schemas.microsoft.com/office/drawing/2014/main" id="{362DF521-6824-174A-C738-12C19160B982}"/>
              </a:ext>
            </a:extLst>
          </p:cNvPr>
          <p:cNvSpPr txBox="1"/>
          <p:nvPr/>
        </p:nvSpPr>
        <p:spPr bwMode="auto">
          <a:xfrm>
            <a:off x="8521198" y="4823749"/>
            <a:ext cx="39305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2016" name="TextBox 2015">
            <a:extLst>
              <a:ext uri="{FF2B5EF4-FFF2-40B4-BE49-F238E27FC236}">
                <a16:creationId xmlns:a16="http://schemas.microsoft.com/office/drawing/2014/main" id="{55B810A6-963A-B7E4-74FA-0A0230CCDC89}"/>
              </a:ext>
            </a:extLst>
          </p:cNvPr>
          <p:cNvSpPr txBox="1"/>
          <p:nvPr/>
        </p:nvSpPr>
        <p:spPr bwMode="auto">
          <a:xfrm>
            <a:off x="8766844" y="4823749"/>
            <a:ext cx="39305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27</a:t>
            </a:r>
          </a:p>
        </p:txBody>
      </p:sp>
      <p:sp>
        <p:nvSpPr>
          <p:cNvPr id="2017" name="TextBox 2016">
            <a:extLst>
              <a:ext uri="{FF2B5EF4-FFF2-40B4-BE49-F238E27FC236}">
                <a16:creationId xmlns:a16="http://schemas.microsoft.com/office/drawing/2014/main" id="{F13758D8-3DE5-0B2F-7C2D-E99AF2F74A48}"/>
              </a:ext>
            </a:extLst>
          </p:cNvPr>
          <p:cNvSpPr txBox="1"/>
          <p:nvPr/>
        </p:nvSpPr>
        <p:spPr bwMode="auto">
          <a:xfrm>
            <a:off x="9007164" y="4823749"/>
            <a:ext cx="39305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2018" name="TextBox 2017">
            <a:extLst>
              <a:ext uri="{FF2B5EF4-FFF2-40B4-BE49-F238E27FC236}">
                <a16:creationId xmlns:a16="http://schemas.microsoft.com/office/drawing/2014/main" id="{8C3BC252-04D0-F051-7FD6-611D22A2B3DD}"/>
              </a:ext>
            </a:extLst>
          </p:cNvPr>
          <p:cNvSpPr txBox="1"/>
          <p:nvPr/>
        </p:nvSpPr>
        <p:spPr bwMode="auto">
          <a:xfrm>
            <a:off x="9252810" y="4823749"/>
            <a:ext cx="39305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33</a:t>
            </a:r>
          </a:p>
        </p:txBody>
      </p:sp>
      <p:sp>
        <p:nvSpPr>
          <p:cNvPr id="2019" name="TextBox 2018">
            <a:extLst>
              <a:ext uri="{FF2B5EF4-FFF2-40B4-BE49-F238E27FC236}">
                <a16:creationId xmlns:a16="http://schemas.microsoft.com/office/drawing/2014/main" id="{F56C01F0-F65A-D64D-58E9-281DA4E78F65}"/>
              </a:ext>
            </a:extLst>
          </p:cNvPr>
          <p:cNvSpPr txBox="1"/>
          <p:nvPr/>
        </p:nvSpPr>
        <p:spPr bwMode="auto">
          <a:xfrm>
            <a:off x="9485572" y="4823749"/>
            <a:ext cx="39305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36</a:t>
            </a:r>
          </a:p>
        </p:txBody>
      </p:sp>
      <p:grpSp>
        <p:nvGrpSpPr>
          <p:cNvPr id="2020" name="Group 2019">
            <a:extLst>
              <a:ext uri="{FF2B5EF4-FFF2-40B4-BE49-F238E27FC236}">
                <a16:creationId xmlns:a16="http://schemas.microsoft.com/office/drawing/2014/main" id="{62F1BAA6-678E-62CF-7689-0B27EF7800F8}"/>
              </a:ext>
            </a:extLst>
          </p:cNvPr>
          <p:cNvGrpSpPr/>
          <p:nvPr/>
        </p:nvGrpSpPr>
        <p:grpSpPr>
          <a:xfrm>
            <a:off x="9931040" y="4810206"/>
            <a:ext cx="1467613" cy="55445"/>
            <a:chOff x="3146610" y="4563037"/>
            <a:chExt cx="3403602" cy="83673"/>
          </a:xfrm>
        </p:grpSpPr>
        <p:grpSp>
          <p:nvGrpSpPr>
            <p:cNvPr id="399" name="Group 398">
              <a:extLst>
                <a:ext uri="{FF2B5EF4-FFF2-40B4-BE49-F238E27FC236}">
                  <a16:creationId xmlns:a16="http://schemas.microsoft.com/office/drawing/2014/main" id="{F4339726-EB81-B1AE-DB12-ECBB330B135A}"/>
                </a:ext>
              </a:extLst>
            </p:cNvPr>
            <p:cNvGrpSpPr/>
            <p:nvPr/>
          </p:nvGrpSpPr>
          <p:grpSpPr>
            <a:xfrm rot="5400000">
              <a:off x="4527175" y="3182472"/>
              <a:ext cx="80683" cy="2841814"/>
              <a:chOff x="1918447" y="1810871"/>
              <a:chExt cx="77694" cy="762000"/>
            </a:xfrm>
          </p:grpSpPr>
          <p:cxnSp>
            <p:nvCxnSpPr>
              <p:cNvPr id="402" name="Straight Connector 401">
                <a:extLst>
                  <a:ext uri="{FF2B5EF4-FFF2-40B4-BE49-F238E27FC236}">
                    <a16:creationId xmlns:a16="http://schemas.microsoft.com/office/drawing/2014/main" id="{7E7FBE4F-9C1C-32B7-D9FD-66297F695D3E}"/>
                  </a:ext>
                </a:extLst>
              </p:cNvPr>
              <p:cNvCxnSpPr/>
              <p:nvPr/>
            </p:nvCxnSpPr>
            <p:spPr bwMode="auto">
              <a:xfrm>
                <a:off x="1918447" y="1810871"/>
                <a:ext cx="77694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333F7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03" name="Straight Connector 402">
                <a:extLst>
                  <a:ext uri="{FF2B5EF4-FFF2-40B4-BE49-F238E27FC236}">
                    <a16:creationId xmlns:a16="http://schemas.microsoft.com/office/drawing/2014/main" id="{0B56B533-3BF2-8C8D-7810-566B17FF357A}"/>
                  </a:ext>
                </a:extLst>
              </p:cNvPr>
              <p:cNvCxnSpPr/>
              <p:nvPr/>
            </p:nvCxnSpPr>
            <p:spPr bwMode="auto">
              <a:xfrm>
                <a:off x="1918447" y="1963271"/>
                <a:ext cx="77694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333F7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04" name="Straight Connector 403">
                <a:extLst>
                  <a:ext uri="{FF2B5EF4-FFF2-40B4-BE49-F238E27FC236}">
                    <a16:creationId xmlns:a16="http://schemas.microsoft.com/office/drawing/2014/main" id="{7FC37774-D2C5-F2F5-7B9E-9B8316796479}"/>
                  </a:ext>
                </a:extLst>
              </p:cNvPr>
              <p:cNvCxnSpPr/>
              <p:nvPr/>
            </p:nvCxnSpPr>
            <p:spPr bwMode="auto">
              <a:xfrm>
                <a:off x="1918447" y="2115671"/>
                <a:ext cx="77694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333F7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05" name="Straight Connector 404">
                <a:extLst>
                  <a:ext uri="{FF2B5EF4-FFF2-40B4-BE49-F238E27FC236}">
                    <a16:creationId xmlns:a16="http://schemas.microsoft.com/office/drawing/2014/main" id="{A4EADFE4-3656-8020-7F53-5316F82CE27D}"/>
                  </a:ext>
                </a:extLst>
              </p:cNvPr>
              <p:cNvCxnSpPr/>
              <p:nvPr/>
            </p:nvCxnSpPr>
            <p:spPr bwMode="auto">
              <a:xfrm>
                <a:off x="1918447" y="2268071"/>
                <a:ext cx="77694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333F7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06" name="Straight Connector 405">
                <a:extLst>
                  <a:ext uri="{FF2B5EF4-FFF2-40B4-BE49-F238E27FC236}">
                    <a16:creationId xmlns:a16="http://schemas.microsoft.com/office/drawing/2014/main" id="{DB030CDE-67E7-734B-D378-6BF2D732CF07}"/>
                  </a:ext>
                </a:extLst>
              </p:cNvPr>
              <p:cNvCxnSpPr/>
              <p:nvPr/>
            </p:nvCxnSpPr>
            <p:spPr bwMode="auto">
              <a:xfrm>
                <a:off x="1918447" y="2420471"/>
                <a:ext cx="77694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333F7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07" name="Straight Connector 406">
                <a:extLst>
                  <a:ext uri="{FF2B5EF4-FFF2-40B4-BE49-F238E27FC236}">
                    <a16:creationId xmlns:a16="http://schemas.microsoft.com/office/drawing/2014/main" id="{BBF08DBA-B2AF-F940-7653-DDD16590F233}"/>
                  </a:ext>
                </a:extLst>
              </p:cNvPr>
              <p:cNvCxnSpPr/>
              <p:nvPr/>
            </p:nvCxnSpPr>
            <p:spPr bwMode="auto">
              <a:xfrm>
                <a:off x="1918447" y="2572871"/>
                <a:ext cx="77694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333F7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400" name="Straight Connector 399">
              <a:extLst>
                <a:ext uri="{FF2B5EF4-FFF2-40B4-BE49-F238E27FC236}">
                  <a16:creationId xmlns:a16="http://schemas.microsoft.com/office/drawing/2014/main" id="{E734E8A8-38DC-A857-1500-3CB3860133AA}"/>
                </a:ext>
              </a:extLst>
            </p:cNvPr>
            <p:cNvCxnSpPr/>
            <p:nvPr/>
          </p:nvCxnSpPr>
          <p:spPr bwMode="auto">
            <a:xfrm rot="5400000">
              <a:off x="6509870" y="4606369"/>
              <a:ext cx="80683" cy="0"/>
            </a:xfrm>
            <a:prstGeom prst="line">
              <a:avLst/>
            </a:prstGeom>
            <a:noFill/>
            <a:ln w="28575" cap="flat" cmpd="sng" algn="ctr">
              <a:solidFill>
                <a:srgbClr val="333F7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021" name="TextBox 2020">
            <a:extLst>
              <a:ext uri="{FF2B5EF4-FFF2-40B4-BE49-F238E27FC236}">
                <a16:creationId xmlns:a16="http://schemas.microsoft.com/office/drawing/2014/main" id="{4BA8B9F9-5184-80DD-8F4E-4B81636C18D9}"/>
              </a:ext>
            </a:extLst>
          </p:cNvPr>
          <p:cNvSpPr txBox="1"/>
          <p:nvPr/>
        </p:nvSpPr>
        <p:spPr bwMode="auto">
          <a:xfrm>
            <a:off x="9725896" y="4820584"/>
            <a:ext cx="39305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39</a:t>
            </a:r>
          </a:p>
        </p:txBody>
      </p:sp>
      <p:sp>
        <p:nvSpPr>
          <p:cNvPr id="2022" name="TextBox 2021">
            <a:extLst>
              <a:ext uri="{FF2B5EF4-FFF2-40B4-BE49-F238E27FC236}">
                <a16:creationId xmlns:a16="http://schemas.microsoft.com/office/drawing/2014/main" id="{E61017DD-0726-1EF9-D94F-B6457DAAEF0F}"/>
              </a:ext>
            </a:extLst>
          </p:cNvPr>
          <p:cNvSpPr txBox="1"/>
          <p:nvPr/>
        </p:nvSpPr>
        <p:spPr bwMode="auto">
          <a:xfrm>
            <a:off x="9967745" y="4820584"/>
            <a:ext cx="39305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42</a:t>
            </a:r>
          </a:p>
        </p:txBody>
      </p:sp>
      <p:sp>
        <p:nvSpPr>
          <p:cNvPr id="2023" name="TextBox 2022">
            <a:extLst>
              <a:ext uri="{FF2B5EF4-FFF2-40B4-BE49-F238E27FC236}">
                <a16:creationId xmlns:a16="http://schemas.microsoft.com/office/drawing/2014/main" id="{D5FDEA3C-BDED-8139-A3C8-0CC8A1B50C42}"/>
              </a:ext>
            </a:extLst>
          </p:cNvPr>
          <p:cNvSpPr txBox="1"/>
          <p:nvPr/>
        </p:nvSpPr>
        <p:spPr bwMode="auto">
          <a:xfrm>
            <a:off x="10217187" y="4820584"/>
            <a:ext cx="39305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45</a:t>
            </a:r>
          </a:p>
        </p:txBody>
      </p:sp>
      <p:sp>
        <p:nvSpPr>
          <p:cNvPr id="2024" name="TextBox 2023">
            <a:extLst>
              <a:ext uri="{FF2B5EF4-FFF2-40B4-BE49-F238E27FC236}">
                <a16:creationId xmlns:a16="http://schemas.microsoft.com/office/drawing/2014/main" id="{799F586A-9275-59B1-FEB5-7372A1B802E9}"/>
              </a:ext>
            </a:extLst>
          </p:cNvPr>
          <p:cNvSpPr txBox="1"/>
          <p:nvPr/>
        </p:nvSpPr>
        <p:spPr bwMode="auto">
          <a:xfrm>
            <a:off x="10457508" y="4820584"/>
            <a:ext cx="39305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48</a:t>
            </a:r>
          </a:p>
        </p:txBody>
      </p:sp>
      <p:sp>
        <p:nvSpPr>
          <p:cNvPr id="2025" name="TextBox 2024">
            <a:extLst>
              <a:ext uri="{FF2B5EF4-FFF2-40B4-BE49-F238E27FC236}">
                <a16:creationId xmlns:a16="http://schemas.microsoft.com/office/drawing/2014/main" id="{9C5D6C25-A602-E2D3-A802-2579E708D517}"/>
              </a:ext>
            </a:extLst>
          </p:cNvPr>
          <p:cNvSpPr txBox="1"/>
          <p:nvPr/>
        </p:nvSpPr>
        <p:spPr bwMode="auto">
          <a:xfrm>
            <a:off x="10703154" y="4820584"/>
            <a:ext cx="39305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51</a:t>
            </a:r>
          </a:p>
        </p:txBody>
      </p:sp>
      <p:sp>
        <p:nvSpPr>
          <p:cNvPr id="2026" name="TextBox 2025">
            <a:extLst>
              <a:ext uri="{FF2B5EF4-FFF2-40B4-BE49-F238E27FC236}">
                <a16:creationId xmlns:a16="http://schemas.microsoft.com/office/drawing/2014/main" id="{5EA87234-51C4-0A2A-F36E-5C0214EE14A0}"/>
              </a:ext>
            </a:extLst>
          </p:cNvPr>
          <p:cNvSpPr txBox="1"/>
          <p:nvPr/>
        </p:nvSpPr>
        <p:spPr bwMode="auto">
          <a:xfrm>
            <a:off x="10952597" y="4820584"/>
            <a:ext cx="39305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54</a:t>
            </a:r>
          </a:p>
        </p:txBody>
      </p:sp>
      <p:sp>
        <p:nvSpPr>
          <p:cNvPr id="2027" name="TextBox 2026">
            <a:extLst>
              <a:ext uri="{FF2B5EF4-FFF2-40B4-BE49-F238E27FC236}">
                <a16:creationId xmlns:a16="http://schemas.microsoft.com/office/drawing/2014/main" id="{62A325EF-45D0-C138-155B-BCDD67E3FAE6}"/>
              </a:ext>
            </a:extLst>
          </p:cNvPr>
          <p:cNvSpPr txBox="1"/>
          <p:nvPr/>
        </p:nvSpPr>
        <p:spPr bwMode="auto">
          <a:xfrm>
            <a:off x="11198243" y="4820584"/>
            <a:ext cx="39305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57</a:t>
            </a:r>
          </a:p>
        </p:txBody>
      </p:sp>
      <p:sp>
        <p:nvSpPr>
          <p:cNvPr id="2028" name="Freeform: Shape 2027">
            <a:extLst>
              <a:ext uri="{FF2B5EF4-FFF2-40B4-BE49-F238E27FC236}">
                <a16:creationId xmlns:a16="http://schemas.microsoft.com/office/drawing/2014/main" id="{263F4A03-00AC-2706-196D-08713F2D381A}"/>
              </a:ext>
            </a:extLst>
          </p:cNvPr>
          <p:cNvSpPr/>
          <p:nvPr/>
        </p:nvSpPr>
        <p:spPr bwMode="auto">
          <a:xfrm>
            <a:off x="6827057" y="2832102"/>
            <a:ext cx="3837715" cy="1669374"/>
          </a:xfrm>
          <a:custGeom>
            <a:avLst/>
            <a:gdLst>
              <a:gd name="connsiteX0" fmla="*/ 5668371 w 5668371"/>
              <a:gd name="connsiteY0" fmla="*/ 2283725 h 2465695"/>
              <a:gd name="connsiteX1" fmla="*/ 5131559 w 5668371"/>
              <a:gd name="connsiteY1" fmla="*/ 2283725 h 2465695"/>
              <a:gd name="connsiteX2" fmla="*/ 5131559 w 5668371"/>
              <a:gd name="connsiteY2" fmla="*/ 2247331 h 2465695"/>
              <a:gd name="connsiteX3" fmla="*/ 4640239 w 5668371"/>
              <a:gd name="connsiteY3" fmla="*/ 2247331 h 2465695"/>
              <a:gd name="connsiteX4" fmla="*/ 4640239 w 5668371"/>
              <a:gd name="connsiteY4" fmla="*/ 2206388 h 2465695"/>
              <a:gd name="connsiteX5" fmla="*/ 4158018 w 5668371"/>
              <a:gd name="connsiteY5" fmla="*/ 2206388 h 2465695"/>
              <a:gd name="connsiteX6" fmla="*/ 4158018 w 5668371"/>
              <a:gd name="connsiteY6" fmla="*/ 2147247 h 2465695"/>
              <a:gd name="connsiteX7" fmla="*/ 4158018 w 5668371"/>
              <a:gd name="connsiteY7" fmla="*/ 2147247 h 2465695"/>
              <a:gd name="connsiteX8" fmla="*/ 4135272 w 5668371"/>
              <a:gd name="connsiteY8" fmla="*/ 2124501 h 2465695"/>
              <a:gd name="connsiteX9" fmla="*/ 4057935 w 5668371"/>
              <a:gd name="connsiteY9" fmla="*/ 2124501 h 2465695"/>
              <a:gd name="connsiteX10" fmla="*/ 4057935 w 5668371"/>
              <a:gd name="connsiteY10" fmla="*/ 2097206 h 2465695"/>
              <a:gd name="connsiteX11" fmla="*/ 3957851 w 5668371"/>
              <a:gd name="connsiteY11" fmla="*/ 2097206 h 2465695"/>
              <a:gd name="connsiteX12" fmla="*/ 3957851 w 5668371"/>
              <a:gd name="connsiteY12" fmla="*/ 2079009 h 2465695"/>
              <a:gd name="connsiteX13" fmla="*/ 3698544 w 5668371"/>
              <a:gd name="connsiteY13" fmla="*/ 2079009 h 2465695"/>
              <a:gd name="connsiteX14" fmla="*/ 3698544 w 5668371"/>
              <a:gd name="connsiteY14" fmla="*/ 2047164 h 2465695"/>
              <a:gd name="connsiteX15" fmla="*/ 3562066 w 5668371"/>
              <a:gd name="connsiteY15" fmla="*/ 2047164 h 2465695"/>
              <a:gd name="connsiteX16" fmla="*/ 3530221 w 5668371"/>
              <a:gd name="connsiteY16" fmla="*/ 2015319 h 2465695"/>
              <a:gd name="connsiteX17" fmla="*/ 3530221 w 5668371"/>
              <a:gd name="connsiteY17" fmla="*/ 1951629 h 2465695"/>
              <a:gd name="connsiteX18" fmla="*/ 3421039 w 5668371"/>
              <a:gd name="connsiteY18" fmla="*/ 1951629 h 2465695"/>
              <a:gd name="connsiteX19" fmla="*/ 3421039 w 5668371"/>
              <a:gd name="connsiteY19" fmla="*/ 1928883 h 2465695"/>
              <a:gd name="connsiteX20" fmla="*/ 3348251 w 5668371"/>
              <a:gd name="connsiteY20" fmla="*/ 1928883 h 2465695"/>
              <a:gd name="connsiteX21" fmla="*/ 3348251 w 5668371"/>
              <a:gd name="connsiteY21" fmla="*/ 1892489 h 2465695"/>
              <a:gd name="connsiteX22" fmla="*/ 3243618 w 5668371"/>
              <a:gd name="connsiteY22" fmla="*/ 1892489 h 2465695"/>
              <a:gd name="connsiteX23" fmla="*/ 3243618 w 5668371"/>
              <a:gd name="connsiteY23" fmla="*/ 1874292 h 2465695"/>
              <a:gd name="connsiteX24" fmla="*/ 3138985 w 5668371"/>
              <a:gd name="connsiteY24" fmla="*/ 1874292 h 2465695"/>
              <a:gd name="connsiteX25" fmla="*/ 3138985 w 5668371"/>
              <a:gd name="connsiteY25" fmla="*/ 1856095 h 2465695"/>
              <a:gd name="connsiteX26" fmla="*/ 3088944 w 5668371"/>
              <a:gd name="connsiteY26" fmla="*/ 1856095 h 2465695"/>
              <a:gd name="connsiteX27" fmla="*/ 2970663 w 5668371"/>
              <a:gd name="connsiteY27" fmla="*/ 1787856 h 2465695"/>
              <a:gd name="connsiteX28" fmla="*/ 2820538 w 5668371"/>
              <a:gd name="connsiteY28" fmla="*/ 1696871 h 2465695"/>
              <a:gd name="connsiteX29" fmla="*/ 2820538 w 5668371"/>
              <a:gd name="connsiteY29" fmla="*/ 1651379 h 2465695"/>
              <a:gd name="connsiteX30" fmla="*/ 2765947 w 5668371"/>
              <a:gd name="connsiteY30" fmla="*/ 1651379 h 2465695"/>
              <a:gd name="connsiteX31" fmla="*/ 2765947 w 5668371"/>
              <a:gd name="connsiteY31" fmla="*/ 1614985 h 2465695"/>
              <a:gd name="connsiteX32" fmla="*/ 2725003 w 5668371"/>
              <a:gd name="connsiteY32" fmla="*/ 1614985 h 2465695"/>
              <a:gd name="connsiteX33" fmla="*/ 2725003 w 5668371"/>
              <a:gd name="connsiteY33" fmla="*/ 1596788 h 2465695"/>
              <a:gd name="connsiteX34" fmla="*/ 2670412 w 5668371"/>
              <a:gd name="connsiteY34" fmla="*/ 1596788 h 2465695"/>
              <a:gd name="connsiteX35" fmla="*/ 2670412 w 5668371"/>
              <a:gd name="connsiteY35" fmla="*/ 1569492 h 2465695"/>
              <a:gd name="connsiteX36" fmla="*/ 2643117 w 5668371"/>
              <a:gd name="connsiteY36" fmla="*/ 1569492 h 2465695"/>
              <a:gd name="connsiteX37" fmla="*/ 2643117 w 5668371"/>
              <a:gd name="connsiteY37" fmla="*/ 1524000 h 2465695"/>
              <a:gd name="connsiteX38" fmla="*/ 2547583 w 5668371"/>
              <a:gd name="connsiteY38" fmla="*/ 1524000 h 2465695"/>
              <a:gd name="connsiteX39" fmla="*/ 2547583 w 5668371"/>
              <a:gd name="connsiteY39" fmla="*/ 1501253 h 2465695"/>
              <a:gd name="connsiteX40" fmla="*/ 2488442 w 5668371"/>
              <a:gd name="connsiteY40" fmla="*/ 1501253 h 2465695"/>
              <a:gd name="connsiteX41" fmla="*/ 2465696 w 5668371"/>
              <a:gd name="connsiteY41" fmla="*/ 1460310 h 2465695"/>
              <a:gd name="connsiteX42" fmla="*/ 2356514 w 5668371"/>
              <a:gd name="connsiteY42" fmla="*/ 1460310 h 2465695"/>
              <a:gd name="connsiteX43" fmla="*/ 2356514 w 5668371"/>
              <a:gd name="connsiteY43" fmla="*/ 1419367 h 2465695"/>
              <a:gd name="connsiteX44" fmla="*/ 2301923 w 5668371"/>
              <a:gd name="connsiteY44" fmla="*/ 1419367 h 2465695"/>
              <a:gd name="connsiteX45" fmla="*/ 2251881 w 5668371"/>
              <a:gd name="connsiteY45" fmla="*/ 1387522 h 2465695"/>
              <a:gd name="connsiteX46" fmla="*/ 2251881 w 5668371"/>
              <a:gd name="connsiteY46" fmla="*/ 1337480 h 2465695"/>
              <a:gd name="connsiteX47" fmla="*/ 2124502 w 5668371"/>
              <a:gd name="connsiteY47" fmla="*/ 1342029 h 2465695"/>
              <a:gd name="connsiteX48" fmla="*/ 2065362 w 5668371"/>
              <a:gd name="connsiteY48" fmla="*/ 1296537 h 2465695"/>
              <a:gd name="connsiteX49" fmla="*/ 1924335 w 5668371"/>
              <a:gd name="connsiteY49" fmla="*/ 1191904 h 2465695"/>
              <a:gd name="connsiteX50" fmla="*/ 1705971 w 5668371"/>
              <a:gd name="connsiteY50" fmla="*/ 1064525 h 2465695"/>
              <a:gd name="connsiteX51" fmla="*/ 1633183 w 5668371"/>
              <a:gd name="connsiteY51" fmla="*/ 1005385 h 2465695"/>
              <a:gd name="connsiteX52" fmla="*/ 1633183 w 5668371"/>
              <a:gd name="connsiteY52" fmla="*/ 937146 h 2465695"/>
              <a:gd name="connsiteX53" fmla="*/ 1574042 w 5668371"/>
              <a:gd name="connsiteY53" fmla="*/ 937146 h 2465695"/>
              <a:gd name="connsiteX54" fmla="*/ 1574042 w 5668371"/>
              <a:gd name="connsiteY54" fmla="*/ 896203 h 2465695"/>
              <a:gd name="connsiteX55" fmla="*/ 1542197 w 5668371"/>
              <a:gd name="connsiteY55" fmla="*/ 896203 h 2465695"/>
              <a:gd name="connsiteX56" fmla="*/ 1542197 w 5668371"/>
              <a:gd name="connsiteY56" fmla="*/ 864358 h 2465695"/>
              <a:gd name="connsiteX57" fmla="*/ 1542197 w 5668371"/>
              <a:gd name="connsiteY57" fmla="*/ 864358 h 2465695"/>
              <a:gd name="connsiteX58" fmla="*/ 1496705 w 5668371"/>
              <a:gd name="connsiteY58" fmla="*/ 841612 h 2465695"/>
              <a:gd name="connsiteX59" fmla="*/ 1401171 w 5668371"/>
              <a:gd name="connsiteY59" fmla="*/ 832513 h 2465695"/>
              <a:gd name="connsiteX60" fmla="*/ 1291988 w 5668371"/>
              <a:gd name="connsiteY60" fmla="*/ 746077 h 2465695"/>
              <a:gd name="connsiteX61" fmla="*/ 1219200 w 5668371"/>
              <a:gd name="connsiteY61" fmla="*/ 714232 h 2465695"/>
              <a:gd name="connsiteX62" fmla="*/ 1178257 w 5668371"/>
              <a:gd name="connsiteY62" fmla="*/ 691486 h 2465695"/>
              <a:gd name="connsiteX63" fmla="*/ 1119117 w 5668371"/>
              <a:gd name="connsiteY63" fmla="*/ 691486 h 2465695"/>
              <a:gd name="connsiteX64" fmla="*/ 1082723 w 5668371"/>
              <a:gd name="connsiteY64" fmla="*/ 664191 h 2465695"/>
              <a:gd name="connsiteX65" fmla="*/ 1059977 w 5668371"/>
              <a:gd name="connsiteY65" fmla="*/ 591403 h 2465695"/>
              <a:gd name="connsiteX66" fmla="*/ 996287 w 5668371"/>
              <a:gd name="connsiteY66" fmla="*/ 591403 h 2465695"/>
              <a:gd name="connsiteX67" fmla="*/ 968991 w 5668371"/>
              <a:gd name="connsiteY67" fmla="*/ 504967 h 2465695"/>
              <a:gd name="connsiteX68" fmla="*/ 914400 w 5668371"/>
              <a:gd name="connsiteY68" fmla="*/ 504967 h 2465695"/>
              <a:gd name="connsiteX69" fmla="*/ 905302 w 5668371"/>
              <a:gd name="connsiteY69" fmla="*/ 454925 h 2465695"/>
              <a:gd name="connsiteX70" fmla="*/ 846162 w 5668371"/>
              <a:gd name="connsiteY70" fmla="*/ 454925 h 2465695"/>
              <a:gd name="connsiteX71" fmla="*/ 718783 w 5668371"/>
              <a:gd name="connsiteY71" fmla="*/ 336644 h 2465695"/>
              <a:gd name="connsiteX72" fmla="*/ 632347 w 5668371"/>
              <a:gd name="connsiteY72" fmla="*/ 272955 h 2465695"/>
              <a:gd name="connsiteX73" fmla="*/ 591403 w 5668371"/>
              <a:gd name="connsiteY73" fmla="*/ 268406 h 2465695"/>
              <a:gd name="connsiteX74" fmla="*/ 591403 w 5668371"/>
              <a:gd name="connsiteY74" fmla="*/ 268406 h 2465695"/>
              <a:gd name="connsiteX75" fmla="*/ 586854 w 5668371"/>
              <a:gd name="connsiteY75" fmla="*/ 241110 h 2465695"/>
              <a:gd name="connsiteX76" fmla="*/ 486771 w 5668371"/>
              <a:gd name="connsiteY76" fmla="*/ 232012 h 2465695"/>
              <a:gd name="connsiteX77" fmla="*/ 486771 w 5668371"/>
              <a:gd name="connsiteY77" fmla="*/ 204716 h 2465695"/>
              <a:gd name="connsiteX78" fmla="*/ 427630 w 5668371"/>
              <a:gd name="connsiteY78" fmla="*/ 204716 h 2465695"/>
              <a:gd name="connsiteX79" fmla="*/ 354842 w 5668371"/>
              <a:gd name="connsiteY79" fmla="*/ 154674 h 2465695"/>
              <a:gd name="connsiteX80" fmla="*/ 286603 w 5668371"/>
              <a:gd name="connsiteY80" fmla="*/ 90985 h 2465695"/>
              <a:gd name="connsiteX81" fmla="*/ 204717 w 5668371"/>
              <a:gd name="connsiteY81" fmla="*/ 68238 h 2465695"/>
              <a:gd name="connsiteX82" fmla="*/ 90985 w 5668371"/>
              <a:gd name="connsiteY82" fmla="*/ 31844 h 2465695"/>
              <a:gd name="connsiteX83" fmla="*/ 81887 w 5668371"/>
              <a:gd name="connsiteY83" fmla="*/ 0 h 2465695"/>
              <a:gd name="connsiteX84" fmla="*/ 0 w 5668371"/>
              <a:gd name="connsiteY84" fmla="*/ 0 h 2465695"/>
              <a:gd name="connsiteX85" fmla="*/ 22747 w 5668371"/>
              <a:gd name="connsiteY85" fmla="*/ 40943 h 2465695"/>
              <a:gd name="connsiteX86" fmla="*/ 141027 w 5668371"/>
              <a:gd name="connsiteY86" fmla="*/ 63689 h 2465695"/>
              <a:gd name="connsiteX87" fmla="*/ 218365 w 5668371"/>
              <a:gd name="connsiteY87" fmla="*/ 113731 h 2465695"/>
              <a:gd name="connsiteX88" fmla="*/ 218365 w 5668371"/>
              <a:gd name="connsiteY88" fmla="*/ 136477 h 2465695"/>
              <a:gd name="connsiteX89" fmla="*/ 327547 w 5668371"/>
              <a:gd name="connsiteY89" fmla="*/ 141026 h 2465695"/>
              <a:gd name="connsiteX90" fmla="*/ 336645 w 5668371"/>
              <a:gd name="connsiteY90" fmla="*/ 177420 h 2465695"/>
              <a:gd name="connsiteX91" fmla="*/ 368490 w 5668371"/>
              <a:gd name="connsiteY91" fmla="*/ 177420 h 2465695"/>
              <a:gd name="connsiteX92" fmla="*/ 391236 w 5668371"/>
              <a:gd name="connsiteY92" fmla="*/ 200167 h 2465695"/>
              <a:gd name="connsiteX93" fmla="*/ 391236 w 5668371"/>
              <a:gd name="connsiteY93" fmla="*/ 236561 h 2465695"/>
              <a:gd name="connsiteX94" fmla="*/ 441278 w 5668371"/>
              <a:gd name="connsiteY94" fmla="*/ 263856 h 2465695"/>
              <a:gd name="connsiteX95" fmla="*/ 441278 w 5668371"/>
              <a:gd name="connsiteY95" fmla="*/ 263856 h 2465695"/>
              <a:gd name="connsiteX96" fmla="*/ 441278 w 5668371"/>
              <a:gd name="connsiteY96" fmla="*/ 263856 h 2465695"/>
              <a:gd name="connsiteX97" fmla="*/ 477672 w 5668371"/>
              <a:gd name="connsiteY97" fmla="*/ 272955 h 2465695"/>
              <a:gd name="connsiteX98" fmla="*/ 477672 w 5668371"/>
              <a:gd name="connsiteY98" fmla="*/ 304800 h 2465695"/>
              <a:gd name="connsiteX99" fmla="*/ 550460 w 5668371"/>
              <a:gd name="connsiteY99" fmla="*/ 313898 h 2465695"/>
              <a:gd name="connsiteX100" fmla="*/ 555009 w 5668371"/>
              <a:gd name="connsiteY100" fmla="*/ 345743 h 2465695"/>
              <a:gd name="connsiteX101" fmla="*/ 623248 w 5668371"/>
              <a:gd name="connsiteY101" fmla="*/ 350292 h 2465695"/>
              <a:gd name="connsiteX102" fmla="*/ 645994 w 5668371"/>
              <a:gd name="connsiteY102" fmla="*/ 368489 h 2465695"/>
              <a:gd name="connsiteX103" fmla="*/ 668741 w 5668371"/>
              <a:gd name="connsiteY103" fmla="*/ 432179 h 2465695"/>
              <a:gd name="connsiteX104" fmla="*/ 723332 w 5668371"/>
              <a:gd name="connsiteY104" fmla="*/ 445826 h 2465695"/>
              <a:gd name="connsiteX105" fmla="*/ 755177 w 5668371"/>
              <a:gd name="connsiteY105" fmla="*/ 486770 h 2465695"/>
              <a:gd name="connsiteX106" fmla="*/ 818866 w 5668371"/>
              <a:gd name="connsiteY106" fmla="*/ 564107 h 2465695"/>
              <a:gd name="connsiteX107" fmla="*/ 850711 w 5668371"/>
              <a:gd name="connsiteY107" fmla="*/ 568656 h 2465695"/>
              <a:gd name="connsiteX108" fmla="*/ 859809 w 5668371"/>
              <a:gd name="connsiteY108" fmla="*/ 627797 h 2465695"/>
              <a:gd name="connsiteX109" fmla="*/ 918950 w 5668371"/>
              <a:gd name="connsiteY109" fmla="*/ 632346 h 2465695"/>
              <a:gd name="connsiteX110" fmla="*/ 923499 w 5668371"/>
              <a:gd name="connsiteY110" fmla="*/ 664191 h 2465695"/>
              <a:gd name="connsiteX111" fmla="*/ 982639 w 5668371"/>
              <a:gd name="connsiteY111" fmla="*/ 664191 h 2465695"/>
              <a:gd name="connsiteX112" fmla="*/ 1032681 w 5668371"/>
              <a:gd name="connsiteY112" fmla="*/ 709683 h 2465695"/>
              <a:gd name="connsiteX113" fmla="*/ 1119117 w 5668371"/>
              <a:gd name="connsiteY113" fmla="*/ 782471 h 2465695"/>
              <a:gd name="connsiteX114" fmla="*/ 1164609 w 5668371"/>
              <a:gd name="connsiteY114" fmla="*/ 823415 h 2465695"/>
              <a:gd name="connsiteX115" fmla="*/ 1160060 w 5668371"/>
              <a:gd name="connsiteY115" fmla="*/ 864358 h 2465695"/>
              <a:gd name="connsiteX116" fmla="*/ 1241947 w 5668371"/>
              <a:gd name="connsiteY116" fmla="*/ 878006 h 2465695"/>
              <a:gd name="connsiteX117" fmla="*/ 1278341 w 5668371"/>
              <a:gd name="connsiteY117" fmla="*/ 950794 h 2465695"/>
              <a:gd name="connsiteX118" fmla="*/ 1278341 w 5668371"/>
              <a:gd name="connsiteY118" fmla="*/ 950794 h 2465695"/>
              <a:gd name="connsiteX119" fmla="*/ 1346580 w 5668371"/>
              <a:gd name="connsiteY119" fmla="*/ 987188 h 2465695"/>
              <a:gd name="connsiteX120" fmla="*/ 1396621 w 5668371"/>
              <a:gd name="connsiteY120" fmla="*/ 1028131 h 2465695"/>
              <a:gd name="connsiteX121" fmla="*/ 1396621 w 5668371"/>
              <a:gd name="connsiteY121" fmla="*/ 1073623 h 2465695"/>
              <a:gd name="connsiteX122" fmla="*/ 1469409 w 5668371"/>
              <a:gd name="connsiteY122" fmla="*/ 1078173 h 2465695"/>
              <a:gd name="connsiteX123" fmla="*/ 1524000 w 5668371"/>
              <a:gd name="connsiteY123" fmla="*/ 1105468 h 2465695"/>
              <a:gd name="connsiteX124" fmla="*/ 1619535 w 5668371"/>
              <a:gd name="connsiteY124" fmla="*/ 1128215 h 2465695"/>
              <a:gd name="connsiteX125" fmla="*/ 1637732 w 5668371"/>
              <a:gd name="connsiteY125" fmla="*/ 1169158 h 2465695"/>
              <a:gd name="connsiteX126" fmla="*/ 1660478 w 5668371"/>
              <a:gd name="connsiteY126" fmla="*/ 1164609 h 2465695"/>
              <a:gd name="connsiteX127" fmla="*/ 1669577 w 5668371"/>
              <a:gd name="connsiteY127" fmla="*/ 1228298 h 2465695"/>
              <a:gd name="connsiteX128" fmla="*/ 1696872 w 5668371"/>
              <a:gd name="connsiteY128" fmla="*/ 1228298 h 2465695"/>
              <a:gd name="connsiteX129" fmla="*/ 1710520 w 5668371"/>
              <a:gd name="connsiteY129" fmla="*/ 1282889 h 2465695"/>
              <a:gd name="connsiteX130" fmla="*/ 1742365 w 5668371"/>
              <a:gd name="connsiteY130" fmla="*/ 1301086 h 2465695"/>
              <a:gd name="connsiteX131" fmla="*/ 1846997 w 5668371"/>
              <a:gd name="connsiteY131" fmla="*/ 1310185 h 2465695"/>
              <a:gd name="connsiteX132" fmla="*/ 1915236 w 5668371"/>
              <a:gd name="connsiteY132" fmla="*/ 1337480 h 2465695"/>
              <a:gd name="connsiteX133" fmla="*/ 2042615 w 5668371"/>
              <a:gd name="connsiteY133" fmla="*/ 1423916 h 2465695"/>
              <a:gd name="connsiteX134" fmla="*/ 2129051 w 5668371"/>
              <a:gd name="connsiteY134" fmla="*/ 1433015 h 2465695"/>
              <a:gd name="connsiteX135" fmla="*/ 2133600 w 5668371"/>
              <a:gd name="connsiteY135" fmla="*/ 1483056 h 2465695"/>
              <a:gd name="connsiteX136" fmla="*/ 2188191 w 5668371"/>
              <a:gd name="connsiteY136" fmla="*/ 1492155 h 2465695"/>
              <a:gd name="connsiteX137" fmla="*/ 2188191 w 5668371"/>
              <a:gd name="connsiteY137" fmla="*/ 1505803 h 2465695"/>
              <a:gd name="connsiteX138" fmla="*/ 2297374 w 5668371"/>
              <a:gd name="connsiteY138" fmla="*/ 1501253 h 2465695"/>
              <a:gd name="connsiteX139" fmla="*/ 2320120 w 5668371"/>
              <a:gd name="connsiteY139" fmla="*/ 1546746 h 2465695"/>
              <a:gd name="connsiteX140" fmla="*/ 2370162 w 5668371"/>
              <a:gd name="connsiteY140" fmla="*/ 1574041 h 2465695"/>
              <a:gd name="connsiteX141" fmla="*/ 2406556 w 5668371"/>
              <a:gd name="connsiteY141" fmla="*/ 1564943 h 2465695"/>
              <a:gd name="connsiteX142" fmla="*/ 2415654 w 5668371"/>
              <a:gd name="connsiteY142" fmla="*/ 1614985 h 2465695"/>
              <a:gd name="connsiteX143" fmla="*/ 2470245 w 5668371"/>
              <a:gd name="connsiteY143" fmla="*/ 1614985 h 2465695"/>
              <a:gd name="connsiteX144" fmla="*/ 2470245 w 5668371"/>
              <a:gd name="connsiteY144" fmla="*/ 1692322 h 2465695"/>
              <a:gd name="connsiteX145" fmla="*/ 2611272 w 5668371"/>
              <a:gd name="connsiteY145" fmla="*/ 1710519 h 2465695"/>
              <a:gd name="connsiteX146" fmla="*/ 2629469 w 5668371"/>
              <a:gd name="connsiteY146" fmla="*/ 1751462 h 2465695"/>
              <a:gd name="connsiteX147" fmla="*/ 2697708 w 5668371"/>
              <a:gd name="connsiteY147" fmla="*/ 1751462 h 2465695"/>
              <a:gd name="connsiteX148" fmla="*/ 2702257 w 5668371"/>
              <a:gd name="connsiteY148" fmla="*/ 1778758 h 2465695"/>
              <a:gd name="connsiteX149" fmla="*/ 2843284 w 5668371"/>
              <a:gd name="connsiteY149" fmla="*/ 1774209 h 2465695"/>
              <a:gd name="connsiteX150" fmla="*/ 2843284 w 5668371"/>
              <a:gd name="connsiteY150" fmla="*/ 1806053 h 2465695"/>
              <a:gd name="connsiteX151" fmla="*/ 2929720 w 5668371"/>
              <a:gd name="connsiteY151" fmla="*/ 1815152 h 2465695"/>
              <a:gd name="connsiteX152" fmla="*/ 2934269 w 5668371"/>
              <a:gd name="connsiteY152" fmla="*/ 1833349 h 2465695"/>
              <a:gd name="connsiteX153" fmla="*/ 2975212 w 5668371"/>
              <a:gd name="connsiteY153" fmla="*/ 1851546 h 2465695"/>
              <a:gd name="connsiteX154" fmla="*/ 3034353 w 5668371"/>
              <a:gd name="connsiteY154" fmla="*/ 1865194 h 2465695"/>
              <a:gd name="connsiteX155" fmla="*/ 3125338 w 5668371"/>
              <a:gd name="connsiteY155" fmla="*/ 1865194 h 2465695"/>
              <a:gd name="connsiteX156" fmla="*/ 3134436 w 5668371"/>
              <a:gd name="connsiteY156" fmla="*/ 1910686 h 2465695"/>
              <a:gd name="connsiteX157" fmla="*/ 3207224 w 5668371"/>
              <a:gd name="connsiteY157" fmla="*/ 1915235 h 2465695"/>
              <a:gd name="connsiteX158" fmla="*/ 3207224 w 5668371"/>
              <a:gd name="connsiteY158" fmla="*/ 1978925 h 2465695"/>
              <a:gd name="connsiteX159" fmla="*/ 3257266 w 5668371"/>
              <a:gd name="connsiteY159" fmla="*/ 1978925 h 2465695"/>
              <a:gd name="connsiteX160" fmla="*/ 3257266 w 5668371"/>
              <a:gd name="connsiteY160" fmla="*/ 2028967 h 2465695"/>
              <a:gd name="connsiteX161" fmla="*/ 3307308 w 5668371"/>
              <a:gd name="connsiteY161" fmla="*/ 2028967 h 2465695"/>
              <a:gd name="connsiteX162" fmla="*/ 3307308 w 5668371"/>
              <a:gd name="connsiteY162" fmla="*/ 2065361 h 2465695"/>
              <a:gd name="connsiteX163" fmla="*/ 3471081 w 5668371"/>
              <a:gd name="connsiteY163" fmla="*/ 2069910 h 2465695"/>
              <a:gd name="connsiteX164" fmla="*/ 3493827 w 5668371"/>
              <a:gd name="connsiteY164" fmla="*/ 2101755 h 2465695"/>
              <a:gd name="connsiteX165" fmla="*/ 3493827 w 5668371"/>
              <a:gd name="connsiteY165" fmla="*/ 2138149 h 2465695"/>
              <a:gd name="connsiteX166" fmla="*/ 3725839 w 5668371"/>
              <a:gd name="connsiteY166" fmla="*/ 2133600 h 2465695"/>
              <a:gd name="connsiteX167" fmla="*/ 3725839 w 5668371"/>
              <a:gd name="connsiteY167" fmla="*/ 2169994 h 2465695"/>
              <a:gd name="connsiteX168" fmla="*/ 3912359 w 5668371"/>
              <a:gd name="connsiteY168" fmla="*/ 2165444 h 2465695"/>
              <a:gd name="connsiteX169" fmla="*/ 3916908 w 5668371"/>
              <a:gd name="connsiteY169" fmla="*/ 2197289 h 2465695"/>
              <a:gd name="connsiteX170" fmla="*/ 4094329 w 5668371"/>
              <a:gd name="connsiteY170" fmla="*/ 2197289 h 2465695"/>
              <a:gd name="connsiteX171" fmla="*/ 4094329 w 5668371"/>
              <a:gd name="connsiteY171" fmla="*/ 2242782 h 2465695"/>
              <a:gd name="connsiteX172" fmla="*/ 4167117 w 5668371"/>
              <a:gd name="connsiteY172" fmla="*/ 2242782 h 2465695"/>
              <a:gd name="connsiteX173" fmla="*/ 4180765 w 5668371"/>
              <a:gd name="connsiteY173" fmla="*/ 2274626 h 2465695"/>
              <a:gd name="connsiteX174" fmla="*/ 4312693 w 5668371"/>
              <a:gd name="connsiteY174" fmla="*/ 2274626 h 2465695"/>
              <a:gd name="connsiteX175" fmla="*/ 4326341 w 5668371"/>
              <a:gd name="connsiteY175" fmla="*/ 2297373 h 2465695"/>
              <a:gd name="connsiteX176" fmla="*/ 4394580 w 5668371"/>
              <a:gd name="connsiteY176" fmla="*/ 2297373 h 2465695"/>
              <a:gd name="connsiteX177" fmla="*/ 4394580 w 5668371"/>
              <a:gd name="connsiteY177" fmla="*/ 2333767 h 2465695"/>
              <a:gd name="connsiteX178" fmla="*/ 4662985 w 5668371"/>
              <a:gd name="connsiteY178" fmla="*/ 2338316 h 2465695"/>
              <a:gd name="connsiteX179" fmla="*/ 4672084 w 5668371"/>
              <a:gd name="connsiteY179" fmla="*/ 2370161 h 2465695"/>
              <a:gd name="connsiteX180" fmla="*/ 4931391 w 5668371"/>
              <a:gd name="connsiteY180" fmla="*/ 2370161 h 2465695"/>
              <a:gd name="connsiteX181" fmla="*/ 4926842 w 5668371"/>
              <a:gd name="connsiteY181" fmla="*/ 2415653 h 2465695"/>
              <a:gd name="connsiteX182" fmla="*/ 5081517 w 5668371"/>
              <a:gd name="connsiteY182" fmla="*/ 2406555 h 2465695"/>
              <a:gd name="connsiteX183" fmla="*/ 5086066 w 5668371"/>
              <a:gd name="connsiteY183" fmla="*/ 2433850 h 2465695"/>
              <a:gd name="connsiteX184" fmla="*/ 5377218 w 5668371"/>
              <a:gd name="connsiteY184" fmla="*/ 2438400 h 2465695"/>
              <a:gd name="connsiteX185" fmla="*/ 5395415 w 5668371"/>
              <a:gd name="connsiteY185" fmla="*/ 2465695 h 2465695"/>
              <a:gd name="connsiteX186" fmla="*/ 5663821 w 5668371"/>
              <a:gd name="connsiteY186" fmla="*/ 2465695 h 2465695"/>
              <a:gd name="connsiteX187" fmla="*/ 5668371 w 5668371"/>
              <a:gd name="connsiteY187" fmla="*/ 2283725 h 2465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</a:cxnLst>
            <a:rect l="l" t="t" r="r" b="b"/>
            <a:pathLst>
              <a:path w="5668371" h="2465695">
                <a:moveTo>
                  <a:pt x="5668371" y="2283725"/>
                </a:moveTo>
                <a:lnTo>
                  <a:pt x="5131559" y="2283725"/>
                </a:lnTo>
                <a:lnTo>
                  <a:pt x="5131559" y="2247331"/>
                </a:lnTo>
                <a:lnTo>
                  <a:pt x="4640239" y="2247331"/>
                </a:lnTo>
                <a:lnTo>
                  <a:pt x="4640239" y="2206388"/>
                </a:lnTo>
                <a:lnTo>
                  <a:pt x="4158018" y="2206388"/>
                </a:lnTo>
                <a:lnTo>
                  <a:pt x="4158018" y="2147247"/>
                </a:lnTo>
                <a:lnTo>
                  <a:pt x="4158018" y="2147247"/>
                </a:lnTo>
                <a:lnTo>
                  <a:pt x="4135272" y="2124501"/>
                </a:lnTo>
                <a:lnTo>
                  <a:pt x="4057935" y="2124501"/>
                </a:lnTo>
                <a:lnTo>
                  <a:pt x="4057935" y="2097206"/>
                </a:lnTo>
                <a:lnTo>
                  <a:pt x="3957851" y="2097206"/>
                </a:lnTo>
                <a:lnTo>
                  <a:pt x="3957851" y="2079009"/>
                </a:lnTo>
                <a:lnTo>
                  <a:pt x="3698544" y="2079009"/>
                </a:lnTo>
                <a:lnTo>
                  <a:pt x="3698544" y="2047164"/>
                </a:lnTo>
                <a:lnTo>
                  <a:pt x="3562066" y="2047164"/>
                </a:lnTo>
                <a:lnTo>
                  <a:pt x="3530221" y="2015319"/>
                </a:lnTo>
                <a:lnTo>
                  <a:pt x="3530221" y="1951629"/>
                </a:lnTo>
                <a:lnTo>
                  <a:pt x="3421039" y="1951629"/>
                </a:lnTo>
                <a:lnTo>
                  <a:pt x="3421039" y="1928883"/>
                </a:lnTo>
                <a:lnTo>
                  <a:pt x="3348251" y="1928883"/>
                </a:lnTo>
                <a:lnTo>
                  <a:pt x="3348251" y="1892489"/>
                </a:lnTo>
                <a:lnTo>
                  <a:pt x="3243618" y="1892489"/>
                </a:lnTo>
                <a:lnTo>
                  <a:pt x="3243618" y="1874292"/>
                </a:lnTo>
                <a:lnTo>
                  <a:pt x="3138985" y="1874292"/>
                </a:lnTo>
                <a:lnTo>
                  <a:pt x="3138985" y="1856095"/>
                </a:lnTo>
                <a:lnTo>
                  <a:pt x="3088944" y="1856095"/>
                </a:lnTo>
                <a:lnTo>
                  <a:pt x="2970663" y="1787856"/>
                </a:lnTo>
                <a:lnTo>
                  <a:pt x="2820538" y="1696871"/>
                </a:lnTo>
                <a:lnTo>
                  <a:pt x="2820538" y="1651379"/>
                </a:lnTo>
                <a:lnTo>
                  <a:pt x="2765947" y="1651379"/>
                </a:lnTo>
                <a:lnTo>
                  <a:pt x="2765947" y="1614985"/>
                </a:lnTo>
                <a:lnTo>
                  <a:pt x="2725003" y="1614985"/>
                </a:lnTo>
                <a:lnTo>
                  <a:pt x="2725003" y="1596788"/>
                </a:lnTo>
                <a:lnTo>
                  <a:pt x="2670412" y="1596788"/>
                </a:lnTo>
                <a:lnTo>
                  <a:pt x="2670412" y="1569492"/>
                </a:lnTo>
                <a:lnTo>
                  <a:pt x="2643117" y="1569492"/>
                </a:lnTo>
                <a:lnTo>
                  <a:pt x="2643117" y="1524000"/>
                </a:lnTo>
                <a:lnTo>
                  <a:pt x="2547583" y="1524000"/>
                </a:lnTo>
                <a:lnTo>
                  <a:pt x="2547583" y="1501253"/>
                </a:lnTo>
                <a:lnTo>
                  <a:pt x="2488442" y="1501253"/>
                </a:lnTo>
                <a:lnTo>
                  <a:pt x="2465696" y="1460310"/>
                </a:lnTo>
                <a:lnTo>
                  <a:pt x="2356514" y="1460310"/>
                </a:lnTo>
                <a:lnTo>
                  <a:pt x="2356514" y="1419367"/>
                </a:lnTo>
                <a:lnTo>
                  <a:pt x="2301923" y="1419367"/>
                </a:lnTo>
                <a:lnTo>
                  <a:pt x="2251881" y="1387522"/>
                </a:lnTo>
                <a:lnTo>
                  <a:pt x="2251881" y="1337480"/>
                </a:lnTo>
                <a:lnTo>
                  <a:pt x="2124502" y="1342029"/>
                </a:lnTo>
                <a:lnTo>
                  <a:pt x="2065362" y="1296537"/>
                </a:lnTo>
                <a:lnTo>
                  <a:pt x="1924335" y="1191904"/>
                </a:lnTo>
                <a:lnTo>
                  <a:pt x="1705971" y="1064525"/>
                </a:lnTo>
                <a:lnTo>
                  <a:pt x="1633183" y="1005385"/>
                </a:lnTo>
                <a:lnTo>
                  <a:pt x="1633183" y="937146"/>
                </a:lnTo>
                <a:lnTo>
                  <a:pt x="1574042" y="937146"/>
                </a:lnTo>
                <a:lnTo>
                  <a:pt x="1574042" y="896203"/>
                </a:lnTo>
                <a:lnTo>
                  <a:pt x="1542197" y="896203"/>
                </a:lnTo>
                <a:lnTo>
                  <a:pt x="1542197" y="864358"/>
                </a:lnTo>
                <a:lnTo>
                  <a:pt x="1542197" y="864358"/>
                </a:lnTo>
                <a:lnTo>
                  <a:pt x="1496705" y="841612"/>
                </a:lnTo>
                <a:lnTo>
                  <a:pt x="1401171" y="832513"/>
                </a:lnTo>
                <a:lnTo>
                  <a:pt x="1291988" y="746077"/>
                </a:lnTo>
                <a:lnTo>
                  <a:pt x="1219200" y="714232"/>
                </a:lnTo>
                <a:lnTo>
                  <a:pt x="1178257" y="691486"/>
                </a:lnTo>
                <a:lnTo>
                  <a:pt x="1119117" y="691486"/>
                </a:lnTo>
                <a:lnTo>
                  <a:pt x="1082723" y="664191"/>
                </a:lnTo>
                <a:lnTo>
                  <a:pt x="1059977" y="591403"/>
                </a:lnTo>
                <a:lnTo>
                  <a:pt x="996287" y="591403"/>
                </a:lnTo>
                <a:lnTo>
                  <a:pt x="968991" y="504967"/>
                </a:lnTo>
                <a:lnTo>
                  <a:pt x="914400" y="504967"/>
                </a:lnTo>
                <a:lnTo>
                  <a:pt x="905302" y="454925"/>
                </a:lnTo>
                <a:lnTo>
                  <a:pt x="846162" y="454925"/>
                </a:lnTo>
                <a:lnTo>
                  <a:pt x="718783" y="336644"/>
                </a:lnTo>
                <a:lnTo>
                  <a:pt x="632347" y="272955"/>
                </a:lnTo>
                <a:lnTo>
                  <a:pt x="591403" y="268406"/>
                </a:lnTo>
                <a:lnTo>
                  <a:pt x="591403" y="268406"/>
                </a:lnTo>
                <a:lnTo>
                  <a:pt x="586854" y="241110"/>
                </a:lnTo>
                <a:lnTo>
                  <a:pt x="486771" y="232012"/>
                </a:lnTo>
                <a:lnTo>
                  <a:pt x="486771" y="204716"/>
                </a:lnTo>
                <a:lnTo>
                  <a:pt x="427630" y="204716"/>
                </a:lnTo>
                <a:lnTo>
                  <a:pt x="354842" y="154674"/>
                </a:lnTo>
                <a:lnTo>
                  <a:pt x="286603" y="90985"/>
                </a:lnTo>
                <a:lnTo>
                  <a:pt x="204717" y="68238"/>
                </a:lnTo>
                <a:lnTo>
                  <a:pt x="90985" y="31844"/>
                </a:lnTo>
                <a:lnTo>
                  <a:pt x="81887" y="0"/>
                </a:lnTo>
                <a:lnTo>
                  <a:pt x="0" y="0"/>
                </a:lnTo>
                <a:lnTo>
                  <a:pt x="22747" y="40943"/>
                </a:lnTo>
                <a:lnTo>
                  <a:pt x="141027" y="63689"/>
                </a:lnTo>
                <a:lnTo>
                  <a:pt x="218365" y="113731"/>
                </a:lnTo>
                <a:lnTo>
                  <a:pt x="218365" y="136477"/>
                </a:lnTo>
                <a:lnTo>
                  <a:pt x="327547" y="141026"/>
                </a:lnTo>
                <a:lnTo>
                  <a:pt x="336645" y="177420"/>
                </a:lnTo>
                <a:lnTo>
                  <a:pt x="368490" y="177420"/>
                </a:lnTo>
                <a:lnTo>
                  <a:pt x="391236" y="200167"/>
                </a:lnTo>
                <a:lnTo>
                  <a:pt x="391236" y="236561"/>
                </a:lnTo>
                <a:lnTo>
                  <a:pt x="441278" y="263856"/>
                </a:lnTo>
                <a:lnTo>
                  <a:pt x="441278" y="263856"/>
                </a:lnTo>
                <a:lnTo>
                  <a:pt x="441278" y="263856"/>
                </a:lnTo>
                <a:lnTo>
                  <a:pt x="477672" y="272955"/>
                </a:lnTo>
                <a:lnTo>
                  <a:pt x="477672" y="304800"/>
                </a:lnTo>
                <a:lnTo>
                  <a:pt x="550460" y="313898"/>
                </a:lnTo>
                <a:lnTo>
                  <a:pt x="555009" y="345743"/>
                </a:lnTo>
                <a:lnTo>
                  <a:pt x="623248" y="350292"/>
                </a:lnTo>
                <a:lnTo>
                  <a:pt x="645994" y="368489"/>
                </a:lnTo>
                <a:lnTo>
                  <a:pt x="668741" y="432179"/>
                </a:lnTo>
                <a:lnTo>
                  <a:pt x="723332" y="445826"/>
                </a:lnTo>
                <a:lnTo>
                  <a:pt x="755177" y="486770"/>
                </a:lnTo>
                <a:lnTo>
                  <a:pt x="818866" y="564107"/>
                </a:lnTo>
                <a:lnTo>
                  <a:pt x="850711" y="568656"/>
                </a:lnTo>
                <a:lnTo>
                  <a:pt x="859809" y="627797"/>
                </a:lnTo>
                <a:lnTo>
                  <a:pt x="918950" y="632346"/>
                </a:lnTo>
                <a:lnTo>
                  <a:pt x="923499" y="664191"/>
                </a:lnTo>
                <a:lnTo>
                  <a:pt x="982639" y="664191"/>
                </a:lnTo>
                <a:lnTo>
                  <a:pt x="1032681" y="709683"/>
                </a:lnTo>
                <a:lnTo>
                  <a:pt x="1119117" y="782471"/>
                </a:lnTo>
                <a:lnTo>
                  <a:pt x="1164609" y="823415"/>
                </a:lnTo>
                <a:lnTo>
                  <a:pt x="1160060" y="864358"/>
                </a:lnTo>
                <a:lnTo>
                  <a:pt x="1241947" y="878006"/>
                </a:lnTo>
                <a:lnTo>
                  <a:pt x="1278341" y="950794"/>
                </a:lnTo>
                <a:lnTo>
                  <a:pt x="1278341" y="950794"/>
                </a:lnTo>
                <a:lnTo>
                  <a:pt x="1346580" y="987188"/>
                </a:lnTo>
                <a:lnTo>
                  <a:pt x="1396621" y="1028131"/>
                </a:lnTo>
                <a:lnTo>
                  <a:pt x="1396621" y="1073623"/>
                </a:lnTo>
                <a:lnTo>
                  <a:pt x="1469409" y="1078173"/>
                </a:lnTo>
                <a:lnTo>
                  <a:pt x="1524000" y="1105468"/>
                </a:lnTo>
                <a:lnTo>
                  <a:pt x="1619535" y="1128215"/>
                </a:lnTo>
                <a:lnTo>
                  <a:pt x="1637732" y="1169158"/>
                </a:lnTo>
                <a:lnTo>
                  <a:pt x="1660478" y="1164609"/>
                </a:lnTo>
                <a:lnTo>
                  <a:pt x="1669577" y="1228298"/>
                </a:lnTo>
                <a:lnTo>
                  <a:pt x="1696872" y="1228298"/>
                </a:lnTo>
                <a:lnTo>
                  <a:pt x="1710520" y="1282889"/>
                </a:lnTo>
                <a:lnTo>
                  <a:pt x="1742365" y="1301086"/>
                </a:lnTo>
                <a:lnTo>
                  <a:pt x="1846997" y="1310185"/>
                </a:lnTo>
                <a:lnTo>
                  <a:pt x="1915236" y="1337480"/>
                </a:lnTo>
                <a:lnTo>
                  <a:pt x="2042615" y="1423916"/>
                </a:lnTo>
                <a:lnTo>
                  <a:pt x="2129051" y="1433015"/>
                </a:lnTo>
                <a:lnTo>
                  <a:pt x="2133600" y="1483056"/>
                </a:lnTo>
                <a:lnTo>
                  <a:pt x="2188191" y="1492155"/>
                </a:lnTo>
                <a:lnTo>
                  <a:pt x="2188191" y="1505803"/>
                </a:lnTo>
                <a:lnTo>
                  <a:pt x="2297374" y="1501253"/>
                </a:lnTo>
                <a:lnTo>
                  <a:pt x="2320120" y="1546746"/>
                </a:lnTo>
                <a:lnTo>
                  <a:pt x="2370162" y="1574041"/>
                </a:lnTo>
                <a:lnTo>
                  <a:pt x="2406556" y="1564943"/>
                </a:lnTo>
                <a:lnTo>
                  <a:pt x="2415654" y="1614985"/>
                </a:lnTo>
                <a:lnTo>
                  <a:pt x="2470245" y="1614985"/>
                </a:lnTo>
                <a:lnTo>
                  <a:pt x="2470245" y="1692322"/>
                </a:lnTo>
                <a:lnTo>
                  <a:pt x="2611272" y="1710519"/>
                </a:lnTo>
                <a:lnTo>
                  <a:pt x="2629469" y="1751462"/>
                </a:lnTo>
                <a:lnTo>
                  <a:pt x="2697708" y="1751462"/>
                </a:lnTo>
                <a:lnTo>
                  <a:pt x="2702257" y="1778758"/>
                </a:lnTo>
                <a:lnTo>
                  <a:pt x="2843284" y="1774209"/>
                </a:lnTo>
                <a:lnTo>
                  <a:pt x="2843284" y="1806053"/>
                </a:lnTo>
                <a:lnTo>
                  <a:pt x="2929720" y="1815152"/>
                </a:lnTo>
                <a:lnTo>
                  <a:pt x="2934269" y="1833349"/>
                </a:lnTo>
                <a:lnTo>
                  <a:pt x="2975212" y="1851546"/>
                </a:lnTo>
                <a:lnTo>
                  <a:pt x="3034353" y="1865194"/>
                </a:lnTo>
                <a:lnTo>
                  <a:pt x="3125338" y="1865194"/>
                </a:lnTo>
                <a:lnTo>
                  <a:pt x="3134436" y="1910686"/>
                </a:lnTo>
                <a:lnTo>
                  <a:pt x="3207224" y="1915235"/>
                </a:lnTo>
                <a:lnTo>
                  <a:pt x="3207224" y="1978925"/>
                </a:lnTo>
                <a:lnTo>
                  <a:pt x="3257266" y="1978925"/>
                </a:lnTo>
                <a:lnTo>
                  <a:pt x="3257266" y="2028967"/>
                </a:lnTo>
                <a:lnTo>
                  <a:pt x="3307308" y="2028967"/>
                </a:lnTo>
                <a:lnTo>
                  <a:pt x="3307308" y="2065361"/>
                </a:lnTo>
                <a:lnTo>
                  <a:pt x="3471081" y="2069910"/>
                </a:lnTo>
                <a:lnTo>
                  <a:pt x="3493827" y="2101755"/>
                </a:lnTo>
                <a:lnTo>
                  <a:pt x="3493827" y="2138149"/>
                </a:lnTo>
                <a:lnTo>
                  <a:pt x="3725839" y="2133600"/>
                </a:lnTo>
                <a:lnTo>
                  <a:pt x="3725839" y="2169994"/>
                </a:lnTo>
                <a:lnTo>
                  <a:pt x="3912359" y="2165444"/>
                </a:lnTo>
                <a:lnTo>
                  <a:pt x="3916908" y="2197289"/>
                </a:lnTo>
                <a:lnTo>
                  <a:pt x="4094329" y="2197289"/>
                </a:lnTo>
                <a:lnTo>
                  <a:pt x="4094329" y="2242782"/>
                </a:lnTo>
                <a:lnTo>
                  <a:pt x="4167117" y="2242782"/>
                </a:lnTo>
                <a:lnTo>
                  <a:pt x="4180765" y="2274626"/>
                </a:lnTo>
                <a:lnTo>
                  <a:pt x="4312693" y="2274626"/>
                </a:lnTo>
                <a:lnTo>
                  <a:pt x="4326341" y="2297373"/>
                </a:lnTo>
                <a:lnTo>
                  <a:pt x="4394580" y="2297373"/>
                </a:lnTo>
                <a:lnTo>
                  <a:pt x="4394580" y="2333767"/>
                </a:lnTo>
                <a:lnTo>
                  <a:pt x="4662985" y="2338316"/>
                </a:lnTo>
                <a:lnTo>
                  <a:pt x="4672084" y="2370161"/>
                </a:lnTo>
                <a:lnTo>
                  <a:pt x="4931391" y="2370161"/>
                </a:lnTo>
                <a:lnTo>
                  <a:pt x="4926842" y="2415653"/>
                </a:lnTo>
                <a:lnTo>
                  <a:pt x="5081517" y="2406555"/>
                </a:lnTo>
                <a:lnTo>
                  <a:pt x="5086066" y="2433850"/>
                </a:lnTo>
                <a:lnTo>
                  <a:pt x="5377218" y="2438400"/>
                </a:lnTo>
                <a:lnTo>
                  <a:pt x="5395415" y="2465695"/>
                </a:lnTo>
                <a:lnTo>
                  <a:pt x="5663821" y="2465695"/>
                </a:lnTo>
                <a:lnTo>
                  <a:pt x="5668371" y="228372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29" name="Freeform: Shape 2028">
            <a:extLst>
              <a:ext uri="{FF2B5EF4-FFF2-40B4-BE49-F238E27FC236}">
                <a16:creationId xmlns:a16="http://schemas.microsoft.com/office/drawing/2014/main" id="{CB12764D-7FF4-E31D-AE67-A951C4A43B16}"/>
              </a:ext>
            </a:extLst>
          </p:cNvPr>
          <p:cNvSpPr/>
          <p:nvPr/>
        </p:nvSpPr>
        <p:spPr bwMode="auto">
          <a:xfrm>
            <a:off x="6780858" y="2822862"/>
            <a:ext cx="4623121" cy="1555414"/>
          </a:xfrm>
          <a:custGeom>
            <a:avLst/>
            <a:gdLst>
              <a:gd name="connsiteX0" fmla="*/ 6828429 w 6828429"/>
              <a:gd name="connsiteY0" fmla="*/ 2297373 h 2297373"/>
              <a:gd name="connsiteX1" fmla="*/ 5213444 w 6828429"/>
              <a:gd name="connsiteY1" fmla="*/ 2297373 h 2297373"/>
              <a:gd name="connsiteX2" fmla="*/ 5213444 w 6828429"/>
              <a:gd name="connsiteY2" fmla="*/ 2251880 h 2297373"/>
              <a:gd name="connsiteX3" fmla="*/ 4708477 w 6828429"/>
              <a:gd name="connsiteY3" fmla="*/ 2251880 h 2297373"/>
              <a:gd name="connsiteX4" fmla="*/ 4708477 w 6828429"/>
              <a:gd name="connsiteY4" fmla="*/ 2215486 h 2297373"/>
              <a:gd name="connsiteX5" fmla="*/ 4235355 w 6828429"/>
              <a:gd name="connsiteY5" fmla="*/ 2215486 h 2297373"/>
              <a:gd name="connsiteX6" fmla="*/ 4235355 w 6828429"/>
              <a:gd name="connsiteY6" fmla="*/ 2156346 h 2297373"/>
              <a:gd name="connsiteX7" fmla="*/ 4198961 w 6828429"/>
              <a:gd name="connsiteY7" fmla="*/ 2156346 h 2297373"/>
              <a:gd name="connsiteX8" fmla="*/ 4198961 w 6828429"/>
              <a:gd name="connsiteY8" fmla="*/ 2119952 h 2297373"/>
              <a:gd name="connsiteX9" fmla="*/ 4117074 w 6828429"/>
              <a:gd name="connsiteY9" fmla="*/ 2119952 h 2297373"/>
              <a:gd name="connsiteX10" fmla="*/ 4117074 w 6828429"/>
              <a:gd name="connsiteY10" fmla="*/ 2106304 h 2297373"/>
              <a:gd name="connsiteX11" fmla="*/ 4030638 w 6828429"/>
              <a:gd name="connsiteY11" fmla="*/ 2106304 h 2297373"/>
              <a:gd name="connsiteX12" fmla="*/ 4030638 w 6828429"/>
              <a:gd name="connsiteY12" fmla="*/ 2092657 h 2297373"/>
              <a:gd name="connsiteX13" fmla="*/ 3762232 w 6828429"/>
              <a:gd name="connsiteY13" fmla="*/ 2092657 h 2297373"/>
              <a:gd name="connsiteX14" fmla="*/ 3762232 w 6828429"/>
              <a:gd name="connsiteY14" fmla="*/ 2060812 h 2297373"/>
              <a:gd name="connsiteX15" fmla="*/ 3648501 w 6828429"/>
              <a:gd name="connsiteY15" fmla="*/ 2060812 h 2297373"/>
              <a:gd name="connsiteX16" fmla="*/ 3648501 w 6828429"/>
              <a:gd name="connsiteY16" fmla="*/ 2060812 h 2297373"/>
              <a:gd name="connsiteX17" fmla="*/ 3616656 w 6828429"/>
              <a:gd name="connsiteY17" fmla="*/ 2028967 h 2297373"/>
              <a:gd name="connsiteX18" fmla="*/ 3616656 w 6828429"/>
              <a:gd name="connsiteY18" fmla="*/ 2001671 h 2297373"/>
              <a:gd name="connsiteX19" fmla="*/ 3580262 w 6828429"/>
              <a:gd name="connsiteY19" fmla="*/ 2001671 h 2297373"/>
              <a:gd name="connsiteX20" fmla="*/ 3580262 w 6828429"/>
              <a:gd name="connsiteY20" fmla="*/ 1956179 h 2297373"/>
              <a:gd name="connsiteX21" fmla="*/ 3493826 w 6828429"/>
              <a:gd name="connsiteY21" fmla="*/ 1956179 h 2297373"/>
              <a:gd name="connsiteX22" fmla="*/ 3493826 w 6828429"/>
              <a:gd name="connsiteY22" fmla="*/ 1937982 h 2297373"/>
              <a:gd name="connsiteX23" fmla="*/ 3421038 w 6828429"/>
              <a:gd name="connsiteY23" fmla="*/ 1937982 h 2297373"/>
              <a:gd name="connsiteX24" fmla="*/ 3421038 w 6828429"/>
              <a:gd name="connsiteY24" fmla="*/ 1919785 h 2297373"/>
              <a:gd name="connsiteX25" fmla="*/ 3421038 w 6828429"/>
              <a:gd name="connsiteY25" fmla="*/ 1919785 h 2297373"/>
              <a:gd name="connsiteX26" fmla="*/ 3402841 w 6828429"/>
              <a:gd name="connsiteY26" fmla="*/ 1901588 h 2297373"/>
              <a:gd name="connsiteX27" fmla="*/ 3325504 w 6828429"/>
              <a:gd name="connsiteY27" fmla="*/ 1901588 h 2297373"/>
              <a:gd name="connsiteX28" fmla="*/ 3325504 w 6828429"/>
              <a:gd name="connsiteY28" fmla="*/ 1887940 h 2297373"/>
              <a:gd name="connsiteX29" fmla="*/ 3220871 w 6828429"/>
              <a:gd name="connsiteY29" fmla="*/ 1887940 h 2297373"/>
              <a:gd name="connsiteX30" fmla="*/ 3220871 w 6828429"/>
              <a:gd name="connsiteY30" fmla="*/ 1865194 h 2297373"/>
              <a:gd name="connsiteX31" fmla="*/ 3157182 w 6828429"/>
              <a:gd name="connsiteY31" fmla="*/ 1865194 h 2297373"/>
              <a:gd name="connsiteX32" fmla="*/ 3157182 w 6828429"/>
              <a:gd name="connsiteY32" fmla="*/ 1842448 h 2297373"/>
              <a:gd name="connsiteX33" fmla="*/ 3088943 w 6828429"/>
              <a:gd name="connsiteY33" fmla="*/ 1842448 h 2297373"/>
              <a:gd name="connsiteX34" fmla="*/ 3088943 w 6828429"/>
              <a:gd name="connsiteY34" fmla="*/ 1815152 h 2297373"/>
              <a:gd name="connsiteX35" fmla="*/ 3057098 w 6828429"/>
              <a:gd name="connsiteY35" fmla="*/ 1815152 h 2297373"/>
              <a:gd name="connsiteX36" fmla="*/ 3057098 w 6828429"/>
              <a:gd name="connsiteY36" fmla="*/ 1783307 h 2297373"/>
              <a:gd name="connsiteX37" fmla="*/ 2984310 w 6828429"/>
              <a:gd name="connsiteY37" fmla="*/ 1783307 h 2297373"/>
              <a:gd name="connsiteX38" fmla="*/ 2984310 w 6828429"/>
              <a:gd name="connsiteY38" fmla="*/ 1751463 h 2297373"/>
              <a:gd name="connsiteX39" fmla="*/ 2943367 w 6828429"/>
              <a:gd name="connsiteY39" fmla="*/ 1751463 h 2297373"/>
              <a:gd name="connsiteX40" fmla="*/ 2943367 w 6828429"/>
              <a:gd name="connsiteY40" fmla="*/ 1715068 h 2297373"/>
              <a:gd name="connsiteX41" fmla="*/ 2888776 w 6828429"/>
              <a:gd name="connsiteY41" fmla="*/ 1715068 h 2297373"/>
              <a:gd name="connsiteX42" fmla="*/ 2888776 w 6828429"/>
              <a:gd name="connsiteY42" fmla="*/ 1665027 h 2297373"/>
              <a:gd name="connsiteX43" fmla="*/ 2843283 w 6828429"/>
              <a:gd name="connsiteY43" fmla="*/ 1665027 h 2297373"/>
              <a:gd name="connsiteX44" fmla="*/ 2843283 w 6828429"/>
              <a:gd name="connsiteY44" fmla="*/ 1624083 h 2297373"/>
              <a:gd name="connsiteX45" fmla="*/ 2788692 w 6828429"/>
              <a:gd name="connsiteY45" fmla="*/ 1624083 h 2297373"/>
              <a:gd name="connsiteX46" fmla="*/ 2788692 w 6828429"/>
              <a:gd name="connsiteY46" fmla="*/ 1601337 h 2297373"/>
              <a:gd name="connsiteX47" fmla="*/ 2743200 w 6828429"/>
              <a:gd name="connsiteY47" fmla="*/ 1601337 h 2297373"/>
              <a:gd name="connsiteX48" fmla="*/ 2743200 w 6828429"/>
              <a:gd name="connsiteY48" fmla="*/ 1578591 h 2297373"/>
              <a:gd name="connsiteX49" fmla="*/ 2711355 w 6828429"/>
              <a:gd name="connsiteY49" fmla="*/ 1578591 h 2297373"/>
              <a:gd name="connsiteX50" fmla="*/ 2711355 w 6828429"/>
              <a:gd name="connsiteY50" fmla="*/ 1533098 h 2297373"/>
              <a:gd name="connsiteX51" fmla="*/ 2624919 w 6828429"/>
              <a:gd name="connsiteY51" fmla="*/ 1533098 h 2297373"/>
              <a:gd name="connsiteX52" fmla="*/ 2624919 w 6828429"/>
              <a:gd name="connsiteY52" fmla="*/ 1510352 h 2297373"/>
              <a:gd name="connsiteX53" fmla="*/ 2565779 w 6828429"/>
              <a:gd name="connsiteY53" fmla="*/ 1510352 h 2297373"/>
              <a:gd name="connsiteX54" fmla="*/ 2565779 w 6828429"/>
              <a:gd name="connsiteY54" fmla="*/ 1492155 h 2297373"/>
              <a:gd name="connsiteX55" fmla="*/ 2565779 w 6828429"/>
              <a:gd name="connsiteY55" fmla="*/ 1492155 h 2297373"/>
              <a:gd name="connsiteX56" fmla="*/ 2543033 w 6828429"/>
              <a:gd name="connsiteY56" fmla="*/ 1469409 h 2297373"/>
              <a:gd name="connsiteX57" fmla="*/ 2429301 w 6828429"/>
              <a:gd name="connsiteY57" fmla="*/ 1469409 h 2297373"/>
              <a:gd name="connsiteX58" fmla="*/ 2429301 w 6828429"/>
              <a:gd name="connsiteY58" fmla="*/ 1423916 h 2297373"/>
              <a:gd name="connsiteX59" fmla="*/ 2361062 w 6828429"/>
              <a:gd name="connsiteY59" fmla="*/ 1423916 h 2297373"/>
              <a:gd name="connsiteX60" fmla="*/ 2361062 w 6828429"/>
              <a:gd name="connsiteY60" fmla="*/ 1401170 h 2297373"/>
              <a:gd name="connsiteX61" fmla="*/ 2324668 w 6828429"/>
              <a:gd name="connsiteY61" fmla="*/ 1401170 h 2297373"/>
              <a:gd name="connsiteX62" fmla="*/ 2324668 w 6828429"/>
              <a:gd name="connsiteY62" fmla="*/ 1351128 h 2297373"/>
              <a:gd name="connsiteX63" fmla="*/ 2197289 w 6828429"/>
              <a:gd name="connsiteY63" fmla="*/ 1351128 h 2297373"/>
              <a:gd name="connsiteX64" fmla="*/ 2197289 w 6828429"/>
              <a:gd name="connsiteY64" fmla="*/ 1332931 h 2297373"/>
              <a:gd name="connsiteX65" fmla="*/ 2147247 w 6828429"/>
              <a:gd name="connsiteY65" fmla="*/ 1332931 h 2297373"/>
              <a:gd name="connsiteX66" fmla="*/ 2147247 w 6828429"/>
              <a:gd name="connsiteY66" fmla="*/ 1291988 h 2297373"/>
              <a:gd name="connsiteX67" fmla="*/ 2079009 w 6828429"/>
              <a:gd name="connsiteY67" fmla="*/ 1291988 h 2297373"/>
              <a:gd name="connsiteX68" fmla="*/ 2079009 w 6828429"/>
              <a:gd name="connsiteY68" fmla="*/ 1255594 h 2297373"/>
              <a:gd name="connsiteX69" fmla="*/ 2047164 w 6828429"/>
              <a:gd name="connsiteY69" fmla="*/ 1255594 h 2297373"/>
              <a:gd name="connsiteX70" fmla="*/ 2047164 w 6828429"/>
              <a:gd name="connsiteY70" fmla="*/ 1232848 h 2297373"/>
              <a:gd name="connsiteX71" fmla="*/ 2019868 w 6828429"/>
              <a:gd name="connsiteY71" fmla="*/ 1232848 h 2297373"/>
              <a:gd name="connsiteX72" fmla="*/ 2024418 w 6828429"/>
              <a:gd name="connsiteY72" fmla="*/ 1228298 h 2297373"/>
              <a:gd name="connsiteX73" fmla="*/ 1997122 w 6828429"/>
              <a:gd name="connsiteY73" fmla="*/ 1228298 h 2297373"/>
              <a:gd name="connsiteX74" fmla="*/ 1997122 w 6828429"/>
              <a:gd name="connsiteY74" fmla="*/ 1187355 h 2297373"/>
              <a:gd name="connsiteX75" fmla="*/ 1937982 w 6828429"/>
              <a:gd name="connsiteY75" fmla="*/ 1187355 h 2297373"/>
              <a:gd name="connsiteX76" fmla="*/ 1937982 w 6828429"/>
              <a:gd name="connsiteY76" fmla="*/ 1164609 h 2297373"/>
              <a:gd name="connsiteX77" fmla="*/ 1897038 w 6828429"/>
              <a:gd name="connsiteY77" fmla="*/ 1164609 h 2297373"/>
              <a:gd name="connsiteX78" fmla="*/ 1897038 w 6828429"/>
              <a:gd name="connsiteY78" fmla="*/ 1137313 h 2297373"/>
              <a:gd name="connsiteX79" fmla="*/ 1860644 w 6828429"/>
              <a:gd name="connsiteY79" fmla="*/ 1137313 h 2297373"/>
              <a:gd name="connsiteX80" fmla="*/ 1860644 w 6828429"/>
              <a:gd name="connsiteY80" fmla="*/ 1114567 h 2297373"/>
              <a:gd name="connsiteX81" fmla="*/ 1824250 w 6828429"/>
              <a:gd name="connsiteY81" fmla="*/ 1114567 h 2297373"/>
              <a:gd name="connsiteX82" fmla="*/ 1824250 w 6828429"/>
              <a:gd name="connsiteY82" fmla="*/ 1087271 h 2297373"/>
              <a:gd name="connsiteX83" fmla="*/ 1769659 w 6828429"/>
              <a:gd name="connsiteY83" fmla="*/ 1087271 h 2297373"/>
              <a:gd name="connsiteX84" fmla="*/ 1769659 w 6828429"/>
              <a:gd name="connsiteY84" fmla="*/ 1050877 h 2297373"/>
              <a:gd name="connsiteX85" fmla="*/ 1746913 w 6828429"/>
              <a:gd name="connsiteY85" fmla="*/ 1050877 h 2297373"/>
              <a:gd name="connsiteX86" fmla="*/ 1746913 w 6828429"/>
              <a:gd name="connsiteY86" fmla="*/ 1050877 h 2297373"/>
              <a:gd name="connsiteX87" fmla="*/ 1710519 w 6828429"/>
              <a:gd name="connsiteY87" fmla="*/ 1014483 h 2297373"/>
              <a:gd name="connsiteX88" fmla="*/ 1710519 w 6828429"/>
              <a:gd name="connsiteY88" fmla="*/ 946245 h 2297373"/>
              <a:gd name="connsiteX89" fmla="*/ 1651379 w 6828429"/>
              <a:gd name="connsiteY89" fmla="*/ 946245 h 2297373"/>
              <a:gd name="connsiteX90" fmla="*/ 1651379 w 6828429"/>
              <a:gd name="connsiteY90" fmla="*/ 905301 h 2297373"/>
              <a:gd name="connsiteX91" fmla="*/ 1610435 w 6828429"/>
              <a:gd name="connsiteY91" fmla="*/ 905301 h 2297373"/>
              <a:gd name="connsiteX92" fmla="*/ 1610435 w 6828429"/>
              <a:gd name="connsiteY92" fmla="*/ 873457 h 2297373"/>
              <a:gd name="connsiteX93" fmla="*/ 1569492 w 6828429"/>
              <a:gd name="connsiteY93" fmla="*/ 873457 h 2297373"/>
              <a:gd name="connsiteX94" fmla="*/ 1569492 w 6828429"/>
              <a:gd name="connsiteY94" fmla="*/ 850710 h 2297373"/>
              <a:gd name="connsiteX95" fmla="*/ 1524000 w 6828429"/>
              <a:gd name="connsiteY95" fmla="*/ 850710 h 2297373"/>
              <a:gd name="connsiteX96" fmla="*/ 1524000 w 6828429"/>
              <a:gd name="connsiteY96" fmla="*/ 841612 h 2297373"/>
              <a:gd name="connsiteX97" fmla="*/ 1478507 w 6828429"/>
              <a:gd name="connsiteY97" fmla="*/ 841612 h 2297373"/>
              <a:gd name="connsiteX98" fmla="*/ 1478507 w 6828429"/>
              <a:gd name="connsiteY98" fmla="*/ 818866 h 2297373"/>
              <a:gd name="connsiteX99" fmla="*/ 1437564 w 6828429"/>
              <a:gd name="connsiteY99" fmla="*/ 818866 h 2297373"/>
              <a:gd name="connsiteX100" fmla="*/ 1437564 w 6828429"/>
              <a:gd name="connsiteY100" fmla="*/ 791570 h 2297373"/>
              <a:gd name="connsiteX101" fmla="*/ 1410268 w 6828429"/>
              <a:gd name="connsiteY101" fmla="*/ 791570 h 2297373"/>
              <a:gd name="connsiteX102" fmla="*/ 1410268 w 6828429"/>
              <a:gd name="connsiteY102" fmla="*/ 768824 h 2297373"/>
              <a:gd name="connsiteX103" fmla="*/ 1369325 w 6828429"/>
              <a:gd name="connsiteY103" fmla="*/ 768824 h 2297373"/>
              <a:gd name="connsiteX104" fmla="*/ 1369325 w 6828429"/>
              <a:gd name="connsiteY104" fmla="*/ 746077 h 2297373"/>
              <a:gd name="connsiteX105" fmla="*/ 1310185 w 6828429"/>
              <a:gd name="connsiteY105" fmla="*/ 746077 h 2297373"/>
              <a:gd name="connsiteX106" fmla="*/ 1310185 w 6828429"/>
              <a:gd name="connsiteY106" fmla="*/ 723331 h 2297373"/>
              <a:gd name="connsiteX107" fmla="*/ 1260143 w 6828429"/>
              <a:gd name="connsiteY107" fmla="*/ 723331 h 2297373"/>
              <a:gd name="connsiteX108" fmla="*/ 1260143 w 6828429"/>
              <a:gd name="connsiteY108" fmla="*/ 696036 h 2297373"/>
              <a:gd name="connsiteX109" fmla="*/ 1182806 w 6828429"/>
              <a:gd name="connsiteY109" fmla="*/ 696036 h 2297373"/>
              <a:gd name="connsiteX110" fmla="*/ 1182806 w 6828429"/>
              <a:gd name="connsiteY110" fmla="*/ 668740 h 2297373"/>
              <a:gd name="connsiteX111" fmla="*/ 1141862 w 6828429"/>
              <a:gd name="connsiteY111" fmla="*/ 668740 h 2297373"/>
              <a:gd name="connsiteX112" fmla="*/ 1141862 w 6828429"/>
              <a:gd name="connsiteY112" fmla="*/ 595952 h 2297373"/>
              <a:gd name="connsiteX113" fmla="*/ 1064525 w 6828429"/>
              <a:gd name="connsiteY113" fmla="*/ 595952 h 2297373"/>
              <a:gd name="connsiteX114" fmla="*/ 1064525 w 6828429"/>
              <a:gd name="connsiteY114" fmla="*/ 541361 h 2297373"/>
              <a:gd name="connsiteX115" fmla="*/ 1064525 w 6828429"/>
              <a:gd name="connsiteY115" fmla="*/ 541361 h 2297373"/>
              <a:gd name="connsiteX116" fmla="*/ 1050877 w 6828429"/>
              <a:gd name="connsiteY116" fmla="*/ 555009 h 2297373"/>
              <a:gd name="connsiteX117" fmla="*/ 1050877 w 6828429"/>
              <a:gd name="connsiteY117" fmla="*/ 514066 h 2297373"/>
              <a:gd name="connsiteX118" fmla="*/ 991737 w 6828429"/>
              <a:gd name="connsiteY118" fmla="*/ 514066 h 2297373"/>
              <a:gd name="connsiteX119" fmla="*/ 991737 w 6828429"/>
              <a:gd name="connsiteY119" fmla="*/ 514066 h 2297373"/>
              <a:gd name="connsiteX120" fmla="*/ 973539 w 6828429"/>
              <a:gd name="connsiteY120" fmla="*/ 495868 h 2297373"/>
              <a:gd name="connsiteX121" fmla="*/ 973539 w 6828429"/>
              <a:gd name="connsiteY121" fmla="*/ 468573 h 2297373"/>
              <a:gd name="connsiteX122" fmla="*/ 918949 w 6828429"/>
              <a:gd name="connsiteY122" fmla="*/ 468573 h 2297373"/>
              <a:gd name="connsiteX123" fmla="*/ 918949 w 6828429"/>
              <a:gd name="connsiteY123" fmla="*/ 450376 h 2297373"/>
              <a:gd name="connsiteX124" fmla="*/ 887104 w 6828429"/>
              <a:gd name="connsiteY124" fmla="*/ 450376 h 2297373"/>
              <a:gd name="connsiteX125" fmla="*/ 887104 w 6828429"/>
              <a:gd name="connsiteY125" fmla="*/ 450376 h 2297373"/>
              <a:gd name="connsiteX126" fmla="*/ 887104 w 6828429"/>
              <a:gd name="connsiteY126" fmla="*/ 418531 h 2297373"/>
              <a:gd name="connsiteX127" fmla="*/ 855259 w 6828429"/>
              <a:gd name="connsiteY127" fmla="*/ 418531 h 2297373"/>
              <a:gd name="connsiteX128" fmla="*/ 855259 w 6828429"/>
              <a:gd name="connsiteY128" fmla="*/ 391236 h 2297373"/>
              <a:gd name="connsiteX129" fmla="*/ 818865 w 6828429"/>
              <a:gd name="connsiteY129" fmla="*/ 391236 h 2297373"/>
              <a:gd name="connsiteX130" fmla="*/ 818865 w 6828429"/>
              <a:gd name="connsiteY130" fmla="*/ 363940 h 2297373"/>
              <a:gd name="connsiteX131" fmla="*/ 796119 w 6828429"/>
              <a:gd name="connsiteY131" fmla="*/ 363940 h 2297373"/>
              <a:gd name="connsiteX132" fmla="*/ 796119 w 6828429"/>
              <a:gd name="connsiteY132" fmla="*/ 332095 h 2297373"/>
              <a:gd name="connsiteX133" fmla="*/ 755176 w 6828429"/>
              <a:gd name="connsiteY133" fmla="*/ 332095 h 2297373"/>
              <a:gd name="connsiteX134" fmla="*/ 755176 w 6828429"/>
              <a:gd name="connsiteY134" fmla="*/ 332095 h 2297373"/>
              <a:gd name="connsiteX135" fmla="*/ 732430 w 6828429"/>
              <a:gd name="connsiteY135" fmla="*/ 309349 h 2297373"/>
              <a:gd name="connsiteX136" fmla="*/ 714232 w 6828429"/>
              <a:gd name="connsiteY136" fmla="*/ 291151 h 2297373"/>
              <a:gd name="connsiteX137" fmla="*/ 714232 w 6828429"/>
              <a:gd name="connsiteY137" fmla="*/ 277504 h 2297373"/>
              <a:gd name="connsiteX138" fmla="*/ 664191 w 6828429"/>
              <a:gd name="connsiteY138" fmla="*/ 277504 h 2297373"/>
              <a:gd name="connsiteX139" fmla="*/ 664191 w 6828429"/>
              <a:gd name="connsiteY139" fmla="*/ 245660 h 2297373"/>
              <a:gd name="connsiteX140" fmla="*/ 564107 w 6828429"/>
              <a:gd name="connsiteY140" fmla="*/ 245660 h 2297373"/>
              <a:gd name="connsiteX141" fmla="*/ 564107 w 6828429"/>
              <a:gd name="connsiteY141" fmla="*/ 213815 h 2297373"/>
              <a:gd name="connsiteX142" fmla="*/ 495868 w 6828429"/>
              <a:gd name="connsiteY142" fmla="*/ 213815 h 2297373"/>
              <a:gd name="connsiteX143" fmla="*/ 495868 w 6828429"/>
              <a:gd name="connsiteY143" fmla="*/ 191068 h 2297373"/>
              <a:gd name="connsiteX144" fmla="*/ 441277 w 6828429"/>
              <a:gd name="connsiteY144" fmla="*/ 191068 h 2297373"/>
              <a:gd name="connsiteX145" fmla="*/ 441277 w 6828429"/>
              <a:gd name="connsiteY145" fmla="*/ 154674 h 2297373"/>
              <a:gd name="connsiteX146" fmla="*/ 377588 w 6828429"/>
              <a:gd name="connsiteY146" fmla="*/ 154674 h 2297373"/>
              <a:gd name="connsiteX147" fmla="*/ 377588 w 6828429"/>
              <a:gd name="connsiteY147" fmla="*/ 113731 h 2297373"/>
              <a:gd name="connsiteX148" fmla="*/ 336644 w 6828429"/>
              <a:gd name="connsiteY148" fmla="*/ 113731 h 2297373"/>
              <a:gd name="connsiteX149" fmla="*/ 336644 w 6828429"/>
              <a:gd name="connsiteY149" fmla="*/ 113731 h 2297373"/>
              <a:gd name="connsiteX150" fmla="*/ 336644 w 6828429"/>
              <a:gd name="connsiteY150" fmla="*/ 90985 h 2297373"/>
              <a:gd name="connsiteX151" fmla="*/ 272955 w 6828429"/>
              <a:gd name="connsiteY151" fmla="*/ 90985 h 2297373"/>
              <a:gd name="connsiteX152" fmla="*/ 272955 w 6828429"/>
              <a:gd name="connsiteY152" fmla="*/ 72788 h 2297373"/>
              <a:gd name="connsiteX153" fmla="*/ 241110 w 6828429"/>
              <a:gd name="connsiteY153" fmla="*/ 72788 h 2297373"/>
              <a:gd name="connsiteX154" fmla="*/ 241110 w 6828429"/>
              <a:gd name="connsiteY154" fmla="*/ 45492 h 2297373"/>
              <a:gd name="connsiteX155" fmla="*/ 159223 w 6828429"/>
              <a:gd name="connsiteY155" fmla="*/ 45492 h 2297373"/>
              <a:gd name="connsiteX156" fmla="*/ 159223 w 6828429"/>
              <a:gd name="connsiteY156" fmla="*/ 13648 h 2297373"/>
              <a:gd name="connsiteX157" fmla="*/ 27295 w 6828429"/>
              <a:gd name="connsiteY157" fmla="*/ 13648 h 2297373"/>
              <a:gd name="connsiteX158" fmla="*/ 27295 w 6828429"/>
              <a:gd name="connsiteY158" fmla="*/ 0 h 2297373"/>
              <a:gd name="connsiteX159" fmla="*/ 0 w 6828429"/>
              <a:gd name="connsiteY159" fmla="*/ 0 h 2297373"/>
              <a:gd name="connsiteX0" fmla="*/ 6828429 w 6828429"/>
              <a:gd name="connsiteY0" fmla="*/ 2297373 h 2297373"/>
              <a:gd name="connsiteX1" fmla="*/ 5213444 w 6828429"/>
              <a:gd name="connsiteY1" fmla="*/ 2297373 h 2297373"/>
              <a:gd name="connsiteX2" fmla="*/ 5213444 w 6828429"/>
              <a:gd name="connsiteY2" fmla="*/ 2251880 h 2297373"/>
              <a:gd name="connsiteX3" fmla="*/ 4708477 w 6828429"/>
              <a:gd name="connsiteY3" fmla="*/ 2251880 h 2297373"/>
              <a:gd name="connsiteX4" fmla="*/ 4708477 w 6828429"/>
              <a:gd name="connsiteY4" fmla="*/ 2215486 h 2297373"/>
              <a:gd name="connsiteX5" fmla="*/ 4235355 w 6828429"/>
              <a:gd name="connsiteY5" fmla="*/ 2215486 h 2297373"/>
              <a:gd name="connsiteX6" fmla="*/ 4235355 w 6828429"/>
              <a:gd name="connsiteY6" fmla="*/ 2156346 h 2297373"/>
              <a:gd name="connsiteX7" fmla="*/ 4198961 w 6828429"/>
              <a:gd name="connsiteY7" fmla="*/ 2156346 h 2297373"/>
              <a:gd name="connsiteX8" fmla="*/ 4198961 w 6828429"/>
              <a:gd name="connsiteY8" fmla="*/ 2119952 h 2297373"/>
              <a:gd name="connsiteX9" fmla="*/ 4117074 w 6828429"/>
              <a:gd name="connsiteY9" fmla="*/ 2119952 h 2297373"/>
              <a:gd name="connsiteX10" fmla="*/ 4117074 w 6828429"/>
              <a:gd name="connsiteY10" fmla="*/ 2106304 h 2297373"/>
              <a:gd name="connsiteX11" fmla="*/ 4030638 w 6828429"/>
              <a:gd name="connsiteY11" fmla="*/ 2106304 h 2297373"/>
              <a:gd name="connsiteX12" fmla="*/ 4030638 w 6828429"/>
              <a:gd name="connsiteY12" fmla="*/ 2092657 h 2297373"/>
              <a:gd name="connsiteX13" fmla="*/ 3762232 w 6828429"/>
              <a:gd name="connsiteY13" fmla="*/ 2092657 h 2297373"/>
              <a:gd name="connsiteX14" fmla="*/ 3762232 w 6828429"/>
              <a:gd name="connsiteY14" fmla="*/ 2060812 h 2297373"/>
              <a:gd name="connsiteX15" fmla="*/ 3648501 w 6828429"/>
              <a:gd name="connsiteY15" fmla="*/ 2060812 h 2297373"/>
              <a:gd name="connsiteX16" fmla="*/ 3648501 w 6828429"/>
              <a:gd name="connsiteY16" fmla="*/ 2060812 h 2297373"/>
              <a:gd name="connsiteX17" fmla="*/ 3616656 w 6828429"/>
              <a:gd name="connsiteY17" fmla="*/ 2028967 h 2297373"/>
              <a:gd name="connsiteX18" fmla="*/ 3616656 w 6828429"/>
              <a:gd name="connsiteY18" fmla="*/ 2001671 h 2297373"/>
              <a:gd name="connsiteX19" fmla="*/ 3580262 w 6828429"/>
              <a:gd name="connsiteY19" fmla="*/ 2001671 h 2297373"/>
              <a:gd name="connsiteX20" fmla="*/ 3580262 w 6828429"/>
              <a:gd name="connsiteY20" fmla="*/ 1956179 h 2297373"/>
              <a:gd name="connsiteX21" fmla="*/ 3493826 w 6828429"/>
              <a:gd name="connsiteY21" fmla="*/ 1956179 h 2297373"/>
              <a:gd name="connsiteX22" fmla="*/ 3493826 w 6828429"/>
              <a:gd name="connsiteY22" fmla="*/ 1937982 h 2297373"/>
              <a:gd name="connsiteX23" fmla="*/ 3421038 w 6828429"/>
              <a:gd name="connsiteY23" fmla="*/ 1937982 h 2297373"/>
              <a:gd name="connsiteX24" fmla="*/ 3421038 w 6828429"/>
              <a:gd name="connsiteY24" fmla="*/ 1919785 h 2297373"/>
              <a:gd name="connsiteX25" fmla="*/ 3421038 w 6828429"/>
              <a:gd name="connsiteY25" fmla="*/ 1919785 h 2297373"/>
              <a:gd name="connsiteX26" fmla="*/ 3402841 w 6828429"/>
              <a:gd name="connsiteY26" fmla="*/ 1901588 h 2297373"/>
              <a:gd name="connsiteX27" fmla="*/ 3325504 w 6828429"/>
              <a:gd name="connsiteY27" fmla="*/ 1901588 h 2297373"/>
              <a:gd name="connsiteX28" fmla="*/ 3325504 w 6828429"/>
              <a:gd name="connsiteY28" fmla="*/ 1887940 h 2297373"/>
              <a:gd name="connsiteX29" fmla="*/ 3220871 w 6828429"/>
              <a:gd name="connsiteY29" fmla="*/ 1887940 h 2297373"/>
              <a:gd name="connsiteX30" fmla="*/ 3220871 w 6828429"/>
              <a:gd name="connsiteY30" fmla="*/ 1865194 h 2297373"/>
              <a:gd name="connsiteX31" fmla="*/ 3157182 w 6828429"/>
              <a:gd name="connsiteY31" fmla="*/ 1865194 h 2297373"/>
              <a:gd name="connsiteX32" fmla="*/ 3157182 w 6828429"/>
              <a:gd name="connsiteY32" fmla="*/ 1842448 h 2297373"/>
              <a:gd name="connsiteX33" fmla="*/ 3088943 w 6828429"/>
              <a:gd name="connsiteY33" fmla="*/ 1842448 h 2297373"/>
              <a:gd name="connsiteX34" fmla="*/ 3088943 w 6828429"/>
              <a:gd name="connsiteY34" fmla="*/ 1815152 h 2297373"/>
              <a:gd name="connsiteX35" fmla="*/ 3057098 w 6828429"/>
              <a:gd name="connsiteY35" fmla="*/ 1815152 h 2297373"/>
              <a:gd name="connsiteX36" fmla="*/ 3057098 w 6828429"/>
              <a:gd name="connsiteY36" fmla="*/ 1783307 h 2297373"/>
              <a:gd name="connsiteX37" fmla="*/ 2984310 w 6828429"/>
              <a:gd name="connsiteY37" fmla="*/ 1783307 h 2297373"/>
              <a:gd name="connsiteX38" fmla="*/ 2984310 w 6828429"/>
              <a:gd name="connsiteY38" fmla="*/ 1751463 h 2297373"/>
              <a:gd name="connsiteX39" fmla="*/ 2943367 w 6828429"/>
              <a:gd name="connsiteY39" fmla="*/ 1751463 h 2297373"/>
              <a:gd name="connsiteX40" fmla="*/ 2943367 w 6828429"/>
              <a:gd name="connsiteY40" fmla="*/ 1715068 h 2297373"/>
              <a:gd name="connsiteX41" fmla="*/ 2888776 w 6828429"/>
              <a:gd name="connsiteY41" fmla="*/ 1715068 h 2297373"/>
              <a:gd name="connsiteX42" fmla="*/ 2888776 w 6828429"/>
              <a:gd name="connsiteY42" fmla="*/ 1665027 h 2297373"/>
              <a:gd name="connsiteX43" fmla="*/ 2843283 w 6828429"/>
              <a:gd name="connsiteY43" fmla="*/ 1665027 h 2297373"/>
              <a:gd name="connsiteX44" fmla="*/ 2843283 w 6828429"/>
              <a:gd name="connsiteY44" fmla="*/ 1624083 h 2297373"/>
              <a:gd name="connsiteX45" fmla="*/ 2788692 w 6828429"/>
              <a:gd name="connsiteY45" fmla="*/ 1624083 h 2297373"/>
              <a:gd name="connsiteX46" fmla="*/ 2788692 w 6828429"/>
              <a:gd name="connsiteY46" fmla="*/ 1601337 h 2297373"/>
              <a:gd name="connsiteX47" fmla="*/ 2743200 w 6828429"/>
              <a:gd name="connsiteY47" fmla="*/ 1601337 h 2297373"/>
              <a:gd name="connsiteX48" fmla="*/ 2743200 w 6828429"/>
              <a:gd name="connsiteY48" fmla="*/ 1578591 h 2297373"/>
              <a:gd name="connsiteX49" fmla="*/ 2711355 w 6828429"/>
              <a:gd name="connsiteY49" fmla="*/ 1578591 h 2297373"/>
              <a:gd name="connsiteX50" fmla="*/ 2711355 w 6828429"/>
              <a:gd name="connsiteY50" fmla="*/ 1533098 h 2297373"/>
              <a:gd name="connsiteX51" fmla="*/ 2624919 w 6828429"/>
              <a:gd name="connsiteY51" fmla="*/ 1533098 h 2297373"/>
              <a:gd name="connsiteX52" fmla="*/ 2624919 w 6828429"/>
              <a:gd name="connsiteY52" fmla="*/ 1510352 h 2297373"/>
              <a:gd name="connsiteX53" fmla="*/ 2565779 w 6828429"/>
              <a:gd name="connsiteY53" fmla="*/ 1510352 h 2297373"/>
              <a:gd name="connsiteX54" fmla="*/ 2565779 w 6828429"/>
              <a:gd name="connsiteY54" fmla="*/ 1492155 h 2297373"/>
              <a:gd name="connsiteX55" fmla="*/ 2565779 w 6828429"/>
              <a:gd name="connsiteY55" fmla="*/ 1492155 h 2297373"/>
              <a:gd name="connsiteX56" fmla="*/ 2543033 w 6828429"/>
              <a:gd name="connsiteY56" fmla="*/ 1469409 h 2297373"/>
              <a:gd name="connsiteX57" fmla="*/ 2429301 w 6828429"/>
              <a:gd name="connsiteY57" fmla="*/ 1469409 h 2297373"/>
              <a:gd name="connsiteX58" fmla="*/ 2429301 w 6828429"/>
              <a:gd name="connsiteY58" fmla="*/ 1423916 h 2297373"/>
              <a:gd name="connsiteX59" fmla="*/ 2361062 w 6828429"/>
              <a:gd name="connsiteY59" fmla="*/ 1423916 h 2297373"/>
              <a:gd name="connsiteX60" fmla="*/ 2361062 w 6828429"/>
              <a:gd name="connsiteY60" fmla="*/ 1401170 h 2297373"/>
              <a:gd name="connsiteX61" fmla="*/ 2324668 w 6828429"/>
              <a:gd name="connsiteY61" fmla="*/ 1401170 h 2297373"/>
              <a:gd name="connsiteX62" fmla="*/ 2324668 w 6828429"/>
              <a:gd name="connsiteY62" fmla="*/ 1351128 h 2297373"/>
              <a:gd name="connsiteX63" fmla="*/ 2197289 w 6828429"/>
              <a:gd name="connsiteY63" fmla="*/ 1351128 h 2297373"/>
              <a:gd name="connsiteX64" fmla="*/ 2197289 w 6828429"/>
              <a:gd name="connsiteY64" fmla="*/ 1332931 h 2297373"/>
              <a:gd name="connsiteX65" fmla="*/ 2147247 w 6828429"/>
              <a:gd name="connsiteY65" fmla="*/ 1332931 h 2297373"/>
              <a:gd name="connsiteX66" fmla="*/ 2147247 w 6828429"/>
              <a:gd name="connsiteY66" fmla="*/ 1291988 h 2297373"/>
              <a:gd name="connsiteX67" fmla="*/ 2079009 w 6828429"/>
              <a:gd name="connsiteY67" fmla="*/ 1291988 h 2297373"/>
              <a:gd name="connsiteX68" fmla="*/ 2079009 w 6828429"/>
              <a:gd name="connsiteY68" fmla="*/ 1255594 h 2297373"/>
              <a:gd name="connsiteX69" fmla="*/ 2047164 w 6828429"/>
              <a:gd name="connsiteY69" fmla="*/ 1255594 h 2297373"/>
              <a:gd name="connsiteX70" fmla="*/ 2047164 w 6828429"/>
              <a:gd name="connsiteY70" fmla="*/ 1232848 h 2297373"/>
              <a:gd name="connsiteX71" fmla="*/ 2019868 w 6828429"/>
              <a:gd name="connsiteY71" fmla="*/ 1232848 h 2297373"/>
              <a:gd name="connsiteX72" fmla="*/ 2024418 w 6828429"/>
              <a:gd name="connsiteY72" fmla="*/ 1228298 h 2297373"/>
              <a:gd name="connsiteX73" fmla="*/ 1997122 w 6828429"/>
              <a:gd name="connsiteY73" fmla="*/ 1228298 h 2297373"/>
              <a:gd name="connsiteX74" fmla="*/ 1997122 w 6828429"/>
              <a:gd name="connsiteY74" fmla="*/ 1187355 h 2297373"/>
              <a:gd name="connsiteX75" fmla="*/ 1937982 w 6828429"/>
              <a:gd name="connsiteY75" fmla="*/ 1187355 h 2297373"/>
              <a:gd name="connsiteX76" fmla="*/ 1937982 w 6828429"/>
              <a:gd name="connsiteY76" fmla="*/ 1164609 h 2297373"/>
              <a:gd name="connsiteX77" fmla="*/ 1897038 w 6828429"/>
              <a:gd name="connsiteY77" fmla="*/ 1164609 h 2297373"/>
              <a:gd name="connsiteX78" fmla="*/ 1897038 w 6828429"/>
              <a:gd name="connsiteY78" fmla="*/ 1137313 h 2297373"/>
              <a:gd name="connsiteX79" fmla="*/ 1860644 w 6828429"/>
              <a:gd name="connsiteY79" fmla="*/ 1137313 h 2297373"/>
              <a:gd name="connsiteX80" fmla="*/ 1860644 w 6828429"/>
              <a:gd name="connsiteY80" fmla="*/ 1114567 h 2297373"/>
              <a:gd name="connsiteX81" fmla="*/ 1824250 w 6828429"/>
              <a:gd name="connsiteY81" fmla="*/ 1114567 h 2297373"/>
              <a:gd name="connsiteX82" fmla="*/ 1824250 w 6828429"/>
              <a:gd name="connsiteY82" fmla="*/ 1087271 h 2297373"/>
              <a:gd name="connsiteX83" fmla="*/ 1769659 w 6828429"/>
              <a:gd name="connsiteY83" fmla="*/ 1087271 h 2297373"/>
              <a:gd name="connsiteX84" fmla="*/ 1769659 w 6828429"/>
              <a:gd name="connsiteY84" fmla="*/ 1050877 h 2297373"/>
              <a:gd name="connsiteX85" fmla="*/ 1746913 w 6828429"/>
              <a:gd name="connsiteY85" fmla="*/ 1050877 h 2297373"/>
              <a:gd name="connsiteX86" fmla="*/ 1746913 w 6828429"/>
              <a:gd name="connsiteY86" fmla="*/ 1050877 h 2297373"/>
              <a:gd name="connsiteX87" fmla="*/ 1710519 w 6828429"/>
              <a:gd name="connsiteY87" fmla="*/ 1014483 h 2297373"/>
              <a:gd name="connsiteX88" fmla="*/ 1710519 w 6828429"/>
              <a:gd name="connsiteY88" fmla="*/ 946245 h 2297373"/>
              <a:gd name="connsiteX89" fmla="*/ 1651379 w 6828429"/>
              <a:gd name="connsiteY89" fmla="*/ 946245 h 2297373"/>
              <a:gd name="connsiteX90" fmla="*/ 1651379 w 6828429"/>
              <a:gd name="connsiteY90" fmla="*/ 905301 h 2297373"/>
              <a:gd name="connsiteX91" fmla="*/ 1610435 w 6828429"/>
              <a:gd name="connsiteY91" fmla="*/ 905301 h 2297373"/>
              <a:gd name="connsiteX92" fmla="*/ 1610435 w 6828429"/>
              <a:gd name="connsiteY92" fmla="*/ 873457 h 2297373"/>
              <a:gd name="connsiteX93" fmla="*/ 1569492 w 6828429"/>
              <a:gd name="connsiteY93" fmla="*/ 873457 h 2297373"/>
              <a:gd name="connsiteX94" fmla="*/ 1569492 w 6828429"/>
              <a:gd name="connsiteY94" fmla="*/ 850710 h 2297373"/>
              <a:gd name="connsiteX95" fmla="*/ 1524000 w 6828429"/>
              <a:gd name="connsiteY95" fmla="*/ 850710 h 2297373"/>
              <a:gd name="connsiteX96" fmla="*/ 1524000 w 6828429"/>
              <a:gd name="connsiteY96" fmla="*/ 841612 h 2297373"/>
              <a:gd name="connsiteX97" fmla="*/ 1478507 w 6828429"/>
              <a:gd name="connsiteY97" fmla="*/ 841612 h 2297373"/>
              <a:gd name="connsiteX98" fmla="*/ 1478507 w 6828429"/>
              <a:gd name="connsiteY98" fmla="*/ 818866 h 2297373"/>
              <a:gd name="connsiteX99" fmla="*/ 1437564 w 6828429"/>
              <a:gd name="connsiteY99" fmla="*/ 818866 h 2297373"/>
              <a:gd name="connsiteX100" fmla="*/ 1437564 w 6828429"/>
              <a:gd name="connsiteY100" fmla="*/ 791570 h 2297373"/>
              <a:gd name="connsiteX101" fmla="*/ 1410268 w 6828429"/>
              <a:gd name="connsiteY101" fmla="*/ 791570 h 2297373"/>
              <a:gd name="connsiteX102" fmla="*/ 1410268 w 6828429"/>
              <a:gd name="connsiteY102" fmla="*/ 768824 h 2297373"/>
              <a:gd name="connsiteX103" fmla="*/ 1369325 w 6828429"/>
              <a:gd name="connsiteY103" fmla="*/ 768824 h 2297373"/>
              <a:gd name="connsiteX104" fmla="*/ 1369325 w 6828429"/>
              <a:gd name="connsiteY104" fmla="*/ 746077 h 2297373"/>
              <a:gd name="connsiteX105" fmla="*/ 1310185 w 6828429"/>
              <a:gd name="connsiteY105" fmla="*/ 746077 h 2297373"/>
              <a:gd name="connsiteX106" fmla="*/ 1310185 w 6828429"/>
              <a:gd name="connsiteY106" fmla="*/ 723331 h 2297373"/>
              <a:gd name="connsiteX107" fmla="*/ 1260143 w 6828429"/>
              <a:gd name="connsiteY107" fmla="*/ 723331 h 2297373"/>
              <a:gd name="connsiteX108" fmla="*/ 1260143 w 6828429"/>
              <a:gd name="connsiteY108" fmla="*/ 696036 h 2297373"/>
              <a:gd name="connsiteX109" fmla="*/ 1182806 w 6828429"/>
              <a:gd name="connsiteY109" fmla="*/ 696036 h 2297373"/>
              <a:gd name="connsiteX110" fmla="*/ 1182806 w 6828429"/>
              <a:gd name="connsiteY110" fmla="*/ 668740 h 2297373"/>
              <a:gd name="connsiteX111" fmla="*/ 1141862 w 6828429"/>
              <a:gd name="connsiteY111" fmla="*/ 668740 h 2297373"/>
              <a:gd name="connsiteX112" fmla="*/ 1141862 w 6828429"/>
              <a:gd name="connsiteY112" fmla="*/ 595952 h 2297373"/>
              <a:gd name="connsiteX113" fmla="*/ 1064525 w 6828429"/>
              <a:gd name="connsiteY113" fmla="*/ 595952 h 2297373"/>
              <a:gd name="connsiteX114" fmla="*/ 1064525 w 6828429"/>
              <a:gd name="connsiteY114" fmla="*/ 541361 h 2297373"/>
              <a:gd name="connsiteX115" fmla="*/ 1064525 w 6828429"/>
              <a:gd name="connsiteY115" fmla="*/ 541361 h 2297373"/>
              <a:gd name="connsiteX116" fmla="*/ 1046328 w 6828429"/>
              <a:gd name="connsiteY116" fmla="*/ 564108 h 2297373"/>
              <a:gd name="connsiteX117" fmla="*/ 1050877 w 6828429"/>
              <a:gd name="connsiteY117" fmla="*/ 514066 h 2297373"/>
              <a:gd name="connsiteX118" fmla="*/ 991737 w 6828429"/>
              <a:gd name="connsiteY118" fmla="*/ 514066 h 2297373"/>
              <a:gd name="connsiteX119" fmla="*/ 991737 w 6828429"/>
              <a:gd name="connsiteY119" fmla="*/ 514066 h 2297373"/>
              <a:gd name="connsiteX120" fmla="*/ 973539 w 6828429"/>
              <a:gd name="connsiteY120" fmla="*/ 495868 h 2297373"/>
              <a:gd name="connsiteX121" fmla="*/ 973539 w 6828429"/>
              <a:gd name="connsiteY121" fmla="*/ 468573 h 2297373"/>
              <a:gd name="connsiteX122" fmla="*/ 918949 w 6828429"/>
              <a:gd name="connsiteY122" fmla="*/ 468573 h 2297373"/>
              <a:gd name="connsiteX123" fmla="*/ 918949 w 6828429"/>
              <a:gd name="connsiteY123" fmla="*/ 450376 h 2297373"/>
              <a:gd name="connsiteX124" fmla="*/ 887104 w 6828429"/>
              <a:gd name="connsiteY124" fmla="*/ 450376 h 2297373"/>
              <a:gd name="connsiteX125" fmla="*/ 887104 w 6828429"/>
              <a:gd name="connsiteY125" fmla="*/ 450376 h 2297373"/>
              <a:gd name="connsiteX126" fmla="*/ 887104 w 6828429"/>
              <a:gd name="connsiteY126" fmla="*/ 418531 h 2297373"/>
              <a:gd name="connsiteX127" fmla="*/ 855259 w 6828429"/>
              <a:gd name="connsiteY127" fmla="*/ 418531 h 2297373"/>
              <a:gd name="connsiteX128" fmla="*/ 855259 w 6828429"/>
              <a:gd name="connsiteY128" fmla="*/ 391236 h 2297373"/>
              <a:gd name="connsiteX129" fmla="*/ 818865 w 6828429"/>
              <a:gd name="connsiteY129" fmla="*/ 391236 h 2297373"/>
              <a:gd name="connsiteX130" fmla="*/ 818865 w 6828429"/>
              <a:gd name="connsiteY130" fmla="*/ 363940 h 2297373"/>
              <a:gd name="connsiteX131" fmla="*/ 796119 w 6828429"/>
              <a:gd name="connsiteY131" fmla="*/ 363940 h 2297373"/>
              <a:gd name="connsiteX132" fmla="*/ 796119 w 6828429"/>
              <a:gd name="connsiteY132" fmla="*/ 332095 h 2297373"/>
              <a:gd name="connsiteX133" fmla="*/ 755176 w 6828429"/>
              <a:gd name="connsiteY133" fmla="*/ 332095 h 2297373"/>
              <a:gd name="connsiteX134" fmla="*/ 755176 w 6828429"/>
              <a:gd name="connsiteY134" fmla="*/ 332095 h 2297373"/>
              <a:gd name="connsiteX135" fmla="*/ 732430 w 6828429"/>
              <a:gd name="connsiteY135" fmla="*/ 309349 h 2297373"/>
              <a:gd name="connsiteX136" fmla="*/ 714232 w 6828429"/>
              <a:gd name="connsiteY136" fmla="*/ 291151 h 2297373"/>
              <a:gd name="connsiteX137" fmla="*/ 714232 w 6828429"/>
              <a:gd name="connsiteY137" fmla="*/ 277504 h 2297373"/>
              <a:gd name="connsiteX138" fmla="*/ 664191 w 6828429"/>
              <a:gd name="connsiteY138" fmla="*/ 277504 h 2297373"/>
              <a:gd name="connsiteX139" fmla="*/ 664191 w 6828429"/>
              <a:gd name="connsiteY139" fmla="*/ 245660 h 2297373"/>
              <a:gd name="connsiteX140" fmla="*/ 564107 w 6828429"/>
              <a:gd name="connsiteY140" fmla="*/ 245660 h 2297373"/>
              <a:gd name="connsiteX141" fmla="*/ 564107 w 6828429"/>
              <a:gd name="connsiteY141" fmla="*/ 213815 h 2297373"/>
              <a:gd name="connsiteX142" fmla="*/ 495868 w 6828429"/>
              <a:gd name="connsiteY142" fmla="*/ 213815 h 2297373"/>
              <a:gd name="connsiteX143" fmla="*/ 495868 w 6828429"/>
              <a:gd name="connsiteY143" fmla="*/ 191068 h 2297373"/>
              <a:gd name="connsiteX144" fmla="*/ 441277 w 6828429"/>
              <a:gd name="connsiteY144" fmla="*/ 191068 h 2297373"/>
              <a:gd name="connsiteX145" fmla="*/ 441277 w 6828429"/>
              <a:gd name="connsiteY145" fmla="*/ 154674 h 2297373"/>
              <a:gd name="connsiteX146" fmla="*/ 377588 w 6828429"/>
              <a:gd name="connsiteY146" fmla="*/ 154674 h 2297373"/>
              <a:gd name="connsiteX147" fmla="*/ 377588 w 6828429"/>
              <a:gd name="connsiteY147" fmla="*/ 113731 h 2297373"/>
              <a:gd name="connsiteX148" fmla="*/ 336644 w 6828429"/>
              <a:gd name="connsiteY148" fmla="*/ 113731 h 2297373"/>
              <a:gd name="connsiteX149" fmla="*/ 336644 w 6828429"/>
              <a:gd name="connsiteY149" fmla="*/ 113731 h 2297373"/>
              <a:gd name="connsiteX150" fmla="*/ 336644 w 6828429"/>
              <a:gd name="connsiteY150" fmla="*/ 90985 h 2297373"/>
              <a:gd name="connsiteX151" fmla="*/ 272955 w 6828429"/>
              <a:gd name="connsiteY151" fmla="*/ 90985 h 2297373"/>
              <a:gd name="connsiteX152" fmla="*/ 272955 w 6828429"/>
              <a:gd name="connsiteY152" fmla="*/ 72788 h 2297373"/>
              <a:gd name="connsiteX153" fmla="*/ 241110 w 6828429"/>
              <a:gd name="connsiteY153" fmla="*/ 72788 h 2297373"/>
              <a:gd name="connsiteX154" fmla="*/ 241110 w 6828429"/>
              <a:gd name="connsiteY154" fmla="*/ 45492 h 2297373"/>
              <a:gd name="connsiteX155" fmla="*/ 159223 w 6828429"/>
              <a:gd name="connsiteY155" fmla="*/ 45492 h 2297373"/>
              <a:gd name="connsiteX156" fmla="*/ 159223 w 6828429"/>
              <a:gd name="connsiteY156" fmla="*/ 13648 h 2297373"/>
              <a:gd name="connsiteX157" fmla="*/ 27295 w 6828429"/>
              <a:gd name="connsiteY157" fmla="*/ 13648 h 2297373"/>
              <a:gd name="connsiteX158" fmla="*/ 27295 w 6828429"/>
              <a:gd name="connsiteY158" fmla="*/ 0 h 2297373"/>
              <a:gd name="connsiteX159" fmla="*/ 0 w 6828429"/>
              <a:gd name="connsiteY159" fmla="*/ 0 h 2297373"/>
              <a:gd name="connsiteX0" fmla="*/ 6828429 w 6828429"/>
              <a:gd name="connsiteY0" fmla="*/ 2297373 h 2297373"/>
              <a:gd name="connsiteX1" fmla="*/ 5213444 w 6828429"/>
              <a:gd name="connsiteY1" fmla="*/ 2297373 h 2297373"/>
              <a:gd name="connsiteX2" fmla="*/ 5213444 w 6828429"/>
              <a:gd name="connsiteY2" fmla="*/ 2251880 h 2297373"/>
              <a:gd name="connsiteX3" fmla="*/ 4708477 w 6828429"/>
              <a:gd name="connsiteY3" fmla="*/ 2251880 h 2297373"/>
              <a:gd name="connsiteX4" fmla="*/ 4708477 w 6828429"/>
              <a:gd name="connsiteY4" fmla="*/ 2215486 h 2297373"/>
              <a:gd name="connsiteX5" fmla="*/ 4235355 w 6828429"/>
              <a:gd name="connsiteY5" fmla="*/ 2215486 h 2297373"/>
              <a:gd name="connsiteX6" fmla="*/ 4235355 w 6828429"/>
              <a:gd name="connsiteY6" fmla="*/ 2156346 h 2297373"/>
              <a:gd name="connsiteX7" fmla="*/ 4198961 w 6828429"/>
              <a:gd name="connsiteY7" fmla="*/ 2156346 h 2297373"/>
              <a:gd name="connsiteX8" fmla="*/ 4198961 w 6828429"/>
              <a:gd name="connsiteY8" fmla="*/ 2119952 h 2297373"/>
              <a:gd name="connsiteX9" fmla="*/ 4117074 w 6828429"/>
              <a:gd name="connsiteY9" fmla="*/ 2119952 h 2297373"/>
              <a:gd name="connsiteX10" fmla="*/ 4117074 w 6828429"/>
              <a:gd name="connsiteY10" fmla="*/ 2106304 h 2297373"/>
              <a:gd name="connsiteX11" fmla="*/ 4030638 w 6828429"/>
              <a:gd name="connsiteY11" fmla="*/ 2106304 h 2297373"/>
              <a:gd name="connsiteX12" fmla="*/ 4030638 w 6828429"/>
              <a:gd name="connsiteY12" fmla="*/ 2092657 h 2297373"/>
              <a:gd name="connsiteX13" fmla="*/ 3762232 w 6828429"/>
              <a:gd name="connsiteY13" fmla="*/ 2092657 h 2297373"/>
              <a:gd name="connsiteX14" fmla="*/ 3762232 w 6828429"/>
              <a:gd name="connsiteY14" fmla="*/ 2060812 h 2297373"/>
              <a:gd name="connsiteX15" fmla="*/ 3648501 w 6828429"/>
              <a:gd name="connsiteY15" fmla="*/ 2060812 h 2297373"/>
              <a:gd name="connsiteX16" fmla="*/ 3648501 w 6828429"/>
              <a:gd name="connsiteY16" fmla="*/ 2060812 h 2297373"/>
              <a:gd name="connsiteX17" fmla="*/ 3616656 w 6828429"/>
              <a:gd name="connsiteY17" fmla="*/ 2028967 h 2297373"/>
              <a:gd name="connsiteX18" fmla="*/ 3616656 w 6828429"/>
              <a:gd name="connsiteY18" fmla="*/ 2001671 h 2297373"/>
              <a:gd name="connsiteX19" fmla="*/ 3580262 w 6828429"/>
              <a:gd name="connsiteY19" fmla="*/ 2001671 h 2297373"/>
              <a:gd name="connsiteX20" fmla="*/ 3580262 w 6828429"/>
              <a:gd name="connsiteY20" fmla="*/ 1956179 h 2297373"/>
              <a:gd name="connsiteX21" fmla="*/ 3493826 w 6828429"/>
              <a:gd name="connsiteY21" fmla="*/ 1956179 h 2297373"/>
              <a:gd name="connsiteX22" fmla="*/ 3493826 w 6828429"/>
              <a:gd name="connsiteY22" fmla="*/ 1937982 h 2297373"/>
              <a:gd name="connsiteX23" fmla="*/ 3421038 w 6828429"/>
              <a:gd name="connsiteY23" fmla="*/ 1937982 h 2297373"/>
              <a:gd name="connsiteX24" fmla="*/ 3421038 w 6828429"/>
              <a:gd name="connsiteY24" fmla="*/ 1919785 h 2297373"/>
              <a:gd name="connsiteX25" fmla="*/ 3421038 w 6828429"/>
              <a:gd name="connsiteY25" fmla="*/ 1919785 h 2297373"/>
              <a:gd name="connsiteX26" fmla="*/ 3402841 w 6828429"/>
              <a:gd name="connsiteY26" fmla="*/ 1901588 h 2297373"/>
              <a:gd name="connsiteX27" fmla="*/ 3325504 w 6828429"/>
              <a:gd name="connsiteY27" fmla="*/ 1901588 h 2297373"/>
              <a:gd name="connsiteX28" fmla="*/ 3325504 w 6828429"/>
              <a:gd name="connsiteY28" fmla="*/ 1887940 h 2297373"/>
              <a:gd name="connsiteX29" fmla="*/ 3220871 w 6828429"/>
              <a:gd name="connsiteY29" fmla="*/ 1887940 h 2297373"/>
              <a:gd name="connsiteX30" fmla="*/ 3220871 w 6828429"/>
              <a:gd name="connsiteY30" fmla="*/ 1865194 h 2297373"/>
              <a:gd name="connsiteX31" fmla="*/ 3157182 w 6828429"/>
              <a:gd name="connsiteY31" fmla="*/ 1865194 h 2297373"/>
              <a:gd name="connsiteX32" fmla="*/ 3157182 w 6828429"/>
              <a:gd name="connsiteY32" fmla="*/ 1842448 h 2297373"/>
              <a:gd name="connsiteX33" fmla="*/ 3088943 w 6828429"/>
              <a:gd name="connsiteY33" fmla="*/ 1842448 h 2297373"/>
              <a:gd name="connsiteX34" fmla="*/ 3088943 w 6828429"/>
              <a:gd name="connsiteY34" fmla="*/ 1815152 h 2297373"/>
              <a:gd name="connsiteX35" fmla="*/ 3057098 w 6828429"/>
              <a:gd name="connsiteY35" fmla="*/ 1815152 h 2297373"/>
              <a:gd name="connsiteX36" fmla="*/ 3057098 w 6828429"/>
              <a:gd name="connsiteY36" fmla="*/ 1783307 h 2297373"/>
              <a:gd name="connsiteX37" fmla="*/ 2984310 w 6828429"/>
              <a:gd name="connsiteY37" fmla="*/ 1783307 h 2297373"/>
              <a:gd name="connsiteX38" fmla="*/ 2984310 w 6828429"/>
              <a:gd name="connsiteY38" fmla="*/ 1751463 h 2297373"/>
              <a:gd name="connsiteX39" fmla="*/ 2943367 w 6828429"/>
              <a:gd name="connsiteY39" fmla="*/ 1751463 h 2297373"/>
              <a:gd name="connsiteX40" fmla="*/ 2943367 w 6828429"/>
              <a:gd name="connsiteY40" fmla="*/ 1715068 h 2297373"/>
              <a:gd name="connsiteX41" fmla="*/ 2888776 w 6828429"/>
              <a:gd name="connsiteY41" fmla="*/ 1715068 h 2297373"/>
              <a:gd name="connsiteX42" fmla="*/ 2888776 w 6828429"/>
              <a:gd name="connsiteY42" fmla="*/ 1665027 h 2297373"/>
              <a:gd name="connsiteX43" fmla="*/ 2843283 w 6828429"/>
              <a:gd name="connsiteY43" fmla="*/ 1665027 h 2297373"/>
              <a:gd name="connsiteX44" fmla="*/ 2843283 w 6828429"/>
              <a:gd name="connsiteY44" fmla="*/ 1624083 h 2297373"/>
              <a:gd name="connsiteX45" fmla="*/ 2788692 w 6828429"/>
              <a:gd name="connsiteY45" fmla="*/ 1624083 h 2297373"/>
              <a:gd name="connsiteX46" fmla="*/ 2788692 w 6828429"/>
              <a:gd name="connsiteY46" fmla="*/ 1601337 h 2297373"/>
              <a:gd name="connsiteX47" fmla="*/ 2743200 w 6828429"/>
              <a:gd name="connsiteY47" fmla="*/ 1601337 h 2297373"/>
              <a:gd name="connsiteX48" fmla="*/ 2743200 w 6828429"/>
              <a:gd name="connsiteY48" fmla="*/ 1578591 h 2297373"/>
              <a:gd name="connsiteX49" fmla="*/ 2711355 w 6828429"/>
              <a:gd name="connsiteY49" fmla="*/ 1578591 h 2297373"/>
              <a:gd name="connsiteX50" fmla="*/ 2711355 w 6828429"/>
              <a:gd name="connsiteY50" fmla="*/ 1533098 h 2297373"/>
              <a:gd name="connsiteX51" fmla="*/ 2624919 w 6828429"/>
              <a:gd name="connsiteY51" fmla="*/ 1533098 h 2297373"/>
              <a:gd name="connsiteX52" fmla="*/ 2624919 w 6828429"/>
              <a:gd name="connsiteY52" fmla="*/ 1510352 h 2297373"/>
              <a:gd name="connsiteX53" fmla="*/ 2565779 w 6828429"/>
              <a:gd name="connsiteY53" fmla="*/ 1510352 h 2297373"/>
              <a:gd name="connsiteX54" fmla="*/ 2565779 w 6828429"/>
              <a:gd name="connsiteY54" fmla="*/ 1492155 h 2297373"/>
              <a:gd name="connsiteX55" fmla="*/ 2565779 w 6828429"/>
              <a:gd name="connsiteY55" fmla="*/ 1492155 h 2297373"/>
              <a:gd name="connsiteX56" fmla="*/ 2543033 w 6828429"/>
              <a:gd name="connsiteY56" fmla="*/ 1469409 h 2297373"/>
              <a:gd name="connsiteX57" fmla="*/ 2429301 w 6828429"/>
              <a:gd name="connsiteY57" fmla="*/ 1469409 h 2297373"/>
              <a:gd name="connsiteX58" fmla="*/ 2429301 w 6828429"/>
              <a:gd name="connsiteY58" fmla="*/ 1423916 h 2297373"/>
              <a:gd name="connsiteX59" fmla="*/ 2361062 w 6828429"/>
              <a:gd name="connsiteY59" fmla="*/ 1423916 h 2297373"/>
              <a:gd name="connsiteX60" fmla="*/ 2361062 w 6828429"/>
              <a:gd name="connsiteY60" fmla="*/ 1401170 h 2297373"/>
              <a:gd name="connsiteX61" fmla="*/ 2324668 w 6828429"/>
              <a:gd name="connsiteY61" fmla="*/ 1401170 h 2297373"/>
              <a:gd name="connsiteX62" fmla="*/ 2324668 w 6828429"/>
              <a:gd name="connsiteY62" fmla="*/ 1351128 h 2297373"/>
              <a:gd name="connsiteX63" fmla="*/ 2197289 w 6828429"/>
              <a:gd name="connsiteY63" fmla="*/ 1351128 h 2297373"/>
              <a:gd name="connsiteX64" fmla="*/ 2197289 w 6828429"/>
              <a:gd name="connsiteY64" fmla="*/ 1332931 h 2297373"/>
              <a:gd name="connsiteX65" fmla="*/ 2147247 w 6828429"/>
              <a:gd name="connsiteY65" fmla="*/ 1332931 h 2297373"/>
              <a:gd name="connsiteX66" fmla="*/ 2147247 w 6828429"/>
              <a:gd name="connsiteY66" fmla="*/ 1291988 h 2297373"/>
              <a:gd name="connsiteX67" fmla="*/ 2079009 w 6828429"/>
              <a:gd name="connsiteY67" fmla="*/ 1291988 h 2297373"/>
              <a:gd name="connsiteX68" fmla="*/ 2079009 w 6828429"/>
              <a:gd name="connsiteY68" fmla="*/ 1255594 h 2297373"/>
              <a:gd name="connsiteX69" fmla="*/ 2047164 w 6828429"/>
              <a:gd name="connsiteY69" fmla="*/ 1255594 h 2297373"/>
              <a:gd name="connsiteX70" fmla="*/ 2047164 w 6828429"/>
              <a:gd name="connsiteY70" fmla="*/ 1232848 h 2297373"/>
              <a:gd name="connsiteX71" fmla="*/ 2019868 w 6828429"/>
              <a:gd name="connsiteY71" fmla="*/ 1232848 h 2297373"/>
              <a:gd name="connsiteX72" fmla="*/ 2024418 w 6828429"/>
              <a:gd name="connsiteY72" fmla="*/ 1228298 h 2297373"/>
              <a:gd name="connsiteX73" fmla="*/ 1997122 w 6828429"/>
              <a:gd name="connsiteY73" fmla="*/ 1228298 h 2297373"/>
              <a:gd name="connsiteX74" fmla="*/ 1997122 w 6828429"/>
              <a:gd name="connsiteY74" fmla="*/ 1187355 h 2297373"/>
              <a:gd name="connsiteX75" fmla="*/ 1937982 w 6828429"/>
              <a:gd name="connsiteY75" fmla="*/ 1187355 h 2297373"/>
              <a:gd name="connsiteX76" fmla="*/ 1937982 w 6828429"/>
              <a:gd name="connsiteY76" fmla="*/ 1164609 h 2297373"/>
              <a:gd name="connsiteX77" fmla="*/ 1897038 w 6828429"/>
              <a:gd name="connsiteY77" fmla="*/ 1164609 h 2297373"/>
              <a:gd name="connsiteX78" fmla="*/ 1897038 w 6828429"/>
              <a:gd name="connsiteY78" fmla="*/ 1137313 h 2297373"/>
              <a:gd name="connsiteX79" fmla="*/ 1860644 w 6828429"/>
              <a:gd name="connsiteY79" fmla="*/ 1137313 h 2297373"/>
              <a:gd name="connsiteX80" fmla="*/ 1860644 w 6828429"/>
              <a:gd name="connsiteY80" fmla="*/ 1114567 h 2297373"/>
              <a:gd name="connsiteX81" fmla="*/ 1824250 w 6828429"/>
              <a:gd name="connsiteY81" fmla="*/ 1114567 h 2297373"/>
              <a:gd name="connsiteX82" fmla="*/ 1824250 w 6828429"/>
              <a:gd name="connsiteY82" fmla="*/ 1087271 h 2297373"/>
              <a:gd name="connsiteX83" fmla="*/ 1769659 w 6828429"/>
              <a:gd name="connsiteY83" fmla="*/ 1087271 h 2297373"/>
              <a:gd name="connsiteX84" fmla="*/ 1769659 w 6828429"/>
              <a:gd name="connsiteY84" fmla="*/ 1050877 h 2297373"/>
              <a:gd name="connsiteX85" fmla="*/ 1746913 w 6828429"/>
              <a:gd name="connsiteY85" fmla="*/ 1050877 h 2297373"/>
              <a:gd name="connsiteX86" fmla="*/ 1746913 w 6828429"/>
              <a:gd name="connsiteY86" fmla="*/ 1050877 h 2297373"/>
              <a:gd name="connsiteX87" fmla="*/ 1710519 w 6828429"/>
              <a:gd name="connsiteY87" fmla="*/ 1014483 h 2297373"/>
              <a:gd name="connsiteX88" fmla="*/ 1710519 w 6828429"/>
              <a:gd name="connsiteY88" fmla="*/ 946245 h 2297373"/>
              <a:gd name="connsiteX89" fmla="*/ 1651379 w 6828429"/>
              <a:gd name="connsiteY89" fmla="*/ 946245 h 2297373"/>
              <a:gd name="connsiteX90" fmla="*/ 1651379 w 6828429"/>
              <a:gd name="connsiteY90" fmla="*/ 905301 h 2297373"/>
              <a:gd name="connsiteX91" fmla="*/ 1610435 w 6828429"/>
              <a:gd name="connsiteY91" fmla="*/ 905301 h 2297373"/>
              <a:gd name="connsiteX92" fmla="*/ 1610435 w 6828429"/>
              <a:gd name="connsiteY92" fmla="*/ 873457 h 2297373"/>
              <a:gd name="connsiteX93" fmla="*/ 1569492 w 6828429"/>
              <a:gd name="connsiteY93" fmla="*/ 873457 h 2297373"/>
              <a:gd name="connsiteX94" fmla="*/ 1569492 w 6828429"/>
              <a:gd name="connsiteY94" fmla="*/ 850710 h 2297373"/>
              <a:gd name="connsiteX95" fmla="*/ 1524000 w 6828429"/>
              <a:gd name="connsiteY95" fmla="*/ 850710 h 2297373"/>
              <a:gd name="connsiteX96" fmla="*/ 1524000 w 6828429"/>
              <a:gd name="connsiteY96" fmla="*/ 841612 h 2297373"/>
              <a:gd name="connsiteX97" fmla="*/ 1478507 w 6828429"/>
              <a:gd name="connsiteY97" fmla="*/ 841612 h 2297373"/>
              <a:gd name="connsiteX98" fmla="*/ 1478507 w 6828429"/>
              <a:gd name="connsiteY98" fmla="*/ 818866 h 2297373"/>
              <a:gd name="connsiteX99" fmla="*/ 1437564 w 6828429"/>
              <a:gd name="connsiteY99" fmla="*/ 818866 h 2297373"/>
              <a:gd name="connsiteX100" fmla="*/ 1437564 w 6828429"/>
              <a:gd name="connsiteY100" fmla="*/ 791570 h 2297373"/>
              <a:gd name="connsiteX101" fmla="*/ 1410268 w 6828429"/>
              <a:gd name="connsiteY101" fmla="*/ 791570 h 2297373"/>
              <a:gd name="connsiteX102" fmla="*/ 1410268 w 6828429"/>
              <a:gd name="connsiteY102" fmla="*/ 768824 h 2297373"/>
              <a:gd name="connsiteX103" fmla="*/ 1369325 w 6828429"/>
              <a:gd name="connsiteY103" fmla="*/ 768824 h 2297373"/>
              <a:gd name="connsiteX104" fmla="*/ 1369325 w 6828429"/>
              <a:gd name="connsiteY104" fmla="*/ 746077 h 2297373"/>
              <a:gd name="connsiteX105" fmla="*/ 1310185 w 6828429"/>
              <a:gd name="connsiteY105" fmla="*/ 746077 h 2297373"/>
              <a:gd name="connsiteX106" fmla="*/ 1310185 w 6828429"/>
              <a:gd name="connsiteY106" fmla="*/ 723331 h 2297373"/>
              <a:gd name="connsiteX107" fmla="*/ 1260143 w 6828429"/>
              <a:gd name="connsiteY107" fmla="*/ 723331 h 2297373"/>
              <a:gd name="connsiteX108" fmla="*/ 1260143 w 6828429"/>
              <a:gd name="connsiteY108" fmla="*/ 696036 h 2297373"/>
              <a:gd name="connsiteX109" fmla="*/ 1182806 w 6828429"/>
              <a:gd name="connsiteY109" fmla="*/ 696036 h 2297373"/>
              <a:gd name="connsiteX110" fmla="*/ 1182806 w 6828429"/>
              <a:gd name="connsiteY110" fmla="*/ 668740 h 2297373"/>
              <a:gd name="connsiteX111" fmla="*/ 1141862 w 6828429"/>
              <a:gd name="connsiteY111" fmla="*/ 668740 h 2297373"/>
              <a:gd name="connsiteX112" fmla="*/ 1141862 w 6828429"/>
              <a:gd name="connsiteY112" fmla="*/ 595952 h 2297373"/>
              <a:gd name="connsiteX113" fmla="*/ 1064525 w 6828429"/>
              <a:gd name="connsiteY113" fmla="*/ 595952 h 2297373"/>
              <a:gd name="connsiteX114" fmla="*/ 1064525 w 6828429"/>
              <a:gd name="connsiteY114" fmla="*/ 541361 h 2297373"/>
              <a:gd name="connsiteX115" fmla="*/ 1064525 w 6828429"/>
              <a:gd name="connsiteY115" fmla="*/ 541361 h 2297373"/>
              <a:gd name="connsiteX116" fmla="*/ 1064525 w 6828429"/>
              <a:gd name="connsiteY116" fmla="*/ 541362 h 2297373"/>
              <a:gd name="connsiteX117" fmla="*/ 1050877 w 6828429"/>
              <a:gd name="connsiteY117" fmla="*/ 514066 h 2297373"/>
              <a:gd name="connsiteX118" fmla="*/ 991737 w 6828429"/>
              <a:gd name="connsiteY118" fmla="*/ 514066 h 2297373"/>
              <a:gd name="connsiteX119" fmla="*/ 991737 w 6828429"/>
              <a:gd name="connsiteY119" fmla="*/ 514066 h 2297373"/>
              <a:gd name="connsiteX120" fmla="*/ 973539 w 6828429"/>
              <a:gd name="connsiteY120" fmla="*/ 495868 h 2297373"/>
              <a:gd name="connsiteX121" fmla="*/ 973539 w 6828429"/>
              <a:gd name="connsiteY121" fmla="*/ 468573 h 2297373"/>
              <a:gd name="connsiteX122" fmla="*/ 918949 w 6828429"/>
              <a:gd name="connsiteY122" fmla="*/ 468573 h 2297373"/>
              <a:gd name="connsiteX123" fmla="*/ 918949 w 6828429"/>
              <a:gd name="connsiteY123" fmla="*/ 450376 h 2297373"/>
              <a:gd name="connsiteX124" fmla="*/ 887104 w 6828429"/>
              <a:gd name="connsiteY124" fmla="*/ 450376 h 2297373"/>
              <a:gd name="connsiteX125" fmla="*/ 887104 w 6828429"/>
              <a:gd name="connsiteY125" fmla="*/ 450376 h 2297373"/>
              <a:gd name="connsiteX126" fmla="*/ 887104 w 6828429"/>
              <a:gd name="connsiteY126" fmla="*/ 418531 h 2297373"/>
              <a:gd name="connsiteX127" fmla="*/ 855259 w 6828429"/>
              <a:gd name="connsiteY127" fmla="*/ 418531 h 2297373"/>
              <a:gd name="connsiteX128" fmla="*/ 855259 w 6828429"/>
              <a:gd name="connsiteY128" fmla="*/ 391236 h 2297373"/>
              <a:gd name="connsiteX129" fmla="*/ 818865 w 6828429"/>
              <a:gd name="connsiteY129" fmla="*/ 391236 h 2297373"/>
              <a:gd name="connsiteX130" fmla="*/ 818865 w 6828429"/>
              <a:gd name="connsiteY130" fmla="*/ 363940 h 2297373"/>
              <a:gd name="connsiteX131" fmla="*/ 796119 w 6828429"/>
              <a:gd name="connsiteY131" fmla="*/ 363940 h 2297373"/>
              <a:gd name="connsiteX132" fmla="*/ 796119 w 6828429"/>
              <a:gd name="connsiteY132" fmla="*/ 332095 h 2297373"/>
              <a:gd name="connsiteX133" fmla="*/ 755176 w 6828429"/>
              <a:gd name="connsiteY133" fmla="*/ 332095 h 2297373"/>
              <a:gd name="connsiteX134" fmla="*/ 755176 w 6828429"/>
              <a:gd name="connsiteY134" fmla="*/ 332095 h 2297373"/>
              <a:gd name="connsiteX135" fmla="*/ 732430 w 6828429"/>
              <a:gd name="connsiteY135" fmla="*/ 309349 h 2297373"/>
              <a:gd name="connsiteX136" fmla="*/ 714232 w 6828429"/>
              <a:gd name="connsiteY136" fmla="*/ 291151 h 2297373"/>
              <a:gd name="connsiteX137" fmla="*/ 714232 w 6828429"/>
              <a:gd name="connsiteY137" fmla="*/ 277504 h 2297373"/>
              <a:gd name="connsiteX138" fmla="*/ 664191 w 6828429"/>
              <a:gd name="connsiteY138" fmla="*/ 277504 h 2297373"/>
              <a:gd name="connsiteX139" fmla="*/ 664191 w 6828429"/>
              <a:gd name="connsiteY139" fmla="*/ 245660 h 2297373"/>
              <a:gd name="connsiteX140" fmla="*/ 564107 w 6828429"/>
              <a:gd name="connsiteY140" fmla="*/ 245660 h 2297373"/>
              <a:gd name="connsiteX141" fmla="*/ 564107 w 6828429"/>
              <a:gd name="connsiteY141" fmla="*/ 213815 h 2297373"/>
              <a:gd name="connsiteX142" fmla="*/ 495868 w 6828429"/>
              <a:gd name="connsiteY142" fmla="*/ 213815 h 2297373"/>
              <a:gd name="connsiteX143" fmla="*/ 495868 w 6828429"/>
              <a:gd name="connsiteY143" fmla="*/ 191068 h 2297373"/>
              <a:gd name="connsiteX144" fmla="*/ 441277 w 6828429"/>
              <a:gd name="connsiteY144" fmla="*/ 191068 h 2297373"/>
              <a:gd name="connsiteX145" fmla="*/ 441277 w 6828429"/>
              <a:gd name="connsiteY145" fmla="*/ 154674 h 2297373"/>
              <a:gd name="connsiteX146" fmla="*/ 377588 w 6828429"/>
              <a:gd name="connsiteY146" fmla="*/ 154674 h 2297373"/>
              <a:gd name="connsiteX147" fmla="*/ 377588 w 6828429"/>
              <a:gd name="connsiteY147" fmla="*/ 113731 h 2297373"/>
              <a:gd name="connsiteX148" fmla="*/ 336644 w 6828429"/>
              <a:gd name="connsiteY148" fmla="*/ 113731 h 2297373"/>
              <a:gd name="connsiteX149" fmla="*/ 336644 w 6828429"/>
              <a:gd name="connsiteY149" fmla="*/ 113731 h 2297373"/>
              <a:gd name="connsiteX150" fmla="*/ 336644 w 6828429"/>
              <a:gd name="connsiteY150" fmla="*/ 90985 h 2297373"/>
              <a:gd name="connsiteX151" fmla="*/ 272955 w 6828429"/>
              <a:gd name="connsiteY151" fmla="*/ 90985 h 2297373"/>
              <a:gd name="connsiteX152" fmla="*/ 272955 w 6828429"/>
              <a:gd name="connsiteY152" fmla="*/ 72788 h 2297373"/>
              <a:gd name="connsiteX153" fmla="*/ 241110 w 6828429"/>
              <a:gd name="connsiteY153" fmla="*/ 72788 h 2297373"/>
              <a:gd name="connsiteX154" fmla="*/ 241110 w 6828429"/>
              <a:gd name="connsiteY154" fmla="*/ 45492 h 2297373"/>
              <a:gd name="connsiteX155" fmla="*/ 159223 w 6828429"/>
              <a:gd name="connsiteY155" fmla="*/ 45492 h 2297373"/>
              <a:gd name="connsiteX156" fmla="*/ 159223 w 6828429"/>
              <a:gd name="connsiteY156" fmla="*/ 13648 h 2297373"/>
              <a:gd name="connsiteX157" fmla="*/ 27295 w 6828429"/>
              <a:gd name="connsiteY157" fmla="*/ 13648 h 2297373"/>
              <a:gd name="connsiteX158" fmla="*/ 27295 w 6828429"/>
              <a:gd name="connsiteY158" fmla="*/ 0 h 2297373"/>
              <a:gd name="connsiteX159" fmla="*/ 0 w 6828429"/>
              <a:gd name="connsiteY159" fmla="*/ 0 h 2297373"/>
              <a:gd name="connsiteX0" fmla="*/ 6828429 w 6828429"/>
              <a:gd name="connsiteY0" fmla="*/ 2297373 h 2297373"/>
              <a:gd name="connsiteX1" fmla="*/ 5213444 w 6828429"/>
              <a:gd name="connsiteY1" fmla="*/ 2297373 h 2297373"/>
              <a:gd name="connsiteX2" fmla="*/ 5213444 w 6828429"/>
              <a:gd name="connsiteY2" fmla="*/ 2251880 h 2297373"/>
              <a:gd name="connsiteX3" fmla="*/ 4708477 w 6828429"/>
              <a:gd name="connsiteY3" fmla="*/ 2251880 h 2297373"/>
              <a:gd name="connsiteX4" fmla="*/ 4708477 w 6828429"/>
              <a:gd name="connsiteY4" fmla="*/ 2215486 h 2297373"/>
              <a:gd name="connsiteX5" fmla="*/ 4235355 w 6828429"/>
              <a:gd name="connsiteY5" fmla="*/ 2215486 h 2297373"/>
              <a:gd name="connsiteX6" fmla="*/ 4235355 w 6828429"/>
              <a:gd name="connsiteY6" fmla="*/ 2156346 h 2297373"/>
              <a:gd name="connsiteX7" fmla="*/ 4198961 w 6828429"/>
              <a:gd name="connsiteY7" fmla="*/ 2156346 h 2297373"/>
              <a:gd name="connsiteX8" fmla="*/ 4198961 w 6828429"/>
              <a:gd name="connsiteY8" fmla="*/ 2119952 h 2297373"/>
              <a:gd name="connsiteX9" fmla="*/ 4117074 w 6828429"/>
              <a:gd name="connsiteY9" fmla="*/ 2119952 h 2297373"/>
              <a:gd name="connsiteX10" fmla="*/ 4117074 w 6828429"/>
              <a:gd name="connsiteY10" fmla="*/ 2106304 h 2297373"/>
              <a:gd name="connsiteX11" fmla="*/ 4030638 w 6828429"/>
              <a:gd name="connsiteY11" fmla="*/ 2106304 h 2297373"/>
              <a:gd name="connsiteX12" fmla="*/ 4030638 w 6828429"/>
              <a:gd name="connsiteY12" fmla="*/ 2092657 h 2297373"/>
              <a:gd name="connsiteX13" fmla="*/ 3762232 w 6828429"/>
              <a:gd name="connsiteY13" fmla="*/ 2092657 h 2297373"/>
              <a:gd name="connsiteX14" fmla="*/ 3762232 w 6828429"/>
              <a:gd name="connsiteY14" fmla="*/ 2060812 h 2297373"/>
              <a:gd name="connsiteX15" fmla="*/ 3648501 w 6828429"/>
              <a:gd name="connsiteY15" fmla="*/ 2060812 h 2297373"/>
              <a:gd name="connsiteX16" fmla="*/ 3648501 w 6828429"/>
              <a:gd name="connsiteY16" fmla="*/ 2060812 h 2297373"/>
              <a:gd name="connsiteX17" fmla="*/ 3616656 w 6828429"/>
              <a:gd name="connsiteY17" fmla="*/ 2028967 h 2297373"/>
              <a:gd name="connsiteX18" fmla="*/ 3616656 w 6828429"/>
              <a:gd name="connsiteY18" fmla="*/ 2001671 h 2297373"/>
              <a:gd name="connsiteX19" fmla="*/ 3580262 w 6828429"/>
              <a:gd name="connsiteY19" fmla="*/ 2001671 h 2297373"/>
              <a:gd name="connsiteX20" fmla="*/ 3580262 w 6828429"/>
              <a:gd name="connsiteY20" fmla="*/ 1956179 h 2297373"/>
              <a:gd name="connsiteX21" fmla="*/ 3493826 w 6828429"/>
              <a:gd name="connsiteY21" fmla="*/ 1956179 h 2297373"/>
              <a:gd name="connsiteX22" fmla="*/ 3493826 w 6828429"/>
              <a:gd name="connsiteY22" fmla="*/ 1937982 h 2297373"/>
              <a:gd name="connsiteX23" fmla="*/ 3421038 w 6828429"/>
              <a:gd name="connsiteY23" fmla="*/ 1937982 h 2297373"/>
              <a:gd name="connsiteX24" fmla="*/ 3421038 w 6828429"/>
              <a:gd name="connsiteY24" fmla="*/ 1919785 h 2297373"/>
              <a:gd name="connsiteX25" fmla="*/ 3421038 w 6828429"/>
              <a:gd name="connsiteY25" fmla="*/ 1919785 h 2297373"/>
              <a:gd name="connsiteX26" fmla="*/ 3402841 w 6828429"/>
              <a:gd name="connsiteY26" fmla="*/ 1901588 h 2297373"/>
              <a:gd name="connsiteX27" fmla="*/ 3325504 w 6828429"/>
              <a:gd name="connsiteY27" fmla="*/ 1901588 h 2297373"/>
              <a:gd name="connsiteX28" fmla="*/ 3325504 w 6828429"/>
              <a:gd name="connsiteY28" fmla="*/ 1887940 h 2297373"/>
              <a:gd name="connsiteX29" fmla="*/ 3220871 w 6828429"/>
              <a:gd name="connsiteY29" fmla="*/ 1887940 h 2297373"/>
              <a:gd name="connsiteX30" fmla="*/ 3220871 w 6828429"/>
              <a:gd name="connsiteY30" fmla="*/ 1865194 h 2297373"/>
              <a:gd name="connsiteX31" fmla="*/ 3157182 w 6828429"/>
              <a:gd name="connsiteY31" fmla="*/ 1865194 h 2297373"/>
              <a:gd name="connsiteX32" fmla="*/ 3157182 w 6828429"/>
              <a:gd name="connsiteY32" fmla="*/ 1842448 h 2297373"/>
              <a:gd name="connsiteX33" fmla="*/ 3088943 w 6828429"/>
              <a:gd name="connsiteY33" fmla="*/ 1842448 h 2297373"/>
              <a:gd name="connsiteX34" fmla="*/ 3088943 w 6828429"/>
              <a:gd name="connsiteY34" fmla="*/ 1815152 h 2297373"/>
              <a:gd name="connsiteX35" fmla="*/ 3057098 w 6828429"/>
              <a:gd name="connsiteY35" fmla="*/ 1815152 h 2297373"/>
              <a:gd name="connsiteX36" fmla="*/ 3057098 w 6828429"/>
              <a:gd name="connsiteY36" fmla="*/ 1783307 h 2297373"/>
              <a:gd name="connsiteX37" fmla="*/ 2984310 w 6828429"/>
              <a:gd name="connsiteY37" fmla="*/ 1783307 h 2297373"/>
              <a:gd name="connsiteX38" fmla="*/ 2984310 w 6828429"/>
              <a:gd name="connsiteY38" fmla="*/ 1751463 h 2297373"/>
              <a:gd name="connsiteX39" fmla="*/ 2943367 w 6828429"/>
              <a:gd name="connsiteY39" fmla="*/ 1751463 h 2297373"/>
              <a:gd name="connsiteX40" fmla="*/ 2943367 w 6828429"/>
              <a:gd name="connsiteY40" fmla="*/ 1715068 h 2297373"/>
              <a:gd name="connsiteX41" fmla="*/ 2888776 w 6828429"/>
              <a:gd name="connsiteY41" fmla="*/ 1715068 h 2297373"/>
              <a:gd name="connsiteX42" fmla="*/ 2888776 w 6828429"/>
              <a:gd name="connsiteY42" fmla="*/ 1665027 h 2297373"/>
              <a:gd name="connsiteX43" fmla="*/ 2843283 w 6828429"/>
              <a:gd name="connsiteY43" fmla="*/ 1665027 h 2297373"/>
              <a:gd name="connsiteX44" fmla="*/ 2843283 w 6828429"/>
              <a:gd name="connsiteY44" fmla="*/ 1624083 h 2297373"/>
              <a:gd name="connsiteX45" fmla="*/ 2788692 w 6828429"/>
              <a:gd name="connsiteY45" fmla="*/ 1624083 h 2297373"/>
              <a:gd name="connsiteX46" fmla="*/ 2788692 w 6828429"/>
              <a:gd name="connsiteY46" fmla="*/ 1601337 h 2297373"/>
              <a:gd name="connsiteX47" fmla="*/ 2743200 w 6828429"/>
              <a:gd name="connsiteY47" fmla="*/ 1601337 h 2297373"/>
              <a:gd name="connsiteX48" fmla="*/ 2743200 w 6828429"/>
              <a:gd name="connsiteY48" fmla="*/ 1578591 h 2297373"/>
              <a:gd name="connsiteX49" fmla="*/ 2711355 w 6828429"/>
              <a:gd name="connsiteY49" fmla="*/ 1578591 h 2297373"/>
              <a:gd name="connsiteX50" fmla="*/ 2711355 w 6828429"/>
              <a:gd name="connsiteY50" fmla="*/ 1533098 h 2297373"/>
              <a:gd name="connsiteX51" fmla="*/ 2624919 w 6828429"/>
              <a:gd name="connsiteY51" fmla="*/ 1533098 h 2297373"/>
              <a:gd name="connsiteX52" fmla="*/ 2624919 w 6828429"/>
              <a:gd name="connsiteY52" fmla="*/ 1510352 h 2297373"/>
              <a:gd name="connsiteX53" fmla="*/ 2565779 w 6828429"/>
              <a:gd name="connsiteY53" fmla="*/ 1510352 h 2297373"/>
              <a:gd name="connsiteX54" fmla="*/ 2565779 w 6828429"/>
              <a:gd name="connsiteY54" fmla="*/ 1492155 h 2297373"/>
              <a:gd name="connsiteX55" fmla="*/ 2565779 w 6828429"/>
              <a:gd name="connsiteY55" fmla="*/ 1492155 h 2297373"/>
              <a:gd name="connsiteX56" fmla="*/ 2543033 w 6828429"/>
              <a:gd name="connsiteY56" fmla="*/ 1469409 h 2297373"/>
              <a:gd name="connsiteX57" fmla="*/ 2429301 w 6828429"/>
              <a:gd name="connsiteY57" fmla="*/ 1469409 h 2297373"/>
              <a:gd name="connsiteX58" fmla="*/ 2429301 w 6828429"/>
              <a:gd name="connsiteY58" fmla="*/ 1423916 h 2297373"/>
              <a:gd name="connsiteX59" fmla="*/ 2361062 w 6828429"/>
              <a:gd name="connsiteY59" fmla="*/ 1423916 h 2297373"/>
              <a:gd name="connsiteX60" fmla="*/ 2361062 w 6828429"/>
              <a:gd name="connsiteY60" fmla="*/ 1401170 h 2297373"/>
              <a:gd name="connsiteX61" fmla="*/ 2324668 w 6828429"/>
              <a:gd name="connsiteY61" fmla="*/ 1401170 h 2297373"/>
              <a:gd name="connsiteX62" fmla="*/ 2324668 w 6828429"/>
              <a:gd name="connsiteY62" fmla="*/ 1351128 h 2297373"/>
              <a:gd name="connsiteX63" fmla="*/ 2197289 w 6828429"/>
              <a:gd name="connsiteY63" fmla="*/ 1351128 h 2297373"/>
              <a:gd name="connsiteX64" fmla="*/ 2197289 w 6828429"/>
              <a:gd name="connsiteY64" fmla="*/ 1332931 h 2297373"/>
              <a:gd name="connsiteX65" fmla="*/ 2147247 w 6828429"/>
              <a:gd name="connsiteY65" fmla="*/ 1332931 h 2297373"/>
              <a:gd name="connsiteX66" fmla="*/ 2147247 w 6828429"/>
              <a:gd name="connsiteY66" fmla="*/ 1291988 h 2297373"/>
              <a:gd name="connsiteX67" fmla="*/ 2079009 w 6828429"/>
              <a:gd name="connsiteY67" fmla="*/ 1291988 h 2297373"/>
              <a:gd name="connsiteX68" fmla="*/ 2079009 w 6828429"/>
              <a:gd name="connsiteY68" fmla="*/ 1255594 h 2297373"/>
              <a:gd name="connsiteX69" fmla="*/ 2047164 w 6828429"/>
              <a:gd name="connsiteY69" fmla="*/ 1255594 h 2297373"/>
              <a:gd name="connsiteX70" fmla="*/ 2047164 w 6828429"/>
              <a:gd name="connsiteY70" fmla="*/ 1232848 h 2297373"/>
              <a:gd name="connsiteX71" fmla="*/ 2019868 w 6828429"/>
              <a:gd name="connsiteY71" fmla="*/ 1232848 h 2297373"/>
              <a:gd name="connsiteX72" fmla="*/ 2024418 w 6828429"/>
              <a:gd name="connsiteY72" fmla="*/ 1228298 h 2297373"/>
              <a:gd name="connsiteX73" fmla="*/ 1997122 w 6828429"/>
              <a:gd name="connsiteY73" fmla="*/ 1228298 h 2297373"/>
              <a:gd name="connsiteX74" fmla="*/ 1997122 w 6828429"/>
              <a:gd name="connsiteY74" fmla="*/ 1187355 h 2297373"/>
              <a:gd name="connsiteX75" fmla="*/ 1937982 w 6828429"/>
              <a:gd name="connsiteY75" fmla="*/ 1187355 h 2297373"/>
              <a:gd name="connsiteX76" fmla="*/ 1937982 w 6828429"/>
              <a:gd name="connsiteY76" fmla="*/ 1164609 h 2297373"/>
              <a:gd name="connsiteX77" fmla="*/ 1897038 w 6828429"/>
              <a:gd name="connsiteY77" fmla="*/ 1164609 h 2297373"/>
              <a:gd name="connsiteX78" fmla="*/ 1897038 w 6828429"/>
              <a:gd name="connsiteY78" fmla="*/ 1137313 h 2297373"/>
              <a:gd name="connsiteX79" fmla="*/ 1860644 w 6828429"/>
              <a:gd name="connsiteY79" fmla="*/ 1137313 h 2297373"/>
              <a:gd name="connsiteX80" fmla="*/ 1860644 w 6828429"/>
              <a:gd name="connsiteY80" fmla="*/ 1114567 h 2297373"/>
              <a:gd name="connsiteX81" fmla="*/ 1824250 w 6828429"/>
              <a:gd name="connsiteY81" fmla="*/ 1114567 h 2297373"/>
              <a:gd name="connsiteX82" fmla="*/ 1824250 w 6828429"/>
              <a:gd name="connsiteY82" fmla="*/ 1087271 h 2297373"/>
              <a:gd name="connsiteX83" fmla="*/ 1769659 w 6828429"/>
              <a:gd name="connsiteY83" fmla="*/ 1087271 h 2297373"/>
              <a:gd name="connsiteX84" fmla="*/ 1769659 w 6828429"/>
              <a:gd name="connsiteY84" fmla="*/ 1050877 h 2297373"/>
              <a:gd name="connsiteX85" fmla="*/ 1746913 w 6828429"/>
              <a:gd name="connsiteY85" fmla="*/ 1050877 h 2297373"/>
              <a:gd name="connsiteX86" fmla="*/ 1746913 w 6828429"/>
              <a:gd name="connsiteY86" fmla="*/ 1050877 h 2297373"/>
              <a:gd name="connsiteX87" fmla="*/ 1710519 w 6828429"/>
              <a:gd name="connsiteY87" fmla="*/ 1014483 h 2297373"/>
              <a:gd name="connsiteX88" fmla="*/ 1710519 w 6828429"/>
              <a:gd name="connsiteY88" fmla="*/ 946245 h 2297373"/>
              <a:gd name="connsiteX89" fmla="*/ 1651379 w 6828429"/>
              <a:gd name="connsiteY89" fmla="*/ 946245 h 2297373"/>
              <a:gd name="connsiteX90" fmla="*/ 1651379 w 6828429"/>
              <a:gd name="connsiteY90" fmla="*/ 905301 h 2297373"/>
              <a:gd name="connsiteX91" fmla="*/ 1610435 w 6828429"/>
              <a:gd name="connsiteY91" fmla="*/ 905301 h 2297373"/>
              <a:gd name="connsiteX92" fmla="*/ 1610435 w 6828429"/>
              <a:gd name="connsiteY92" fmla="*/ 873457 h 2297373"/>
              <a:gd name="connsiteX93" fmla="*/ 1569492 w 6828429"/>
              <a:gd name="connsiteY93" fmla="*/ 873457 h 2297373"/>
              <a:gd name="connsiteX94" fmla="*/ 1569492 w 6828429"/>
              <a:gd name="connsiteY94" fmla="*/ 850710 h 2297373"/>
              <a:gd name="connsiteX95" fmla="*/ 1524000 w 6828429"/>
              <a:gd name="connsiteY95" fmla="*/ 850710 h 2297373"/>
              <a:gd name="connsiteX96" fmla="*/ 1524000 w 6828429"/>
              <a:gd name="connsiteY96" fmla="*/ 841612 h 2297373"/>
              <a:gd name="connsiteX97" fmla="*/ 1478507 w 6828429"/>
              <a:gd name="connsiteY97" fmla="*/ 841612 h 2297373"/>
              <a:gd name="connsiteX98" fmla="*/ 1478507 w 6828429"/>
              <a:gd name="connsiteY98" fmla="*/ 818866 h 2297373"/>
              <a:gd name="connsiteX99" fmla="*/ 1437564 w 6828429"/>
              <a:gd name="connsiteY99" fmla="*/ 818866 h 2297373"/>
              <a:gd name="connsiteX100" fmla="*/ 1437564 w 6828429"/>
              <a:gd name="connsiteY100" fmla="*/ 791570 h 2297373"/>
              <a:gd name="connsiteX101" fmla="*/ 1410268 w 6828429"/>
              <a:gd name="connsiteY101" fmla="*/ 791570 h 2297373"/>
              <a:gd name="connsiteX102" fmla="*/ 1410268 w 6828429"/>
              <a:gd name="connsiteY102" fmla="*/ 768824 h 2297373"/>
              <a:gd name="connsiteX103" fmla="*/ 1369325 w 6828429"/>
              <a:gd name="connsiteY103" fmla="*/ 768824 h 2297373"/>
              <a:gd name="connsiteX104" fmla="*/ 1369325 w 6828429"/>
              <a:gd name="connsiteY104" fmla="*/ 746077 h 2297373"/>
              <a:gd name="connsiteX105" fmla="*/ 1310185 w 6828429"/>
              <a:gd name="connsiteY105" fmla="*/ 746077 h 2297373"/>
              <a:gd name="connsiteX106" fmla="*/ 1310185 w 6828429"/>
              <a:gd name="connsiteY106" fmla="*/ 723331 h 2297373"/>
              <a:gd name="connsiteX107" fmla="*/ 1260143 w 6828429"/>
              <a:gd name="connsiteY107" fmla="*/ 723331 h 2297373"/>
              <a:gd name="connsiteX108" fmla="*/ 1260143 w 6828429"/>
              <a:gd name="connsiteY108" fmla="*/ 696036 h 2297373"/>
              <a:gd name="connsiteX109" fmla="*/ 1182806 w 6828429"/>
              <a:gd name="connsiteY109" fmla="*/ 696036 h 2297373"/>
              <a:gd name="connsiteX110" fmla="*/ 1182806 w 6828429"/>
              <a:gd name="connsiteY110" fmla="*/ 668740 h 2297373"/>
              <a:gd name="connsiteX111" fmla="*/ 1141862 w 6828429"/>
              <a:gd name="connsiteY111" fmla="*/ 668740 h 2297373"/>
              <a:gd name="connsiteX112" fmla="*/ 1141862 w 6828429"/>
              <a:gd name="connsiteY112" fmla="*/ 595952 h 2297373"/>
              <a:gd name="connsiteX113" fmla="*/ 1064525 w 6828429"/>
              <a:gd name="connsiteY113" fmla="*/ 595952 h 2297373"/>
              <a:gd name="connsiteX114" fmla="*/ 1064525 w 6828429"/>
              <a:gd name="connsiteY114" fmla="*/ 541361 h 2297373"/>
              <a:gd name="connsiteX115" fmla="*/ 1064525 w 6828429"/>
              <a:gd name="connsiteY115" fmla="*/ 541361 h 2297373"/>
              <a:gd name="connsiteX116" fmla="*/ 1055427 w 6828429"/>
              <a:gd name="connsiteY116" fmla="*/ 559559 h 2297373"/>
              <a:gd name="connsiteX117" fmla="*/ 1050877 w 6828429"/>
              <a:gd name="connsiteY117" fmla="*/ 514066 h 2297373"/>
              <a:gd name="connsiteX118" fmla="*/ 991737 w 6828429"/>
              <a:gd name="connsiteY118" fmla="*/ 514066 h 2297373"/>
              <a:gd name="connsiteX119" fmla="*/ 991737 w 6828429"/>
              <a:gd name="connsiteY119" fmla="*/ 514066 h 2297373"/>
              <a:gd name="connsiteX120" fmla="*/ 973539 w 6828429"/>
              <a:gd name="connsiteY120" fmla="*/ 495868 h 2297373"/>
              <a:gd name="connsiteX121" fmla="*/ 973539 w 6828429"/>
              <a:gd name="connsiteY121" fmla="*/ 468573 h 2297373"/>
              <a:gd name="connsiteX122" fmla="*/ 918949 w 6828429"/>
              <a:gd name="connsiteY122" fmla="*/ 468573 h 2297373"/>
              <a:gd name="connsiteX123" fmla="*/ 918949 w 6828429"/>
              <a:gd name="connsiteY123" fmla="*/ 450376 h 2297373"/>
              <a:gd name="connsiteX124" fmla="*/ 887104 w 6828429"/>
              <a:gd name="connsiteY124" fmla="*/ 450376 h 2297373"/>
              <a:gd name="connsiteX125" fmla="*/ 887104 w 6828429"/>
              <a:gd name="connsiteY125" fmla="*/ 450376 h 2297373"/>
              <a:gd name="connsiteX126" fmla="*/ 887104 w 6828429"/>
              <a:gd name="connsiteY126" fmla="*/ 418531 h 2297373"/>
              <a:gd name="connsiteX127" fmla="*/ 855259 w 6828429"/>
              <a:gd name="connsiteY127" fmla="*/ 418531 h 2297373"/>
              <a:gd name="connsiteX128" fmla="*/ 855259 w 6828429"/>
              <a:gd name="connsiteY128" fmla="*/ 391236 h 2297373"/>
              <a:gd name="connsiteX129" fmla="*/ 818865 w 6828429"/>
              <a:gd name="connsiteY129" fmla="*/ 391236 h 2297373"/>
              <a:gd name="connsiteX130" fmla="*/ 818865 w 6828429"/>
              <a:gd name="connsiteY130" fmla="*/ 363940 h 2297373"/>
              <a:gd name="connsiteX131" fmla="*/ 796119 w 6828429"/>
              <a:gd name="connsiteY131" fmla="*/ 363940 h 2297373"/>
              <a:gd name="connsiteX132" fmla="*/ 796119 w 6828429"/>
              <a:gd name="connsiteY132" fmla="*/ 332095 h 2297373"/>
              <a:gd name="connsiteX133" fmla="*/ 755176 w 6828429"/>
              <a:gd name="connsiteY133" fmla="*/ 332095 h 2297373"/>
              <a:gd name="connsiteX134" fmla="*/ 755176 w 6828429"/>
              <a:gd name="connsiteY134" fmla="*/ 332095 h 2297373"/>
              <a:gd name="connsiteX135" fmla="*/ 732430 w 6828429"/>
              <a:gd name="connsiteY135" fmla="*/ 309349 h 2297373"/>
              <a:gd name="connsiteX136" fmla="*/ 714232 w 6828429"/>
              <a:gd name="connsiteY136" fmla="*/ 291151 h 2297373"/>
              <a:gd name="connsiteX137" fmla="*/ 714232 w 6828429"/>
              <a:gd name="connsiteY137" fmla="*/ 277504 h 2297373"/>
              <a:gd name="connsiteX138" fmla="*/ 664191 w 6828429"/>
              <a:gd name="connsiteY138" fmla="*/ 277504 h 2297373"/>
              <a:gd name="connsiteX139" fmla="*/ 664191 w 6828429"/>
              <a:gd name="connsiteY139" fmla="*/ 245660 h 2297373"/>
              <a:gd name="connsiteX140" fmla="*/ 564107 w 6828429"/>
              <a:gd name="connsiteY140" fmla="*/ 245660 h 2297373"/>
              <a:gd name="connsiteX141" fmla="*/ 564107 w 6828429"/>
              <a:gd name="connsiteY141" fmla="*/ 213815 h 2297373"/>
              <a:gd name="connsiteX142" fmla="*/ 495868 w 6828429"/>
              <a:gd name="connsiteY142" fmla="*/ 213815 h 2297373"/>
              <a:gd name="connsiteX143" fmla="*/ 495868 w 6828429"/>
              <a:gd name="connsiteY143" fmla="*/ 191068 h 2297373"/>
              <a:gd name="connsiteX144" fmla="*/ 441277 w 6828429"/>
              <a:gd name="connsiteY144" fmla="*/ 191068 h 2297373"/>
              <a:gd name="connsiteX145" fmla="*/ 441277 w 6828429"/>
              <a:gd name="connsiteY145" fmla="*/ 154674 h 2297373"/>
              <a:gd name="connsiteX146" fmla="*/ 377588 w 6828429"/>
              <a:gd name="connsiteY146" fmla="*/ 154674 h 2297373"/>
              <a:gd name="connsiteX147" fmla="*/ 377588 w 6828429"/>
              <a:gd name="connsiteY147" fmla="*/ 113731 h 2297373"/>
              <a:gd name="connsiteX148" fmla="*/ 336644 w 6828429"/>
              <a:gd name="connsiteY148" fmla="*/ 113731 h 2297373"/>
              <a:gd name="connsiteX149" fmla="*/ 336644 w 6828429"/>
              <a:gd name="connsiteY149" fmla="*/ 113731 h 2297373"/>
              <a:gd name="connsiteX150" fmla="*/ 336644 w 6828429"/>
              <a:gd name="connsiteY150" fmla="*/ 90985 h 2297373"/>
              <a:gd name="connsiteX151" fmla="*/ 272955 w 6828429"/>
              <a:gd name="connsiteY151" fmla="*/ 90985 h 2297373"/>
              <a:gd name="connsiteX152" fmla="*/ 272955 w 6828429"/>
              <a:gd name="connsiteY152" fmla="*/ 72788 h 2297373"/>
              <a:gd name="connsiteX153" fmla="*/ 241110 w 6828429"/>
              <a:gd name="connsiteY153" fmla="*/ 72788 h 2297373"/>
              <a:gd name="connsiteX154" fmla="*/ 241110 w 6828429"/>
              <a:gd name="connsiteY154" fmla="*/ 45492 h 2297373"/>
              <a:gd name="connsiteX155" fmla="*/ 159223 w 6828429"/>
              <a:gd name="connsiteY155" fmla="*/ 45492 h 2297373"/>
              <a:gd name="connsiteX156" fmla="*/ 159223 w 6828429"/>
              <a:gd name="connsiteY156" fmla="*/ 13648 h 2297373"/>
              <a:gd name="connsiteX157" fmla="*/ 27295 w 6828429"/>
              <a:gd name="connsiteY157" fmla="*/ 13648 h 2297373"/>
              <a:gd name="connsiteX158" fmla="*/ 27295 w 6828429"/>
              <a:gd name="connsiteY158" fmla="*/ 0 h 2297373"/>
              <a:gd name="connsiteX159" fmla="*/ 0 w 6828429"/>
              <a:gd name="connsiteY159" fmla="*/ 0 h 2297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</a:cxnLst>
            <a:rect l="l" t="t" r="r" b="b"/>
            <a:pathLst>
              <a:path w="6828429" h="2297373">
                <a:moveTo>
                  <a:pt x="6828429" y="2297373"/>
                </a:moveTo>
                <a:lnTo>
                  <a:pt x="5213444" y="2297373"/>
                </a:lnTo>
                <a:lnTo>
                  <a:pt x="5213444" y="2251880"/>
                </a:lnTo>
                <a:lnTo>
                  <a:pt x="4708477" y="2251880"/>
                </a:lnTo>
                <a:lnTo>
                  <a:pt x="4708477" y="2215486"/>
                </a:lnTo>
                <a:lnTo>
                  <a:pt x="4235355" y="2215486"/>
                </a:lnTo>
                <a:lnTo>
                  <a:pt x="4235355" y="2156346"/>
                </a:lnTo>
                <a:lnTo>
                  <a:pt x="4198961" y="2156346"/>
                </a:lnTo>
                <a:lnTo>
                  <a:pt x="4198961" y="2119952"/>
                </a:lnTo>
                <a:lnTo>
                  <a:pt x="4117074" y="2119952"/>
                </a:lnTo>
                <a:lnTo>
                  <a:pt x="4117074" y="2106304"/>
                </a:lnTo>
                <a:lnTo>
                  <a:pt x="4030638" y="2106304"/>
                </a:lnTo>
                <a:lnTo>
                  <a:pt x="4030638" y="2092657"/>
                </a:lnTo>
                <a:lnTo>
                  <a:pt x="3762232" y="2092657"/>
                </a:lnTo>
                <a:lnTo>
                  <a:pt x="3762232" y="2060812"/>
                </a:lnTo>
                <a:lnTo>
                  <a:pt x="3648501" y="2060812"/>
                </a:lnTo>
                <a:lnTo>
                  <a:pt x="3648501" y="2060812"/>
                </a:lnTo>
                <a:lnTo>
                  <a:pt x="3616656" y="2028967"/>
                </a:lnTo>
                <a:lnTo>
                  <a:pt x="3616656" y="2001671"/>
                </a:lnTo>
                <a:lnTo>
                  <a:pt x="3580262" y="2001671"/>
                </a:lnTo>
                <a:lnTo>
                  <a:pt x="3580262" y="1956179"/>
                </a:lnTo>
                <a:lnTo>
                  <a:pt x="3493826" y="1956179"/>
                </a:lnTo>
                <a:lnTo>
                  <a:pt x="3493826" y="1937982"/>
                </a:lnTo>
                <a:lnTo>
                  <a:pt x="3421038" y="1937982"/>
                </a:lnTo>
                <a:lnTo>
                  <a:pt x="3421038" y="1919785"/>
                </a:lnTo>
                <a:lnTo>
                  <a:pt x="3421038" y="1919785"/>
                </a:lnTo>
                <a:lnTo>
                  <a:pt x="3402841" y="1901588"/>
                </a:lnTo>
                <a:lnTo>
                  <a:pt x="3325504" y="1901588"/>
                </a:lnTo>
                <a:lnTo>
                  <a:pt x="3325504" y="1887940"/>
                </a:lnTo>
                <a:lnTo>
                  <a:pt x="3220871" y="1887940"/>
                </a:lnTo>
                <a:lnTo>
                  <a:pt x="3220871" y="1865194"/>
                </a:lnTo>
                <a:lnTo>
                  <a:pt x="3157182" y="1865194"/>
                </a:lnTo>
                <a:lnTo>
                  <a:pt x="3157182" y="1842448"/>
                </a:lnTo>
                <a:lnTo>
                  <a:pt x="3088943" y="1842448"/>
                </a:lnTo>
                <a:lnTo>
                  <a:pt x="3088943" y="1815152"/>
                </a:lnTo>
                <a:lnTo>
                  <a:pt x="3057098" y="1815152"/>
                </a:lnTo>
                <a:lnTo>
                  <a:pt x="3057098" y="1783307"/>
                </a:lnTo>
                <a:lnTo>
                  <a:pt x="2984310" y="1783307"/>
                </a:lnTo>
                <a:lnTo>
                  <a:pt x="2984310" y="1751463"/>
                </a:lnTo>
                <a:lnTo>
                  <a:pt x="2943367" y="1751463"/>
                </a:lnTo>
                <a:lnTo>
                  <a:pt x="2943367" y="1715068"/>
                </a:lnTo>
                <a:lnTo>
                  <a:pt x="2888776" y="1715068"/>
                </a:lnTo>
                <a:lnTo>
                  <a:pt x="2888776" y="1665027"/>
                </a:lnTo>
                <a:lnTo>
                  <a:pt x="2843283" y="1665027"/>
                </a:lnTo>
                <a:lnTo>
                  <a:pt x="2843283" y="1624083"/>
                </a:lnTo>
                <a:lnTo>
                  <a:pt x="2788692" y="1624083"/>
                </a:lnTo>
                <a:lnTo>
                  <a:pt x="2788692" y="1601337"/>
                </a:lnTo>
                <a:lnTo>
                  <a:pt x="2743200" y="1601337"/>
                </a:lnTo>
                <a:lnTo>
                  <a:pt x="2743200" y="1578591"/>
                </a:lnTo>
                <a:lnTo>
                  <a:pt x="2711355" y="1578591"/>
                </a:lnTo>
                <a:lnTo>
                  <a:pt x="2711355" y="1533098"/>
                </a:lnTo>
                <a:lnTo>
                  <a:pt x="2624919" y="1533098"/>
                </a:lnTo>
                <a:lnTo>
                  <a:pt x="2624919" y="1510352"/>
                </a:lnTo>
                <a:lnTo>
                  <a:pt x="2565779" y="1510352"/>
                </a:lnTo>
                <a:lnTo>
                  <a:pt x="2565779" y="1492155"/>
                </a:lnTo>
                <a:lnTo>
                  <a:pt x="2565779" y="1492155"/>
                </a:lnTo>
                <a:lnTo>
                  <a:pt x="2543033" y="1469409"/>
                </a:lnTo>
                <a:lnTo>
                  <a:pt x="2429301" y="1469409"/>
                </a:lnTo>
                <a:lnTo>
                  <a:pt x="2429301" y="1423916"/>
                </a:lnTo>
                <a:lnTo>
                  <a:pt x="2361062" y="1423916"/>
                </a:lnTo>
                <a:lnTo>
                  <a:pt x="2361062" y="1401170"/>
                </a:lnTo>
                <a:lnTo>
                  <a:pt x="2324668" y="1401170"/>
                </a:lnTo>
                <a:lnTo>
                  <a:pt x="2324668" y="1351128"/>
                </a:lnTo>
                <a:lnTo>
                  <a:pt x="2197289" y="1351128"/>
                </a:lnTo>
                <a:lnTo>
                  <a:pt x="2197289" y="1332931"/>
                </a:lnTo>
                <a:lnTo>
                  <a:pt x="2147247" y="1332931"/>
                </a:lnTo>
                <a:lnTo>
                  <a:pt x="2147247" y="1291988"/>
                </a:lnTo>
                <a:lnTo>
                  <a:pt x="2079009" y="1291988"/>
                </a:lnTo>
                <a:lnTo>
                  <a:pt x="2079009" y="1255594"/>
                </a:lnTo>
                <a:lnTo>
                  <a:pt x="2047164" y="1255594"/>
                </a:lnTo>
                <a:lnTo>
                  <a:pt x="2047164" y="1232848"/>
                </a:lnTo>
                <a:lnTo>
                  <a:pt x="2019868" y="1232848"/>
                </a:lnTo>
                <a:lnTo>
                  <a:pt x="2024418" y="1228298"/>
                </a:lnTo>
                <a:lnTo>
                  <a:pt x="1997122" y="1228298"/>
                </a:lnTo>
                <a:lnTo>
                  <a:pt x="1997122" y="1187355"/>
                </a:lnTo>
                <a:lnTo>
                  <a:pt x="1937982" y="1187355"/>
                </a:lnTo>
                <a:lnTo>
                  <a:pt x="1937982" y="1164609"/>
                </a:lnTo>
                <a:lnTo>
                  <a:pt x="1897038" y="1164609"/>
                </a:lnTo>
                <a:lnTo>
                  <a:pt x="1897038" y="1137313"/>
                </a:lnTo>
                <a:lnTo>
                  <a:pt x="1860644" y="1137313"/>
                </a:lnTo>
                <a:lnTo>
                  <a:pt x="1860644" y="1114567"/>
                </a:lnTo>
                <a:lnTo>
                  <a:pt x="1824250" y="1114567"/>
                </a:lnTo>
                <a:lnTo>
                  <a:pt x="1824250" y="1087271"/>
                </a:lnTo>
                <a:lnTo>
                  <a:pt x="1769659" y="1087271"/>
                </a:lnTo>
                <a:lnTo>
                  <a:pt x="1769659" y="1050877"/>
                </a:lnTo>
                <a:lnTo>
                  <a:pt x="1746913" y="1050877"/>
                </a:lnTo>
                <a:lnTo>
                  <a:pt x="1746913" y="1050877"/>
                </a:lnTo>
                <a:lnTo>
                  <a:pt x="1710519" y="1014483"/>
                </a:lnTo>
                <a:lnTo>
                  <a:pt x="1710519" y="946245"/>
                </a:lnTo>
                <a:lnTo>
                  <a:pt x="1651379" y="946245"/>
                </a:lnTo>
                <a:lnTo>
                  <a:pt x="1651379" y="905301"/>
                </a:lnTo>
                <a:lnTo>
                  <a:pt x="1610435" y="905301"/>
                </a:lnTo>
                <a:lnTo>
                  <a:pt x="1610435" y="873457"/>
                </a:lnTo>
                <a:lnTo>
                  <a:pt x="1569492" y="873457"/>
                </a:lnTo>
                <a:lnTo>
                  <a:pt x="1569492" y="850710"/>
                </a:lnTo>
                <a:lnTo>
                  <a:pt x="1524000" y="850710"/>
                </a:lnTo>
                <a:lnTo>
                  <a:pt x="1524000" y="841612"/>
                </a:lnTo>
                <a:lnTo>
                  <a:pt x="1478507" y="841612"/>
                </a:lnTo>
                <a:lnTo>
                  <a:pt x="1478507" y="818866"/>
                </a:lnTo>
                <a:lnTo>
                  <a:pt x="1437564" y="818866"/>
                </a:lnTo>
                <a:lnTo>
                  <a:pt x="1437564" y="791570"/>
                </a:lnTo>
                <a:lnTo>
                  <a:pt x="1410268" y="791570"/>
                </a:lnTo>
                <a:lnTo>
                  <a:pt x="1410268" y="768824"/>
                </a:lnTo>
                <a:lnTo>
                  <a:pt x="1369325" y="768824"/>
                </a:lnTo>
                <a:lnTo>
                  <a:pt x="1369325" y="746077"/>
                </a:lnTo>
                <a:lnTo>
                  <a:pt x="1310185" y="746077"/>
                </a:lnTo>
                <a:lnTo>
                  <a:pt x="1310185" y="723331"/>
                </a:lnTo>
                <a:lnTo>
                  <a:pt x="1260143" y="723331"/>
                </a:lnTo>
                <a:lnTo>
                  <a:pt x="1260143" y="696036"/>
                </a:lnTo>
                <a:lnTo>
                  <a:pt x="1182806" y="696036"/>
                </a:lnTo>
                <a:lnTo>
                  <a:pt x="1182806" y="668740"/>
                </a:lnTo>
                <a:lnTo>
                  <a:pt x="1141862" y="668740"/>
                </a:lnTo>
                <a:lnTo>
                  <a:pt x="1141862" y="595952"/>
                </a:lnTo>
                <a:lnTo>
                  <a:pt x="1064525" y="595952"/>
                </a:lnTo>
                <a:lnTo>
                  <a:pt x="1064525" y="541361"/>
                </a:lnTo>
                <a:lnTo>
                  <a:pt x="1064525" y="541361"/>
                </a:lnTo>
                <a:lnTo>
                  <a:pt x="1055427" y="559559"/>
                </a:lnTo>
                <a:lnTo>
                  <a:pt x="1050877" y="514066"/>
                </a:lnTo>
                <a:lnTo>
                  <a:pt x="991737" y="514066"/>
                </a:lnTo>
                <a:lnTo>
                  <a:pt x="991737" y="514066"/>
                </a:lnTo>
                <a:lnTo>
                  <a:pt x="973539" y="495868"/>
                </a:lnTo>
                <a:lnTo>
                  <a:pt x="973539" y="468573"/>
                </a:lnTo>
                <a:lnTo>
                  <a:pt x="918949" y="468573"/>
                </a:lnTo>
                <a:lnTo>
                  <a:pt x="918949" y="450376"/>
                </a:lnTo>
                <a:lnTo>
                  <a:pt x="887104" y="450376"/>
                </a:lnTo>
                <a:lnTo>
                  <a:pt x="887104" y="450376"/>
                </a:lnTo>
                <a:lnTo>
                  <a:pt x="887104" y="418531"/>
                </a:lnTo>
                <a:lnTo>
                  <a:pt x="855259" y="418531"/>
                </a:lnTo>
                <a:lnTo>
                  <a:pt x="855259" y="391236"/>
                </a:lnTo>
                <a:lnTo>
                  <a:pt x="818865" y="391236"/>
                </a:lnTo>
                <a:lnTo>
                  <a:pt x="818865" y="363940"/>
                </a:lnTo>
                <a:lnTo>
                  <a:pt x="796119" y="363940"/>
                </a:lnTo>
                <a:lnTo>
                  <a:pt x="796119" y="332095"/>
                </a:lnTo>
                <a:lnTo>
                  <a:pt x="755176" y="332095"/>
                </a:lnTo>
                <a:lnTo>
                  <a:pt x="755176" y="332095"/>
                </a:lnTo>
                <a:lnTo>
                  <a:pt x="732430" y="309349"/>
                </a:lnTo>
                <a:lnTo>
                  <a:pt x="714232" y="291151"/>
                </a:lnTo>
                <a:lnTo>
                  <a:pt x="714232" y="277504"/>
                </a:lnTo>
                <a:lnTo>
                  <a:pt x="664191" y="277504"/>
                </a:lnTo>
                <a:lnTo>
                  <a:pt x="664191" y="245660"/>
                </a:lnTo>
                <a:lnTo>
                  <a:pt x="564107" y="245660"/>
                </a:lnTo>
                <a:lnTo>
                  <a:pt x="564107" y="213815"/>
                </a:lnTo>
                <a:lnTo>
                  <a:pt x="495868" y="213815"/>
                </a:lnTo>
                <a:lnTo>
                  <a:pt x="495868" y="191068"/>
                </a:lnTo>
                <a:lnTo>
                  <a:pt x="441277" y="191068"/>
                </a:lnTo>
                <a:lnTo>
                  <a:pt x="441277" y="154674"/>
                </a:lnTo>
                <a:lnTo>
                  <a:pt x="377588" y="154674"/>
                </a:lnTo>
                <a:lnTo>
                  <a:pt x="377588" y="113731"/>
                </a:lnTo>
                <a:lnTo>
                  <a:pt x="336644" y="113731"/>
                </a:lnTo>
                <a:lnTo>
                  <a:pt x="336644" y="113731"/>
                </a:lnTo>
                <a:lnTo>
                  <a:pt x="336644" y="90985"/>
                </a:lnTo>
                <a:lnTo>
                  <a:pt x="272955" y="90985"/>
                </a:lnTo>
                <a:lnTo>
                  <a:pt x="272955" y="72788"/>
                </a:lnTo>
                <a:lnTo>
                  <a:pt x="241110" y="72788"/>
                </a:lnTo>
                <a:lnTo>
                  <a:pt x="241110" y="45492"/>
                </a:lnTo>
                <a:lnTo>
                  <a:pt x="159223" y="45492"/>
                </a:lnTo>
                <a:lnTo>
                  <a:pt x="159223" y="13648"/>
                </a:lnTo>
                <a:lnTo>
                  <a:pt x="27295" y="13648"/>
                </a:lnTo>
                <a:lnTo>
                  <a:pt x="27295" y="0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rgbClr val="B7265F"/>
            </a:solidFill>
            <a:miter lim="800000"/>
            <a:headEnd/>
            <a:tailEnd/>
          </a:ln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30" name="Freeform: Shape 2029">
            <a:extLst>
              <a:ext uri="{FF2B5EF4-FFF2-40B4-BE49-F238E27FC236}">
                <a16:creationId xmlns:a16="http://schemas.microsoft.com/office/drawing/2014/main" id="{B7B8C719-1246-9E0F-CC75-D965AF2805F7}"/>
              </a:ext>
            </a:extLst>
          </p:cNvPr>
          <p:cNvSpPr/>
          <p:nvPr/>
        </p:nvSpPr>
        <p:spPr bwMode="auto">
          <a:xfrm>
            <a:off x="6768537" y="2841342"/>
            <a:ext cx="4629281" cy="1798737"/>
          </a:xfrm>
          <a:custGeom>
            <a:avLst/>
            <a:gdLst>
              <a:gd name="connsiteX0" fmla="*/ 6837528 w 6837528"/>
              <a:gd name="connsiteY0" fmla="*/ 2656765 h 2656765"/>
              <a:gd name="connsiteX1" fmla="*/ 6250674 w 6837528"/>
              <a:gd name="connsiteY1" fmla="*/ 2656765 h 2656765"/>
              <a:gd name="connsiteX2" fmla="*/ 6250674 w 6837528"/>
              <a:gd name="connsiteY2" fmla="*/ 2570329 h 2656765"/>
              <a:gd name="connsiteX3" fmla="*/ 5968620 w 6837528"/>
              <a:gd name="connsiteY3" fmla="*/ 2570329 h 2656765"/>
              <a:gd name="connsiteX4" fmla="*/ 5968620 w 6837528"/>
              <a:gd name="connsiteY4" fmla="*/ 2524836 h 2656765"/>
              <a:gd name="connsiteX5" fmla="*/ 5727510 w 6837528"/>
              <a:gd name="connsiteY5" fmla="*/ 2524836 h 2656765"/>
              <a:gd name="connsiteX6" fmla="*/ 5727510 w 6837528"/>
              <a:gd name="connsiteY6" fmla="*/ 2461147 h 2656765"/>
              <a:gd name="connsiteX7" fmla="*/ 5468203 w 6837528"/>
              <a:gd name="connsiteY7" fmla="*/ 2461147 h 2656765"/>
              <a:gd name="connsiteX8" fmla="*/ 5468203 w 6837528"/>
              <a:gd name="connsiteY8" fmla="*/ 2429302 h 2656765"/>
              <a:gd name="connsiteX9" fmla="*/ 5163403 w 6837528"/>
              <a:gd name="connsiteY9" fmla="*/ 2429302 h 2656765"/>
              <a:gd name="connsiteX10" fmla="*/ 5163403 w 6837528"/>
              <a:gd name="connsiteY10" fmla="*/ 2429302 h 2656765"/>
              <a:gd name="connsiteX11" fmla="*/ 5163403 w 6837528"/>
              <a:gd name="connsiteY11" fmla="*/ 2402006 h 2656765"/>
              <a:gd name="connsiteX12" fmla="*/ 4999629 w 6837528"/>
              <a:gd name="connsiteY12" fmla="*/ 2402006 h 2656765"/>
              <a:gd name="connsiteX13" fmla="*/ 4999629 w 6837528"/>
              <a:gd name="connsiteY13" fmla="*/ 2402006 h 2656765"/>
              <a:gd name="connsiteX14" fmla="*/ 4999629 w 6837528"/>
              <a:gd name="connsiteY14" fmla="*/ 2361063 h 2656765"/>
              <a:gd name="connsiteX15" fmla="*/ 4749420 w 6837528"/>
              <a:gd name="connsiteY15" fmla="*/ 2361063 h 2656765"/>
              <a:gd name="connsiteX16" fmla="*/ 4749420 w 6837528"/>
              <a:gd name="connsiteY16" fmla="*/ 2361063 h 2656765"/>
              <a:gd name="connsiteX17" fmla="*/ 4749420 w 6837528"/>
              <a:gd name="connsiteY17" fmla="*/ 2329218 h 2656765"/>
              <a:gd name="connsiteX18" fmla="*/ 4481015 w 6837528"/>
              <a:gd name="connsiteY18" fmla="*/ 2329218 h 2656765"/>
              <a:gd name="connsiteX19" fmla="*/ 4481015 w 6837528"/>
              <a:gd name="connsiteY19" fmla="*/ 2292824 h 2656765"/>
              <a:gd name="connsiteX20" fmla="*/ 4394579 w 6837528"/>
              <a:gd name="connsiteY20" fmla="*/ 2292824 h 2656765"/>
              <a:gd name="connsiteX21" fmla="*/ 4394579 w 6837528"/>
              <a:gd name="connsiteY21" fmla="*/ 2260979 h 2656765"/>
              <a:gd name="connsiteX22" fmla="*/ 4262650 w 6837528"/>
              <a:gd name="connsiteY22" fmla="*/ 2260979 h 2656765"/>
              <a:gd name="connsiteX23" fmla="*/ 4262650 w 6837528"/>
              <a:gd name="connsiteY23" fmla="*/ 2238233 h 2656765"/>
              <a:gd name="connsiteX24" fmla="*/ 4180764 w 6837528"/>
              <a:gd name="connsiteY24" fmla="*/ 2238233 h 2656765"/>
              <a:gd name="connsiteX25" fmla="*/ 4180764 w 6837528"/>
              <a:gd name="connsiteY25" fmla="*/ 2192741 h 2656765"/>
              <a:gd name="connsiteX26" fmla="*/ 4003343 w 6837528"/>
              <a:gd name="connsiteY26" fmla="*/ 2192741 h 2656765"/>
              <a:gd name="connsiteX27" fmla="*/ 4003343 w 6837528"/>
              <a:gd name="connsiteY27" fmla="*/ 2156347 h 2656765"/>
              <a:gd name="connsiteX28" fmla="*/ 3807725 w 6837528"/>
              <a:gd name="connsiteY28" fmla="*/ 2156347 h 2656765"/>
              <a:gd name="connsiteX29" fmla="*/ 3807725 w 6837528"/>
              <a:gd name="connsiteY29" fmla="*/ 2129051 h 2656765"/>
              <a:gd name="connsiteX30" fmla="*/ 3707641 w 6837528"/>
              <a:gd name="connsiteY30" fmla="*/ 2129051 h 2656765"/>
              <a:gd name="connsiteX31" fmla="*/ 3707641 w 6837528"/>
              <a:gd name="connsiteY31" fmla="*/ 2129051 h 2656765"/>
              <a:gd name="connsiteX32" fmla="*/ 3707641 w 6837528"/>
              <a:gd name="connsiteY32" fmla="*/ 2129051 h 2656765"/>
              <a:gd name="connsiteX33" fmla="*/ 3580262 w 6837528"/>
              <a:gd name="connsiteY33" fmla="*/ 2129051 h 2656765"/>
              <a:gd name="connsiteX34" fmla="*/ 3580262 w 6837528"/>
              <a:gd name="connsiteY34" fmla="*/ 2079009 h 2656765"/>
              <a:gd name="connsiteX35" fmla="*/ 3543868 w 6837528"/>
              <a:gd name="connsiteY35" fmla="*/ 2079009 h 2656765"/>
              <a:gd name="connsiteX36" fmla="*/ 3543868 w 6837528"/>
              <a:gd name="connsiteY36" fmla="*/ 2060812 h 2656765"/>
              <a:gd name="connsiteX37" fmla="*/ 3389194 w 6837528"/>
              <a:gd name="connsiteY37" fmla="*/ 2060812 h 2656765"/>
              <a:gd name="connsiteX38" fmla="*/ 3389194 w 6837528"/>
              <a:gd name="connsiteY38" fmla="*/ 2024418 h 2656765"/>
              <a:gd name="connsiteX39" fmla="*/ 3334603 w 6837528"/>
              <a:gd name="connsiteY39" fmla="*/ 2024418 h 2656765"/>
              <a:gd name="connsiteX40" fmla="*/ 3334603 w 6837528"/>
              <a:gd name="connsiteY40" fmla="*/ 1969827 h 2656765"/>
              <a:gd name="connsiteX41" fmla="*/ 3284561 w 6837528"/>
              <a:gd name="connsiteY41" fmla="*/ 1969827 h 2656765"/>
              <a:gd name="connsiteX42" fmla="*/ 3284561 w 6837528"/>
              <a:gd name="connsiteY42" fmla="*/ 1906138 h 2656765"/>
              <a:gd name="connsiteX43" fmla="*/ 3211773 w 6837528"/>
              <a:gd name="connsiteY43" fmla="*/ 1906138 h 2656765"/>
              <a:gd name="connsiteX44" fmla="*/ 3211773 w 6837528"/>
              <a:gd name="connsiteY44" fmla="*/ 1856096 h 2656765"/>
              <a:gd name="connsiteX45" fmla="*/ 3102591 w 6837528"/>
              <a:gd name="connsiteY45" fmla="*/ 1856096 h 2656765"/>
              <a:gd name="connsiteX46" fmla="*/ 3102591 w 6837528"/>
              <a:gd name="connsiteY46" fmla="*/ 1842448 h 2656765"/>
              <a:gd name="connsiteX47" fmla="*/ 3038901 w 6837528"/>
              <a:gd name="connsiteY47" fmla="*/ 1842448 h 2656765"/>
              <a:gd name="connsiteX48" fmla="*/ 3038901 w 6837528"/>
              <a:gd name="connsiteY48" fmla="*/ 1810603 h 2656765"/>
              <a:gd name="connsiteX49" fmla="*/ 2988859 w 6837528"/>
              <a:gd name="connsiteY49" fmla="*/ 1810603 h 2656765"/>
              <a:gd name="connsiteX50" fmla="*/ 2988859 w 6837528"/>
              <a:gd name="connsiteY50" fmla="*/ 1796956 h 2656765"/>
              <a:gd name="connsiteX51" fmla="*/ 2925170 w 6837528"/>
              <a:gd name="connsiteY51" fmla="*/ 1796956 h 2656765"/>
              <a:gd name="connsiteX52" fmla="*/ 2925170 w 6837528"/>
              <a:gd name="connsiteY52" fmla="*/ 1796956 h 2656765"/>
              <a:gd name="connsiteX53" fmla="*/ 2925170 w 6837528"/>
              <a:gd name="connsiteY53" fmla="*/ 1765111 h 2656765"/>
              <a:gd name="connsiteX54" fmla="*/ 2779594 w 6837528"/>
              <a:gd name="connsiteY54" fmla="*/ 1765111 h 2656765"/>
              <a:gd name="connsiteX55" fmla="*/ 2779594 w 6837528"/>
              <a:gd name="connsiteY55" fmla="*/ 1737815 h 2656765"/>
              <a:gd name="connsiteX56" fmla="*/ 2702256 w 6837528"/>
              <a:gd name="connsiteY56" fmla="*/ 1737815 h 2656765"/>
              <a:gd name="connsiteX57" fmla="*/ 2702256 w 6837528"/>
              <a:gd name="connsiteY57" fmla="*/ 1701421 h 2656765"/>
              <a:gd name="connsiteX58" fmla="*/ 2611271 w 6837528"/>
              <a:gd name="connsiteY58" fmla="*/ 1701421 h 2656765"/>
              <a:gd name="connsiteX59" fmla="*/ 2611271 w 6837528"/>
              <a:gd name="connsiteY59" fmla="*/ 1701421 h 2656765"/>
              <a:gd name="connsiteX60" fmla="*/ 2624919 w 6837528"/>
              <a:gd name="connsiteY60" fmla="*/ 1687773 h 2656765"/>
              <a:gd name="connsiteX61" fmla="*/ 2556680 w 6837528"/>
              <a:gd name="connsiteY61" fmla="*/ 1687773 h 2656765"/>
              <a:gd name="connsiteX62" fmla="*/ 2556680 w 6837528"/>
              <a:gd name="connsiteY62" fmla="*/ 1605887 h 2656765"/>
              <a:gd name="connsiteX63" fmla="*/ 2497540 w 6837528"/>
              <a:gd name="connsiteY63" fmla="*/ 1605887 h 2656765"/>
              <a:gd name="connsiteX64" fmla="*/ 2497540 w 6837528"/>
              <a:gd name="connsiteY64" fmla="*/ 1555845 h 2656765"/>
              <a:gd name="connsiteX65" fmla="*/ 2420203 w 6837528"/>
              <a:gd name="connsiteY65" fmla="*/ 1555845 h 2656765"/>
              <a:gd name="connsiteX66" fmla="*/ 2420203 w 6837528"/>
              <a:gd name="connsiteY66" fmla="*/ 1533099 h 2656765"/>
              <a:gd name="connsiteX67" fmla="*/ 2388358 w 6837528"/>
              <a:gd name="connsiteY67" fmla="*/ 1533099 h 2656765"/>
              <a:gd name="connsiteX68" fmla="*/ 2388358 w 6837528"/>
              <a:gd name="connsiteY68" fmla="*/ 1496705 h 2656765"/>
              <a:gd name="connsiteX69" fmla="*/ 2260979 w 6837528"/>
              <a:gd name="connsiteY69" fmla="*/ 1496705 h 2656765"/>
              <a:gd name="connsiteX70" fmla="*/ 2260979 w 6837528"/>
              <a:gd name="connsiteY70" fmla="*/ 1473959 h 2656765"/>
              <a:gd name="connsiteX71" fmla="*/ 2210937 w 6837528"/>
              <a:gd name="connsiteY71" fmla="*/ 1473959 h 2656765"/>
              <a:gd name="connsiteX72" fmla="*/ 2210937 w 6837528"/>
              <a:gd name="connsiteY72" fmla="*/ 1423917 h 2656765"/>
              <a:gd name="connsiteX73" fmla="*/ 2156346 w 6837528"/>
              <a:gd name="connsiteY73" fmla="*/ 1423917 h 2656765"/>
              <a:gd name="connsiteX74" fmla="*/ 2156346 w 6837528"/>
              <a:gd name="connsiteY74" fmla="*/ 1405720 h 2656765"/>
              <a:gd name="connsiteX75" fmla="*/ 2097206 w 6837528"/>
              <a:gd name="connsiteY75" fmla="*/ 1405720 h 2656765"/>
              <a:gd name="connsiteX76" fmla="*/ 2097206 w 6837528"/>
              <a:gd name="connsiteY76" fmla="*/ 1382973 h 2656765"/>
              <a:gd name="connsiteX77" fmla="*/ 2056262 w 6837528"/>
              <a:gd name="connsiteY77" fmla="*/ 1382973 h 2656765"/>
              <a:gd name="connsiteX78" fmla="*/ 2056262 w 6837528"/>
              <a:gd name="connsiteY78" fmla="*/ 1355678 h 2656765"/>
              <a:gd name="connsiteX79" fmla="*/ 2015319 w 6837528"/>
              <a:gd name="connsiteY79" fmla="*/ 1355678 h 2656765"/>
              <a:gd name="connsiteX80" fmla="*/ 2015319 w 6837528"/>
              <a:gd name="connsiteY80" fmla="*/ 1323833 h 2656765"/>
              <a:gd name="connsiteX81" fmla="*/ 1942531 w 6837528"/>
              <a:gd name="connsiteY81" fmla="*/ 1323833 h 2656765"/>
              <a:gd name="connsiteX82" fmla="*/ 1942531 w 6837528"/>
              <a:gd name="connsiteY82" fmla="*/ 1296538 h 2656765"/>
              <a:gd name="connsiteX83" fmla="*/ 1810603 w 6837528"/>
              <a:gd name="connsiteY83" fmla="*/ 1296538 h 2656765"/>
              <a:gd name="connsiteX84" fmla="*/ 1810603 w 6837528"/>
              <a:gd name="connsiteY84" fmla="*/ 1269242 h 2656765"/>
              <a:gd name="connsiteX85" fmla="*/ 1778758 w 6837528"/>
              <a:gd name="connsiteY85" fmla="*/ 1269242 h 2656765"/>
              <a:gd name="connsiteX86" fmla="*/ 1778758 w 6837528"/>
              <a:gd name="connsiteY86" fmla="*/ 1210102 h 2656765"/>
              <a:gd name="connsiteX87" fmla="*/ 1746913 w 6837528"/>
              <a:gd name="connsiteY87" fmla="*/ 1210102 h 2656765"/>
              <a:gd name="connsiteX88" fmla="*/ 1746913 w 6837528"/>
              <a:gd name="connsiteY88" fmla="*/ 1150962 h 2656765"/>
              <a:gd name="connsiteX89" fmla="*/ 1705970 w 6837528"/>
              <a:gd name="connsiteY89" fmla="*/ 1150962 h 2656765"/>
              <a:gd name="connsiteX90" fmla="*/ 1705970 w 6837528"/>
              <a:gd name="connsiteY90" fmla="*/ 1114568 h 2656765"/>
              <a:gd name="connsiteX91" fmla="*/ 1605886 w 6837528"/>
              <a:gd name="connsiteY91" fmla="*/ 1114568 h 2656765"/>
              <a:gd name="connsiteX92" fmla="*/ 1605886 w 6837528"/>
              <a:gd name="connsiteY92" fmla="*/ 1087272 h 2656765"/>
              <a:gd name="connsiteX93" fmla="*/ 1542197 w 6837528"/>
              <a:gd name="connsiteY93" fmla="*/ 1087272 h 2656765"/>
              <a:gd name="connsiteX94" fmla="*/ 1542197 w 6837528"/>
              <a:gd name="connsiteY94" fmla="*/ 1064526 h 2656765"/>
              <a:gd name="connsiteX95" fmla="*/ 1478507 w 6837528"/>
              <a:gd name="connsiteY95" fmla="*/ 1064526 h 2656765"/>
              <a:gd name="connsiteX96" fmla="*/ 1478507 w 6837528"/>
              <a:gd name="connsiteY96" fmla="*/ 1014484 h 2656765"/>
              <a:gd name="connsiteX97" fmla="*/ 1442113 w 6837528"/>
              <a:gd name="connsiteY97" fmla="*/ 1014484 h 2656765"/>
              <a:gd name="connsiteX98" fmla="*/ 1442113 w 6837528"/>
              <a:gd name="connsiteY98" fmla="*/ 973541 h 2656765"/>
              <a:gd name="connsiteX99" fmla="*/ 1401170 w 6837528"/>
              <a:gd name="connsiteY99" fmla="*/ 973541 h 2656765"/>
              <a:gd name="connsiteX100" fmla="*/ 1401170 w 6837528"/>
              <a:gd name="connsiteY100" fmla="*/ 946245 h 2656765"/>
              <a:gd name="connsiteX101" fmla="*/ 1351128 w 6837528"/>
              <a:gd name="connsiteY101" fmla="*/ 946245 h 2656765"/>
              <a:gd name="connsiteX102" fmla="*/ 1351128 w 6837528"/>
              <a:gd name="connsiteY102" fmla="*/ 905302 h 2656765"/>
              <a:gd name="connsiteX103" fmla="*/ 1328382 w 6837528"/>
              <a:gd name="connsiteY103" fmla="*/ 905302 h 2656765"/>
              <a:gd name="connsiteX104" fmla="*/ 1328382 w 6837528"/>
              <a:gd name="connsiteY104" fmla="*/ 864359 h 2656765"/>
              <a:gd name="connsiteX105" fmla="*/ 1246495 w 6837528"/>
              <a:gd name="connsiteY105" fmla="*/ 864359 h 2656765"/>
              <a:gd name="connsiteX106" fmla="*/ 1246495 w 6837528"/>
              <a:gd name="connsiteY106" fmla="*/ 796120 h 2656765"/>
              <a:gd name="connsiteX107" fmla="*/ 1210101 w 6837528"/>
              <a:gd name="connsiteY107" fmla="*/ 796120 h 2656765"/>
              <a:gd name="connsiteX108" fmla="*/ 1210101 w 6837528"/>
              <a:gd name="connsiteY108" fmla="*/ 764275 h 2656765"/>
              <a:gd name="connsiteX109" fmla="*/ 1164609 w 6837528"/>
              <a:gd name="connsiteY109" fmla="*/ 764275 h 2656765"/>
              <a:gd name="connsiteX110" fmla="*/ 1164609 w 6837528"/>
              <a:gd name="connsiteY110" fmla="*/ 723332 h 2656765"/>
              <a:gd name="connsiteX111" fmla="*/ 1114567 w 6837528"/>
              <a:gd name="connsiteY111" fmla="*/ 723332 h 2656765"/>
              <a:gd name="connsiteX112" fmla="*/ 1114567 w 6837528"/>
              <a:gd name="connsiteY112" fmla="*/ 691487 h 2656765"/>
              <a:gd name="connsiteX113" fmla="*/ 1064525 w 6837528"/>
              <a:gd name="connsiteY113" fmla="*/ 691487 h 2656765"/>
              <a:gd name="connsiteX114" fmla="*/ 1064525 w 6837528"/>
              <a:gd name="connsiteY114" fmla="*/ 659642 h 2656765"/>
              <a:gd name="connsiteX115" fmla="*/ 1000835 w 6837528"/>
              <a:gd name="connsiteY115" fmla="*/ 659642 h 2656765"/>
              <a:gd name="connsiteX116" fmla="*/ 1000835 w 6837528"/>
              <a:gd name="connsiteY116" fmla="*/ 623248 h 2656765"/>
              <a:gd name="connsiteX117" fmla="*/ 932597 w 6837528"/>
              <a:gd name="connsiteY117" fmla="*/ 623248 h 2656765"/>
              <a:gd name="connsiteX118" fmla="*/ 932597 w 6837528"/>
              <a:gd name="connsiteY118" fmla="*/ 559559 h 2656765"/>
              <a:gd name="connsiteX119" fmla="*/ 887104 w 6837528"/>
              <a:gd name="connsiteY119" fmla="*/ 559559 h 2656765"/>
              <a:gd name="connsiteX120" fmla="*/ 887104 w 6837528"/>
              <a:gd name="connsiteY120" fmla="*/ 518615 h 2656765"/>
              <a:gd name="connsiteX121" fmla="*/ 855259 w 6837528"/>
              <a:gd name="connsiteY121" fmla="*/ 518615 h 2656765"/>
              <a:gd name="connsiteX122" fmla="*/ 855259 w 6837528"/>
              <a:gd name="connsiteY122" fmla="*/ 482221 h 2656765"/>
              <a:gd name="connsiteX123" fmla="*/ 809767 w 6837528"/>
              <a:gd name="connsiteY123" fmla="*/ 482221 h 2656765"/>
              <a:gd name="connsiteX124" fmla="*/ 809767 w 6837528"/>
              <a:gd name="connsiteY124" fmla="*/ 436729 h 2656765"/>
              <a:gd name="connsiteX125" fmla="*/ 741528 w 6837528"/>
              <a:gd name="connsiteY125" fmla="*/ 436729 h 2656765"/>
              <a:gd name="connsiteX126" fmla="*/ 741528 w 6837528"/>
              <a:gd name="connsiteY126" fmla="*/ 363941 h 2656765"/>
              <a:gd name="connsiteX127" fmla="*/ 682388 w 6837528"/>
              <a:gd name="connsiteY127" fmla="*/ 363941 h 2656765"/>
              <a:gd name="connsiteX128" fmla="*/ 682388 w 6837528"/>
              <a:gd name="connsiteY128" fmla="*/ 336645 h 2656765"/>
              <a:gd name="connsiteX129" fmla="*/ 618698 w 6837528"/>
              <a:gd name="connsiteY129" fmla="*/ 336645 h 2656765"/>
              <a:gd name="connsiteX130" fmla="*/ 618698 w 6837528"/>
              <a:gd name="connsiteY130" fmla="*/ 300251 h 2656765"/>
              <a:gd name="connsiteX131" fmla="*/ 555009 w 6837528"/>
              <a:gd name="connsiteY131" fmla="*/ 300251 h 2656765"/>
              <a:gd name="connsiteX132" fmla="*/ 555009 w 6837528"/>
              <a:gd name="connsiteY132" fmla="*/ 254759 h 2656765"/>
              <a:gd name="connsiteX133" fmla="*/ 500418 w 6837528"/>
              <a:gd name="connsiteY133" fmla="*/ 254759 h 2656765"/>
              <a:gd name="connsiteX134" fmla="*/ 500418 w 6837528"/>
              <a:gd name="connsiteY134" fmla="*/ 254759 h 2656765"/>
              <a:gd name="connsiteX135" fmla="*/ 468573 w 6837528"/>
              <a:gd name="connsiteY135" fmla="*/ 222914 h 2656765"/>
              <a:gd name="connsiteX136" fmla="*/ 468573 w 6837528"/>
              <a:gd name="connsiteY136" fmla="*/ 172872 h 2656765"/>
              <a:gd name="connsiteX137" fmla="*/ 409432 w 6837528"/>
              <a:gd name="connsiteY137" fmla="*/ 172872 h 2656765"/>
              <a:gd name="connsiteX138" fmla="*/ 409432 w 6837528"/>
              <a:gd name="connsiteY138" fmla="*/ 131929 h 2656765"/>
              <a:gd name="connsiteX139" fmla="*/ 300250 w 6837528"/>
              <a:gd name="connsiteY139" fmla="*/ 131929 h 2656765"/>
              <a:gd name="connsiteX140" fmla="*/ 300250 w 6837528"/>
              <a:gd name="connsiteY140" fmla="*/ 90985 h 2656765"/>
              <a:gd name="connsiteX141" fmla="*/ 236561 w 6837528"/>
              <a:gd name="connsiteY141" fmla="*/ 90985 h 2656765"/>
              <a:gd name="connsiteX142" fmla="*/ 236561 w 6837528"/>
              <a:gd name="connsiteY142" fmla="*/ 54591 h 2656765"/>
              <a:gd name="connsiteX143" fmla="*/ 127379 w 6837528"/>
              <a:gd name="connsiteY143" fmla="*/ 54591 h 2656765"/>
              <a:gd name="connsiteX144" fmla="*/ 127379 w 6837528"/>
              <a:gd name="connsiteY144" fmla="*/ 27296 h 2656765"/>
              <a:gd name="connsiteX145" fmla="*/ 86435 w 6837528"/>
              <a:gd name="connsiteY145" fmla="*/ 27296 h 2656765"/>
              <a:gd name="connsiteX146" fmla="*/ 86435 w 6837528"/>
              <a:gd name="connsiteY146" fmla="*/ 0 h 2656765"/>
              <a:gd name="connsiteX147" fmla="*/ 0 w 6837528"/>
              <a:gd name="connsiteY147" fmla="*/ 0 h 2656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</a:cxnLst>
            <a:rect l="l" t="t" r="r" b="b"/>
            <a:pathLst>
              <a:path w="6837528" h="2656765">
                <a:moveTo>
                  <a:pt x="6837528" y="2656765"/>
                </a:moveTo>
                <a:lnTo>
                  <a:pt x="6250674" y="2656765"/>
                </a:lnTo>
                <a:lnTo>
                  <a:pt x="6250674" y="2570329"/>
                </a:lnTo>
                <a:lnTo>
                  <a:pt x="5968620" y="2570329"/>
                </a:lnTo>
                <a:lnTo>
                  <a:pt x="5968620" y="2524836"/>
                </a:lnTo>
                <a:lnTo>
                  <a:pt x="5727510" y="2524836"/>
                </a:lnTo>
                <a:lnTo>
                  <a:pt x="5727510" y="2461147"/>
                </a:lnTo>
                <a:lnTo>
                  <a:pt x="5468203" y="2461147"/>
                </a:lnTo>
                <a:lnTo>
                  <a:pt x="5468203" y="2429302"/>
                </a:lnTo>
                <a:lnTo>
                  <a:pt x="5163403" y="2429302"/>
                </a:lnTo>
                <a:lnTo>
                  <a:pt x="5163403" y="2429302"/>
                </a:lnTo>
                <a:lnTo>
                  <a:pt x="5163403" y="2402006"/>
                </a:lnTo>
                <a:lnTo>
                  <a:pt x="4999629" y="2402006"/>
                </a:lnTo>
                <a:lnTo>
                  <a:pt x="4999629" y="2402006"/>
                </a:lnTo>
                <a:lnTo>
                  <a:pt x="4999629" y="2361063"/>
                </a:lnTo>
                <a:lnTo>
                  <a:pt x="4749420" y="2361063"/>
                </a:lnTo>
                <a:lnTo>
                  <a:pt x="4749420" y="2361063"/>
                </a:lnTo>
                <a:lnTo>
                  <a:pt x="4749420" y="2329218"/>
                </a:lnTo>
                <a:lnTo>
                  <a:pt x="4481015" y="2329218"/>
                </a:lnTo>
                <a:lnTo>
                  <a:pt x="4481015" y="2292824"/>
                </a:lnTo>
                <a:lnTo>
                  <a:pt x="4394579" y="2292824"/>
                </a:lnTo>
                <a:lnTo>
                  <a:pt x="4394579" y="2260979"/>
                </a:lnTo>
                <a:lnTo>
                  <a:pt x="4262650" y="2260979"/>
                </a:lnTo>
                <a:lnTo>
                  <a:pt x="4262650" y="2238233"/>
                </a:lnTo>
                <a:lnTo>
                  <a:pt x="4180764" y="2238233"/>
                </a:lnTo>
                <a:lnTo>
                  <a:pt x="4180764" y="2192741"/>
                </a:lnTo>
                <a:lnTo>
                  <a:pt x="4003343" y="2192741"/>
                </a:lnTo>
                <a:lnTo>
                  <a:pt x="4003343" y="2156347"/>
                </a:lnTo>
                <a:lnTo>
                  <a:pt x="3807725" y="2156347"/>
                </a:lnTo>
                <a:lnTo>
                  <a:pt x="3807725" y="2129051"/>
                </a:lnTo>
                <a:lnTo>
                  <a:pt x="3707641" y="2129051"/>
                </a:lnTo>
                <a:lnTo>
                  <a:pt x="3707641" y="2129051"/>
                </a:lnTo>
                <a:lnTo>
                  <a:pt x="3707641" y="2129051"/>
                </a:lnTo>
                <a:lnTo>
                  <a:pt x="3580262" y="2129051"/>
                </a:lnTo>
                <a:lnTo>
                  <a:pt x="3580262" y="2079009"/>
                </a:lnTo>
                <a:lnTo>
                  <a:pt x="3543868" y="2079009"/>
                </a:lnTo>
                <a:lnTo>
                  <a:pt x="3543868" y="2060812"/>
                </a:lnTo>
                <a:lnTo>
                  <a:pt x="3389194" y="2060812"/>
                </a:lnTo>
                <a:lnTo>
                  <a:pt x="3389194" y="2024418"/>
                </a:lnTo>
                <a:lnTo>
                  <a:pt x="3334603" y="2024418"/>
                </a:lnTo>
                <a:lnTo>
                  <a:pt x="3334603" y="1969827"/>
                </a:lnTo>
                <a:lnTo>
                  <a:pt x="3284561" y="1969827"/>
                </a:lnTo>
                <a:lnTo>
                  <a:pt x="3284561" y="1906138"/>
                </a:lnTo>
                <a:lnTo>
                  <a:pt x="3211773" y="1906138"/>
                </a:lnTo>
                <a:lnTo>
                  <a:pt x="3211773" y="1856096"/>
                </a:lnTo>
                <a:lnTo>
                  <a:pt x="3102591" y="1856096"/>
                </a:lnTo>
                <a:lnTo>
                  <a:pt x="3102591" y="1842448"/>
                </a:lnTo>
                <a:lnTo>
                  <a:pt x="3038901" y="1842448"/>
                </a:lnTo>
                <a:lnTo>
                  <a:pt x="3038901" y="1810603"/>
                </a:lnTo>
                <a:lnTo>
                  <a:pt x="2988859" y="1810603"/>
                </a:lnTo>
                <a:lnTo>
                  <a:pt x="2988859" y="1796956"/>
                </a:lnTo>
                <a:lnTo>
                  <a:pt x="2925170" y="1796956"/>
                </a:lnTo>
                <a:lnTo>
                  <a:pt x="2925170" y="1796956"/>
                </a:lnTo>
                <a:lnTo>
                  <a:pt x="2925170" y="1765111"/>
                </a:lnTo>
                <a:lnTo>
                  <a:pt x="2779594" y="1765111"/>
                </a:lnTo>
                <a:lnTo>
                  <a:pt x="2779594" y="1737815"/>
                </a:lnTo>
                <a:lnTo>
                  <a:pt x="2702256" y="1737815"/>
                </a:lnTo>
                <a:lnTo>
                  <a:pt x="2702256" y="1701421"/>
                </a:lnTo>
                <a:lnTo>
                  <a:pt x="2611271" y="1701421"/>
                </a:lnTo>
                <a:lnTo>
                  <a:pt x="2611271" y="1701421"/>
                </a:lnTo>
                <a:lnTo>
                  <a:pt x="2624919" y="1687773"/>
                </a:lnTo>
                <a:lnTo>
                  <a:pt x="2556680" y="1687773"/>
                </a:lnTo>
                <a:lnTo>
                  <a:pt x="2556680" y="1605887"/>
                </a:lnTo>
                <a:lnTo>
                  <a:pt x="2497540" y="1605887"/>
                </a:lnTo>
                <a:lnTo>
                  <a:pt x="2497540" y="1555845"/>
                </a:lnTo>
                <a:lnTo>
                  <a:pt x="2420203" y="1555845"/>
                </a:lnTo>
                <a:lnTo>
                  <a:pt x="2420203" y="1533099"/>
                </a:lnTo>
                <a:lnTo>
                  <a:pt x="2388358" y="1533099"/>
                </a:lnTo>
                <a:lnTo>
                  <a:pt x="2388358" y="1496705"/>
                </a:lnTo>
                <a:lnTo>
                  <a:pt x="2260979" y="1496705"/>
                </a:lnTo>
                <a:lnTo>
                  <a:pt x="2260979" y="1473959"/>
                </a:lnTo>
                <a:lnTo>
                  <a:pt x="2210937" y="1473959"/>
                </a:lnTo>
                <a:lnTo>
                  <a:pt x="2210937" y="1423917"/>
                </a:lnTo>
                <a:lnTo>
                  <a:pt x="2156346" y="1423917"/>
                </a:lnTo>
                <a:lnTo>
                  <a:pt x="2156346" y="1405720"/>
                </a:lnTo>
                <a:lnTo>
                  <a:pt x="2097206" y="1405720"/>
                </a:lnTo>
                <a:lnTo>
                  <a:pt x="2097206" y="1382973"/>
                </a:lnTo>
                <a:lnTo>
                  <a:pt x="2056262" y="1382973"/>
                </a:lnTo>
                <a:lnTo>
                  <a:pt x="2056262" y="1355678"/>
                </a:lnTo>
                <a:lnTo>
                  <a:pt x="2015319" y="1355678"/>
                </a:lnTo>
                <a:lnTo>
                  <a:pt x="2015319" y="1323833"/>
                </a:lnTo>
                <a:lnTo>
                  <a:pt x="1942531" y="1323833"/>
                </a:lnTo>
                <a:lnTo>
                  <a:pt x="1942531" y="1296538"/>
                </a:lnTo>
                <a:lnTo>
                  <a:pt x="1810603" y="1296538"/>
                </a:lnTo>
                <a:lnTo>
                  <a:pt x="1810603" y="1269242"/>
                </a:lnTo>
                <a:lnTo>
                  <a:pt x="1778758" y="1269242"/>
                </a:lnTo>
                <a:lnTo>
                  <a:pt x="1778758" y="1210102"/>
                </a:lnTo>
                <a:lnTo>
                  <a:pt x="1746913" y="1210102"/>
                </a:lnTo>
                <a:lnTo>
                  <a:pt x="1746913" y="1150962"/>
                </a:lnTo>
                <a:lnTo>
                  <a:pt x="1705970" y="1150962"/>
                </a:lnTo>
                <a:lnTo>
                  <a:pt x="1705970" y="1114568"/>
                </a:lnTo>
                <a:lnTo>
                  <a:pt x="1605886" y="1114568"/>
                </a:lnTo>
                <a:lnTo>
                  <a:pt x="1605886" y="1087272"/>
                </a:lnTo>
                <a:lnTo>
                  <a:pt x="1542197" y="1087272"/>
                </a:lnTo>
                <a:lnTo>
                  <a:pt x="1542197" y="1064526"/>
                </a:lnTo>
                <a:lnTo>
                  <a:pt x="1478507" y="1064526"/>
                </a:lnTo>
                <a:lnTo>
                  <a:pt x="1478507" y="1014484"/>
                </a:lnTo>
                <a:lnTo>
                  <a:pt x="1442113" y="1014484"/>
                </a:lnTo>
                <a:lnTo>
                  <a:pt x="1442113" y="973541"/>
                </a:lnTo>
                <a:lnTo>
                  <a:pt x="1401170" y="973541"/>
                </a:lnTo>
                <a:lnTo>
                  <a:pt x="1401170" y="946245"/>
                </a:lnTo>
                <a:lnTo>
                  <a:pt x="1351128" y="946245"/>
                </a:lnTo>
                <a:lnTo>
                  <a:pt x="1351128" y="905302"/>
                </a:lnTo>
                <a:lnTo>
                  <a:pt x="1328382" y="905302"/>
                </a:lnTo>
                <a:lnTo>
                  <a:pt x="1328382" y="864359"/>
                </a:lnTo>
                <a:lnTo>
                  <a:pt x="1246495" y="864359"/>
                </a:lnTo>
                <a:lnTo>
                  <a:pt x="1246495" y="796120"/>
                </a:lnTo>
                <a:lnTo>
                  <a:pt x="1210101" y="796120"/>
                </a:lnTo>
                <a:lnTo>
                  <a:pt x="1210101" y="764275"/>
                </a:lnTo>
                <a:lnTo>
                  <a:pt x="1164609" y="764275"/>
                </a:lnTo>
                <a:lnTo>
                  <a:pt x="1164609" y="723332"/>
                </a:lnTo>
                <a:lnTo>
                  <a:pt x="1114567" y="723332"/>
                </a:lnTo>
                <a:lnTo>
                  <a:pt x="1114567" y="691487"/>
                </a:lnTo>
                <a:lnTo>
                  <a:pt x="1064525" y="691487"/>
                </a:lnTo>
                <a:lnTo>
                  <a:pt x="1064525" y="659642"/>
                </a:lnTo>
                <a:lnTo>
                  <a:pt x="1000835" y="659642"/>
                </a:lnTo>
                <a:lnTo>
                  <a:pt x="1000835" y="623248"/>
                </a:lnTo>
                <a:lnTo>
                  <a:pt x="932597" y="623248"/>
                </a:lnTo>
                <a:lnTo>
                  <a:pt x="932597" y="559559"/>
                </a:lnTo>
                <a:lnTo>
                  <a:pt x="887104" y="559559"/>
                </a:lnTo>
                <a:lnTo>
                  <a:pt x="887104" y="518615"/>
                </a:lnTo>
                <a:lnTo>
                  <a:pt x="855259" y="518615"/>
                </a:lnTo>
                <a:lnTo>
                  <a:pt x="855259" y="482221"/>
                </a:lnTo>
                <a:lnTo>
                  <a:pt x="809767" y="482221"/>
                </a:lnTo>
                <a:lnTo>
                  <a:pt x="809767" y="436729"/>
                </a:lnTo>
                <a:lnTo>
                  <a:pt x="741528" y="436729"/>
                </a:lnTo>
                <a:lnTo>
                  <a:pt x="741528" y="363941"/>
                </a:lnTo>
                <a:lnTo>
                  <a:pt x="682388" y="363941"/>
                </a:lnTo>
                <a:lnTo>
                  <a:pt x="682388" y="336645"/>
                </a:lnTo>
                <a:lnTo>
                  <a:pt x="618698" y="336645"/>
                </a:lnTo>
                <a:lnTo>
                  <a:pt x="618698" y="300251"/>
                </a:lnTo>
                <a:lnTo>
                  <a:pt x="555009" y="300251"/>
                </a:lnTo>
                <a:lnTo>
                  <a:pt x="555009" y="254759"/>
                </a:lnTo>
                <a:lnTo>
                  <a:pt x="500418" y="254759"/>
                </a:lnTo>
                <a:lnTo>
                  <a:pt x="500418" y="254759"/>
                </a:lnTo>
                <a:lnTo>
                  <a:pt x="468573" y="222914"/>
                </a:lnTo>
                <a:lnTo>
                  <a:pt x="468573" y="172872"/>
                </a:lnTo>
                <a:lnTo>
                  <a:pt x="409432" y="172872"/>
                </a:lnTo>
                <a:lnTo>
                  <a:pt x="409432" y="131929"/>
                </a:lnTo>
                <a:lnTo>
                  <a:pt x="300250" y="131929"/>
                </a:lnTo>
                <a:lnTo>
                  <a:pt x="300250" y="90985"/>
                </a:lnTo>
                <a:lnTo>
                  <a:pt x="236561" y="90985"/>
                </a:lnTo>
                <a:lnTo>
                  <a:pt x="236561" y="54591"/>
                </a:lnTo>
                <a:lnTo>
                  <a:pt x="127379" y="54591"/>
                </a:lnTo>
                <a:lnTo>
                  <a:pt x="127379" y="27296"/>
                </a:lnTo>
                <a:lnTo>
                  <a:pt x="86435" y="27296"/>
                </a:lnTo>
                <a:lnTo>
                  <a:pt x="86435" y="0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rgbClr val="333F70"/>
            </a:solidFill>
            <a:miter lim="800000"/>
            <a:headEnd/>
            <a:tailEnd/>
          </a:ln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031" name="Straight Connector 2030">
            <a:extLst>
              <a:ext uri="{FF2B5EF4-FFF2-40B4-BE49-F238E27FC236}">
                <a16:creationId xmlns:a16="http://schemas.microsoft.com/office/drawing/2014/main" id="{1FE2E360-3E87-FFDE-86EA-753B8A07824B}"/>
              </a:ext>
            </a:extLst>
          </p:cNvPr>
          <p:cNvCxnSpPr/>
          <p:nvPr/>
        </p:nvCxnSpPr>
        <p:spPr bwMode="auto">
          <a:xfrm>
            <a:off x="10655532" y="3777670"/>
            <a:ext cx="0" cy="1041050"/>
          </a:xfrm>
          <a:prstGeom prst="line">
            <a:avLst/>
          </a:prstGeom>
          <a:noFill/>
          <a:ln w="28575" cap="flat" cmpd="sng" algn="ctr">
            <a:solidFill>
              <a:srgbClr val="333F7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32" name="TextBox 2031">
            <a:extLst>
              <a:ext uri="{FF2B5EF4-FFF2-40B4-BE49-F238E27FC236}">
                <a16:creationId xmlns:a16="http://schemas.microsoft.com/office/drawing/2014/main" id="{EE0573B7-25A7-F130-93C5-7F75ACEB0D3D}"/>
              </a:ext>
            </a:extLst>
          </p:cNvPr>
          <p:cNvSpPr txBox="1"/>
          <p:nvPr/>
        </p:nvSpPr>
        <p:spPr bwMode="auto">
          <a:xfrm>
            <a:off x="10652451" y="3756110"/>
            <a:ext cx="9501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Restriction: 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48 mo</a:t>
            </a:r>
          </a:p>
        </p:txBody>
      </p:sp>
      <p:sp>
        <p:nvSpPr>
          <p:cNvPr id="2033" name="Rectangle 2032">
            <a:extLst>
              <a:ext uri="{FF2B5EF4-FFF2-40B4-BE49-F238E27FC236}">
                <a16:creationId xmlns:a16="http://schemas.microsoft.com/office/drawing/2014/main" id="{21BF23B1-F65B-0057-BED8-4431BF2A3FEA}"/>
              </a:ext>
            </a:extLst>
          </p:cNvPr>
          <p:cNvSpPr/>
          <p:nvPr/>
        </p:nvSpPr>
        <p:spPr>
          <a:xfrm>
            <a:off x="8750524" y="1960050"/>
            <a:ext cx="8418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Mean OS,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Mo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034" name="Group 2033">
            <a:extLst>
              <a:ext uri="{FF2B5EF4-FFF2-40B4-BE49-F238E27FC236}">
                <a16:creationId xmlns:a16="http://schemas.microsoft.com/office/drawing/2014/main" id="{0BF3C5B0-0D97-3D3D-9200-44E7AE36986E}"/>
              </a:ext>
            </a:extLst>
          </p:cNvPr>
          <p:cNvGrpSpPr/>
          <p:nvPr/>
        </p:nvGrpSpPr>
        <p:grpSpPr>
          <a:xfrm>
            <a:off x="6960650" y="2547237"/>
            <a:ext cx="206170" cy="190522"/>
            <a:chOff x="3099339" y="2660414"/>
            <a:chExt cx="125967" cy="195327"/>
          </a:xfrm>
        </p:grpSpPr>
        <p:cxnSp>
          <p:nvCxnSpPr>
            <p:cNvPr id="397" name="Straight Connector 396">
              <a:extLst>
                <a:ext uri="{FF2B5EF4-FFF2-40B4-BE49-F238E27FC236}">
                  <a16:creationId xmlns:a16="http://schemas.microsoft.com/office/drawing/2014/main" id="{02B799E9-F7F2-FC04-BD4E-D36D42645484}"/>
                </a:ext>
              </a:extLst>
            </p:cNvPr>
            <p:cNvCxnSpPr/>
            <p:nvPr/>
          </p:nvCxnSpPr>
          <p:spPr bwMode="auto">
            <a:xfrm flipH="1">
              <a:off x="3099339" y="2660414"/>
              <a:ext cx="125967" cy="0"/>
            </a:xfrm>
            <a:prstGeom prst="line">
              <a:avLst/>
            </a:prstGeom>
            <a:noFill/>
            <a:ln w="28575" cap="flat" cmpd="sng" algn="ctr">
              <a:solidFill>
                <a:srgbClr val="B7265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8" name="Straight Connector 397">
              <a:extLst>
                <a:ext uri="{FF2B5EF4-FFF2-40B4-BE49-F238E27FC236}">
                  <a16:creationId xmlns:a16="http://schemas.microsoft.com/office/drawing/2014/main" id="{BC2E23F8-5CC7-D67F-8904-60F83E55892E}"/>
                </a:ext>
              </a:extLst>
            </p:cNvPr>
            <p:cNvCxnSpPr/>
            <p:nvPr/>
          </p:nvCxnSpPr>
          <p:spPr bwMode="auto">
            <a:xfrm flipH="1">
              <a:off x="3099339" y="2855741"/>
              <a:ext cx="125967" cy="0"/>
            </a:xfrm>
            <a:prstGeom prst="line">
              <a:avLst/>
            </a:prstGeom>
            <a:noFill/>
            <a:ln w="28575" cap="flat" cmpd="sng" algn="ctr">
              <a:solidFill>
                <a:srgbClr val="333F7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035" name="TextBox 2034">
            <a:extLst>
              <a:ext uri="{FF2B5EF4-FFF2-40B4-BE49-F238E27FC236}">
                <a16:creationId xmlns:a16="http://schemas.microsoft.com/office/drawing/2014/main" id="{8E3AF7D7-5958-070A-4C20-3F53014E3514}"/>
              </a:ext>
            </a:extLst>
          </p:cNvPr>
          <p:cNvSpPr txBox="1"/>
          <p:nvPr/>
        </p:nvSpPr>
        <p:spPr bwMode="auto">
          <a:xfrm>
            <a:off x="7124104" y="2390963"/>
            <a:ext cx="20790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B7265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Neratinib + capecitabine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333F7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Lapatinib + capecitabine</a:t>
            </a:r>
          </a:p>
        </p:txBody>
      </p:sp>
      <p:sp>
        <p:nvSpPr>
          <p:cNvPr id="2036" name="TextBox 2035">
            <a:extLst>
              <a:ext uri="{FF2B5EF4-FFF2-40B4-BE49-F238E27FC236}">
                <a16:creationId xmlns:a16="http://schemas.microsoft.com/office/drawing/2014/main" id="{9CAD2550-62A5-4BD6-676A-3809A0E2613E}"/>
              </a:ext>
            </a:extLst>
          </p:cNvPr>
          <p:cNvSpPr txBox="1"/>
          <p:nvPr/>
        </p:nvSpPr>
        <p:spPr bwMode="auto">
          <a:xfrm>
            <a:off x="6526359" y="5481367"/>
            <a:ext cx="40107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307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314</a:t>
            </a:r>
          </a:p>
        </p:txBody>
      </p:sp>
      <p:sp>
        <p:nvSpPr>
          <p:cNvPr id="2037" name="TextBox 2036">
            <a:extLst>
              <a:ext uri="{FF2B5EF4-FFF2-40B4-BE49-F238E27FC236}">
                <a16:creationId xmlns:a16="http://schemas.microsoft.com/office/drawing/2014/main" id="{13E9F886-45E9-D632-53F8-818DFC942C65}"/>
              </a:ext>
            </a:extLst>
          </p:cNvPr>
          <p:cNvSpPr txBox="1"/>
          <p:nvPr/>
        </p:nvSpPr>
        <p:spPr bwMode="auto">
          <a:xfrm>
            <a:off x="6799154" y="5481214"/>
            <a:ext cx="40107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294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303</a:t>
            </a:r>
          </a:p>
        </p:txBody>
      </p:sp>
      <p:sp>
        <p:nvSpPr>
          <p:cNvPr id="2038" name="TextBox 2037">
            <a:extLst>
              <a:ext uri="{FF2B5EF4-FFF2-40B4-BE49-F238E27FC236}">
                <a16:creationId xmlns:a16="http://schemas.microsoft.com/office/drawing/2014/main" id="{1C39EDB1-DDE1-7ED1-4713-653913FFA415}"/>
              </a:ext>
            </a:extLst>
          </p:cNvPr>
          <p:cNvSpPr txBox="1"/>
          <p:nvPr/>
        </p:nvSpPr>
        <p:spPr bwMode="auto">
          <a:xfrm>
            <a:off x="7055205" y="5481214"/>
            <a:ext cx="40107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275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273</a:t>
            </a:r>
          </a:p>
        </p:txBody>
      </p:sp>
      <p:sp>
        <p:nvSpPr>
          <p:cNvPr id="2039" name="TextBox 2038">
            <a:extLst>
              <a:ext uri="{FF2B5EF4-FFF2-40B4-BE49-F238E27FC236}">
                <a16:creationId xmlns:a16="http://schemas.microsoft.com/office/drawing/2014/main" id="{7DC355CD-1A5F-EC4E-AC1D-371349F2A5D0}"/>
              </a:ext>
            </a:extLst>
          </p:cNvPr>
          <p:cNvSpPr txBox="1"/>
          <p:nvPr/>
        </p:nvSpPr>
        <p:spPr bwMode="auto">
          <a:xfrm>
            <a:off x="7310665" y="5481214"/>
            <a:ext cx="40107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244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240</a:t>
            </a:r>
          </a:p>
        </p:txBody>
      </p:sp>
      <p:sp>
        <p:nvSpPr>
          <p:cNvPr id="2040" name="TextBox 2039">
            <a:extLst>
              <a:ext uri="{FF2B5EF4-FFF2-40B4-BE49-F238E27FC236}">
                <a16:creationId xmlns:a16="http://schemas.microsoft.com/office/drawing/2014/main" id="{9FC80477-9931-DB01-0D82-15666B035F37}"/>
              </a:ext>
            </a:extLst>
          </p:cNvPr>
          <p:cNvSpPr txBox="1"/>
          <p:nvPr/>
        </p:nvSpPr>
        <p:spPr bwMode="auto">
          <a:xfrm>
            <a:off x="7560047" y="5481214"/>
            <a:ext cx="40107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220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208</a:t>
            </a:r>
          </a:p>
        </p:txBody>
      </p:sp>
      <p:sp>
        <p:nvSpPr>
          <p:cNvPr id="2041" name="TextBox 2040">
            <a:extLst>
              <a:ext uri="{FF2B5EF4-FFF2-40B4-BE49-F238E27FC236}">
                <a16:creationId xmlns:a16="http://schemas.microsoft.com/office/drawing/2014/main" id="{4C748FCB-BB94-1DD4-F7A7-89147C4232E6}"/>
              </a:ext>
            </a:extLst>
          </p:cNvPr>
          <p:cNvSpPr txBox="1"/>
          <p:nvPr/>
        </p:nvSpPr>
        <p:spPr bwMode="auto">
          <a:xfrm>
            <a:off x="7805049" y="5481214"/>
            <a:ext cx="40107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182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170</a:t>
            </a:r>
          </a:p>
        </p:txBody>
      </p:sp>
      <p:sp>
        <p:nvSpPr>
          <p:cNvPr id="2042" name="TextBox 2041">
            <a:extLst>
              <a:ext uri="{FF2B5EF4-FFF2-40B4-BE49-F238E27FC236}">
                <a16:creationId xmlns:a16="http://schemas.microsoft.com/office/drawing/2014/main" id="{D2789B0A-801F-5FE7-9BF3-C88B577DF56A}"/>
              </a:ext>
            </a:extLst>
          </p:cNvPr>
          <p:cNvSpPr txBox="1"/>
          <p:nvPr/>
        </p:nvSpPr>
        <p:spPr bwMode="auto">
          <a:xfrm>
            <a:off x="8050654" y="5481214"/>
            <a:ext cx="40107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142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132</a:t>
            </a:r>
          </a:p>
        </p:txBody>
      </p:sp>
      <p:sp>
        <p:nvSpPr>
          <p:cNvPr id="2043" name="TextBox 2042">
            <a:extLst>
              <a:ext uri="{FF2B5EF4-FFF2-40B4-BE49-F238E27FC236}">
                <a16:creationId xmlns:a16="http://schemas.microsoft.com/office/drawing/2014/main" id="{AFE6DB84-E21C-E5A1-C400-52242CC71418}"/>
              </a:ext>
            </a:extLst>
          </p:cNvPr>
          <p:cNvSpPr txBox="1"/>
          <p:nvPr/>
        </p:nvSpPr>
        <p:spPr bwMode="auto">
          <a:xfrm>
            <a:off x="8291727" y="5481214"/>
            <a:ext cx="40107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112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107</a:t>
            </a:r>
          </a:p>
        </p:txBody>
      </p:sp>
      <p:sp>
        <p:nvSpPr>
          <p:cNvPr id="2044" name="TextBox 2043">
            <a:extLst>
              <a:ext uri="{FF2B5EF4-FFF2-40B4-BE49-F238E27FC236}">
                <a16:creationId xmlns:a16="http://schemas.microsoft.com/office/drawing/2014/main" id="{9A033D74-40BE-57BF-8B2F-8507854EFAA2}"/>
              </a:ext>
            </a:extLst>
          </p:cNvPr>
          <p:cNvSpPr txBox="1"/>
          <p:nvPr/>
        </p:nvSpPr>
        <p:spPr bwMode="auto">
          <a:xfrm>
            <a:off x="8561178" y="5481214"/>
            <a:ext cx="32893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82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84</a:t>
            </a:r>
          </a:p>
        </p:txBody>
      </p:sp>
      <p:sp>
        <p:nvSpPr>
          <p:cNvPr id="2045" name="TextBox 2044">
            <a:extLst>
              <a:ext uri="{FF2B5EF4-FFF2-40B4-BE49-F238E27FC236}">
                <a16:creationId xmlns:a16="http://schemas.microsoft.com/office/drawing/2014/main" id="{70298417-1AFA-6346-C4FE-4FFE61886688}"/>
              </a:ext>
            </a:extLst>
          </p:cNvPr>
          <p:cNvSpPr txBox="1"/>
          <p:nvPr/>
        </p:nvSpPr>
        <p:spPr bwMode="auto">
          <a:xfrm>
            <a:off x="8779253" y="5481214"/>
            <a:ext cx="32893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64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67</a:t>
            </a:r>
          </a:p>
        </p:txBody>
      </p:sp>
      <p:sp>
        <p:nvSpPr>
          <p:cNvPr id="2046" name="TextBox 2045">
            <a:extLst>
              <a:ext uri="{FF2B5EF4-FFF2-40B4-BE49-F238E27FC236}">
                <a16:creationId xmlns:a16="http://schemas.microsoft.com/office/drawing/2014/main" id="{F68968D9-82CC-D495-D407-6F813C84B24E}"/>
              </a:ext>
            </a:extLst>
          </p:cNvPr>
          <p:cNvSpPr txBox="1"/>
          <p:nvPr/>
        </p:nvSpPr>
        <p:spPr bwMode="auto">
          <a:xfrm>
            <a:off x="9035318" y="5481214"/>
            <a:ext cx="32893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47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47</a:t>
            </a:r>
          </a:p>
        </p:txBody>
      </p:sp>
      <p:sp>
        <p:nvSpPr>
          <p:cNvPr id="2047" name="TextBox 2046">
            <a:extLst>
              <a:ext uri="{FF2B5EF4-FFF2-40B4-BE49-F238E27FC236}">
                <a16:creationId xmlns:a16="http://schemas.microsoft.com/office/drawing/2014/main" id="{0E26B1F9-AB57-81C0-45A2-B6197774238D}"/>
              </a:ext>
            </a:extLst>
          </p:cNvPr>
          <p:cNvSpPr txBox="1"/>
          <p:nvPr/>
        </p:nvSpPr>
        <p:spPr bwMode="auto">
          <a:xfrm>
            <a:off x="9283736" y="5481214"/>
            <a:ext cx="32893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34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384" name="TextBox 383">
            <a:extLst>
              <a:ext uri="{FF2B5EF4-FFF2-40B4-BE49-F238E27FC236}">
                <a16:creationId xmlns:a16="http://schemas.microsoft.com/office/drawing/2014/main" id="{7E497953-12B6-3E11-4037-18179E751F96}"/>
              </a:ext>
            </a:extLst>
          </p:cNvPr>
          <p:cNvSpPr txBox="1"/>
          <p:nvPr/>
        </p:nvSpPr>
        <p:spPr bwMode="auto">
          <a:xfrm>
            <a:off x="9516174" y="5481214"/>
            <a:ext cx="32893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28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27</a:t>
            </a:r>
          </a:p>
        </p:txBody>
      </p:sp>
      <p:sp>
        <p:nvSpPr>
          <p:cNvPr id="385" name="TextBox 384">
            <a:extLst>
              <a:ext uri="{FF2B5EF4-FFF2-40B4-BE49-F238E27FC236}">
                <a16:creationId xmlns:a16="http://schemas.microsoft.com/office/drawing/2014/main" id="{E01D0F54-520D-0502-20B8-33E58DF117CE}"/>
              </a:ext>
            </a:extLst>
          </p:cNvPr>
          <p:cNvSpPr txBox="1"/>
          <p:nvPr/>
        </p:nvSpPr>
        <p:spPr bwMode="auto">
          <a:xfrm>
            <a:off x="5929356" y="5160009"/>
            <a:ext cx="71846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 anchor="b" anchorCtr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Patients</a:t>
            </a:r>
            <a:b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at Risk, n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1587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N + Cape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E1471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L + Cape</a:t>
            </a:r>
          </a:p>
        </p:txBody>
      </p:sp>
      <p:sp>
        <p:nvSpPr>
          <p:cNvPr id="386" name="TextBox 385">
            <a:extLst>
              <a:ext uri="{FF2B5EF4-FFF2-40B4-BE49-F238E27FC236}">
                <a16:creationId xmlns:a16="http://schemas.microsoft.com/office/drawing/2014/main" id="{E127D890-8677-F76F-FC87-C34A00304835}"/>
              </a:ext>
            </a:extLst>
          </p:cNvPr>
          <p:cNvSpPr txBox="1"/>
          <p:nvPr/>
        </p:nvSpPr>
        <p:spPr bwMode="auto">
          <a:xfrm>
            <a:off x="9756689" y="5481367"/>
            <a:ext cx="32893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18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22</a:t>
            </a:r>
          </a:p>
        </p:txBody>
      </p:sp>
      <p:sp>
        <p:nvSpPr>
          <p:cNvPr id="387" name="TextBox 386">
            <a:extLst>
              <a:ext uri="{FF2B5EF4-FFF2-40B4-BE49-F238E27FC236}">
                <a16:creationId xmlns:a16="http://schemas.microsoft.com/office/drawing/2014/main" id="{F9D144D8-D913-61FF-B8E7-E82C1C505983}"/>
              </a:ext>
            </a:extLst>
          </p:cNvPr>
          <p:cNvSpPr txBox="1"/>
          <p:nvPr/>
        </p:nvSpPr>
        <p:spPr bwMode="auto">
          <a:xfrm>
            <a:off x="9993944" y="5481367"/>
            <a:ext cx="32893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15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388" name="TextBox 387">
            <a:extLst>
              <a:ext uri="{FF2B5EF4-FFF2-40B4-BE49-F238E27FC236}">
                <a16:creationId xmlns:a16="http://schemas.microsoft.com/office/drawing/2014/main" id="{021FC94C-7D6F-9F33-0ED6-DEADEB1DA020}"/>
              </a:ext>
            </a:extLst>
          </p:cNvPr>
          <p:cNvSpPr txBox="1"/>
          <p:nvPr/>
        </p:nvSpPr>
        <p:spPr bwMode="auto">
          <a:xfrm>
            <a:off x="10250009" y="5481367"/>
            <a:ext cx="32893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13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89" name="TextBox 388">
            <a:extLst>
              <a:ext uri="{FF2B5EF4-FFF2-40B4-BE49-F238E27FC236}">
                <a16:creationId xmlns:a16="http://schemas.microsoft.com/office/drawing/2014/main" id="{DE4CA16B-F69B-A3F2-EF5E-8721B5DB8504}"/>
              </a:ext>
            </a:extLst>
          </p:cNvPr>
          <p:cNvSpPr txBox="1"/>
          <p:nvPr/>
        </p:nvSpPr>
        <p:spPr bwMode="auto">
          <a:xfrm>
            <a:off x="10539290" y="5481367"/>
            <a:ext cx="25680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6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90" name="TextBox 389">
            <a:extLst>
              <a:ext uri="{FF2B5EF4-FFF2-40B4-BE49-F238E27FC236}">
                <a16:creationId xmlns:a16="http://schemas.microsoft.com/office/drawing/2014/main" id="{F44B785D-7B4A-AA9F-6601-DB7349806591}"/>
              </a:ext>
            </a:extLst>
          </p:cNvPr>
          <p:cNvSpPr txBox="1"/>
          <p:nvPr/>
        </p:nvSpPr>
        <p:spPr bwMode="auto">
          <a:xfrm>
            <a:off x="10766933" y="5481367"/>
            <a:ext cx="25680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4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91" name="TextBox 390">
            <a:extLst>
              <a:ext uri="{FF2B5EF4-FFF2-40B4-BE49-F238E27FC236}">
                <a16:creationId xmlns:a16="http://schemas.microsoft.com/office/drawing/2014/main" id="{A9BAF212-88C4-5A81-A346-096B8FD4D628}"/>
              </a:ext>
            </a:extLst>
          </p:cNvPr>
          <p:cNvSpPr txBox="1"/>
          <p:nvPr/>
        </p:nvSpPr>
        <p:spPr bwMode="auto">
          <a:xfrm>
            <a:off x="11004241" y="5475140"/>
            <a:ext cx="25680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92" name="TextBox 391">
            <a:extLst>
              <a:ext uri="{FF2B5EF4-FFF2-40B4-BE49-F238E27FC236}">
                <a16:creationId xmlns:a16="http://schemas.microsoft.com/office/drawing/2014/main" id="{9FBE297F-8894-B381-41AF-6C3F5B32D061}"/>
              </a:ext>
            </a:extLst>
          </p:cNvPr>
          <p:cNvSpPr txBox="1"/>
          <p:nvPr/>
        </p:nvSpPr>
        <p:spPr bwMode="auto">
          <a:xfrm>
            <a:off x="11231884" y="5475140"/>
            <a:ext cx="25680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93" name="TextBox 392">
            <a:extLst>
              <a:ext uri="{FF2B5EF4-FFF2-40B4-BE49-F238E27FC236}">
                <a16:creationId xmlns:a16="http://schemas.microsoft.com/office/drawing/2014/main" id="{50A890D9-8811-4A62-D4D9-1848972B12C1}"/>
              </a:ext>
            </a:extLst>
          </p:cNvPr>
          <p:cNvSpPr txBox="1"/>
          <p:nvPr/>
        </p:nvSpPr>
        <p:spPr bwMode="auto">
          <a:xfrm>
            <a:off x="3324702" y="2432981"/>
            <a:ext cx="96302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8.8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6.6</a:t>
            </a:r>
          </a:p>
        </p:txBody>
      </p:sp>
      <p:sp>
        <p:nvSpPr>
          <p:cNvPr id="394" name="Rectangle 393">
            <a:extLst>
              <a:ext uri="{FF2B5EF4-FFF2-40B4-BE49-F238E27FC236}">
                <a16:creationId xmlns:a16="http://schemas.microsoft.com/office/drawing/2014/main" id="{441D94DE-E017-5311-E7D6-DD6809B1D909}"/>
              </a:ext>
            </a:extLst>
          </p:cNvPr>
          <p:cNvSpPr/>
          <p:nvPr/>
        </p:nvSpPr>
        <p:spPr>
          <a:xfrm>
            <a:off x="3361291" y="2004113"/>
            <a:ext cx="8879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Mean PFS,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Mo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5" name="TextBox 394">
            <a:extLst>
              <a:ext uri="{FF2B5EF4-FFF2-40B4-BE49-F238E27FC236}">
                <a16:creationId xmlns:a16="http://schemas.microsoft.com/office/drawing/2014/main" id="{CAC3E202-DE81-4A6F-E209-8BFC5CDDB3B1}"/>
              </a:ext>
            </a:extLst>
          </p:cNvPr>
          <p:cNvSpPr txBox="1"/>
          <p:nvPr/>
        </p:nvSpPr>
        <p:spPr bwMode="auto">
          <a:xfrm>
            <a:off x="10093521" y="4306598"/>
            <a:ext cx="630430" cy="255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1.7 </a:t>
            </a:r>
            <a:r>
              <a:rPr kumimoji="0" lang="en-US" sz="105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mos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6" name="TextBox 395">
            <a:extLst>
              <a:ext uri="{FF2B5EF4-FFF2-40B4-BE49-F238E27FC236}">
                <a16:creationId xmlns:a16="http://schemas.microsoft.com/office/drawing/2014/main" id="{B8314711-813F-4F8C-1DC7-144C37AB0010}"/>
              </a:ext>
            </a:extLst>
          </p:cNvPr>
          <p:cNvSpPr txBox="1"/>
          <p:nvPr/>
        </p:nvSpPr>
        <p:spPr bwMode="auto">
          <a:xfrm>
            <a:off x="2420527" y="4284231"/>
            <a:ext cx="575706" cy="255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2.2 mo</a:t>
            </a:r>
          </a:p>
        </p:txBody>
      </p:sp>
      <p:cxnSp>
        <p:nvCxnSpPr>
          <p:cNvPr id="2053" name="Straight Connector 2052">
            <a:extLst>
              <a:ext uri="{FF2B5EF4-FFF2-40B4-BE49-F238E27FC236}">
                <a16:creationId xmlns:a16="http://schemas.microsoft.com/office/drawing/2014/main" id="{226F86F1-61F4-D103-E0AC-DFF67634024A}"/>
              </a:ext>
            </a:extLst>
          </p:cNvPr>
          <p:cNvCxnSpPr>
            <a:cxnSpLocks/>
          </p:cNvCxnSpPr>
          <p:nvPr/>
        </p:nvCxnSpPr>
        <p:spPr>
          <a:xfrm>
            <a:off x="10374558" y="5938122"/>
            <a:ext cx="1733366" cy="0"/>
          </a:xfrm>
          <a:prstGeom prst="line">
            <a:avLst/>
          </a:prstGeom>
          <a:ln w="952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CC9359B-84A5-8C1A-4435-196FF3B25C38}"/>
              </a:ext>
            </a:extLst>
          </p:cNvPr>
          <p:cNvSpPr/>
          <p:nvPr/>
        </p:nvSpPr>
        <p:spPr>
          <a:xfrm>
            <a:off x="81278" y="6318552"/>
            <a:ext cx="9763832" cy="349342"/>
          </a:xfrm>
          <a:prstGeom prst="roundRect">
            <a:avLst/>
          </a:prstGeom>
          <a:solidFill>
            <a:srgbClr val="B7265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A353ACA-BDAF-6135-A8D3-D186E2313D79}"/>
              </a:ext>
            </a:extLst>
          </p:cNvPr>
          <p:cNvSpPr/>
          <p:nvPr/>
        </p:nvSpPr>
        <p:spPr>
          <a:xfrm>
            <a:off x="9542466" y="6234043"/>
            <a:ext cx="523030" cy="523030"/>
          </a:xfrm>
          <a:custGeom>
            <a:avLst/>
            <a:gdLst>
              <a:gd name="connsiteX0" fmla="*/ 697589 w 936379"/>
              <a:gd name="connsiteY0" fmla="*/ 0 h 936379"/>
              <a:gd name="connsiteX1" fmla="*/ 936379 w 936379"/>
              <a:gd name="connsiteY1" fmla="*/ 238790 h 936379"/>
              <a:gd name="connsiteX2" fmla="*/ 936379 w 936379"/>
              <a:gd name="connsiteY2" fmla="*/ 697590 h 936379"/>
              <a:gd name="connsiteX3" fmla="*/ 697589 w 936379"/>
              <a:gd name="connsiteY3" fmla="*/ 936380 h 936379"/>
              <a:gd name="connsiteX4" fmla="*/ 238790 w 936379"/>
              <a:gd name="connsiteY4" fmla="*/ 936380 h 936379"/>
              <a:gd name="connsiteX5" fmla="*/ 0 w 936379"/>
              <a:gd name="connsiteY5" fmla="*/ 697590 h 936379"/>
              <a:gd name="connsiteX6" fmla="*/ 0 w 936379"/>
              <a:gd name="connsiteY6" fmla="*/ 238790 h 936379"/>
              <a:gd name="connsiteX7" fmla="*/ 238790 w 936379"/>
              <a:gd name="connsiteY7" fmla="*/ 0 h 936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36379" h="936379">
                <a:moveTo>
                  <a:pt x="697589" y="0"/>
                </a:moveTo>
                <a:cubicBezTo>
                  <a:pt x="829470" y="0"/>
                  <a:pt x="936379" y="106910"/>
                  <a:pt x="936379" y="238790"/>
                </a:cubicBezTo>
                <a:lnTo>
                  <a:pt x="936379" y="697590"/>
                </a:lnTo>
                <a:cubicBezTo>
                  <a:pt x="936379" y="829470"/>
                  <a:pt x="829469" y="936380"/>
                  <a:pt x="697589" y="936380"/>
                </a:cubicBezTo>
                <a:lnTo>
                  <a:pt x="238790" y="936380"/>
                </a:lnTo>
                <a:cubicBezTo>
                  <a:pt x="106910" y="936380"/>
                  <a:pt x="0" y="829470"/>
                  <a:pt x="0" y="697590"/>
                </a:cubicBezTo>
                <a:lnTo>
                  <a:pt x="0" y="238790"/>
                </a:lnTo>
                <a:cubicBezTo>
                  <a:pt x="0" y="106910"/>
                  <a:pt x="106910" y="0"/>
                  <a:pt x="238790" y="0"/>
                </a:cubicBezTo>
                <a:close/>
              </a:path>
            </a:pathLst>
          </a:custGeom>
          <a:solidFill>
            <a:srgbClr val="FFFFFF"/>
          </a:solidFill>
          <a:ln w="89433" cap="rnd">
            <a:solidFill>
              <a:srgbClr val="999999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8388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88F0756-D41A-6B29-7A35-970850D41632}"/>
              </a:ext>
            </a:extLst>
          </p:cNvPr>
          <p:cNvSpPr txBox="1"/>
          <p:nvPr/>
        </p:nvSpPr>
        <p:spPr>
          <a:xfrm>
            <a:off x="510142" y="2241371"/>
            <a:ext cx="5362020" cy="120032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en-US"/>
            </a:defPPr>
            <a:lvl1pPr indent="0" algn="ctr">
              <a:buNone/>
              <a:defRPr sz="2800" b="1">
                <a:solidFill>
                  <a:srgbClr val="333F70"/>
                </a:solidFill>
                <a:ea typeface="Unbounded Bold" pitchFamily="34" charset="-122"/>
                <a:cs typeface="Unbounded Bold" pitchFamily="34" charset="-120"/>
              </a:defRPr>
            </a:lvl1pPr>
          </a:lstStyle>
          <a:p>
            <a:pPr algn="l"/>
            <a:r>
              <a:rPr lang="en-US" sz="3600" dirty="0"/>
              <a:t>Key features </a:t>
            </a:r>
          </a:p>
          <a:p>
            <a:pPr algn="l"/>
            <a:r>
              <a:rPr lang="en-US" sz="3600" dirty="0"/>
              <a:t>of HER2+ Breast Cancer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C02D1E4-B4C1-0739-2F25-A4F3B7F5398C}"/>
              </a:ext>
            </a:extLst>
          </p:cNvPr>
          <p:cNvCxnSpPr>
            <a:cxnSpLocks/>
          </p:cNvCxnSpPr>
          <p:nvPr/>
        </p:nvCxnSpPr>
        <p:spPr>
          <a:xfrm>
            <a:off x="548640" y="3600761"/>
            <a:ext cx="4886960" cy="0"/>
          </a:xfrm>
          <a:prstGeom prst="line">
            <a:avLst/>
          </a:prstGeom>
          <a:ln w="19050">
            <a:solidFill>
              <a:srgbClr val="333F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23C1775-5602-CF60-F2CD-0B9CD3F9B042}"/>
              </a:ext>
            </a:extLst>
          </p:cNvPr>
          <p:cNvSpPr/>
          <p:nvPr/>
        </p:nvSpPr>
        <p:spPr>
          <a:xfrm>
            <a:off x="0" y="6234043"/>
            <a:ext cx="12192000" cy="523030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8371D46-A52A-4853-4CCF-E914E328C387}"/>
              </a:ext>
            </a:extLst>
          </p:cNvPr>
          <p:cNvSpPr/>
          <p:nvPr/>
        </p:nvSpPr>
        <p:spPr>
          <a:xfrm>
            <a:off x="81280" y="6318551"/>
            <a:ext cx="2316480" cy="305769"/>
          </a:xfrm>
          <a:prstGeom prst="roundRect">
            <a:avLst/>
          </a:prstGeom>
          <a:solidFill>
            <a:srgbClr val="B7265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2B3400A-DD3F-47AE-29CF-495CD251841A}"/>
              </a:ext>
            </a:extLst>
          </p:cNvPr>
          <p:cNvSpPr/>
          <p:nvPr/>
        </p:nvSpPr>
        <p:spPr>
          <a:xfrm>
            <a:off x="2094313" y="6234043"/>
            <a:ext cx="523030" cy="523030"/>
          </a:xfrm>
          <a:custGeom>
            <a:avLst/>
            <a:gdLst>
              <a:gd name="connsiteX0" fmla="*/ 697589 w 936379"/>
              <a:gd name="connsiteY0" fmla="*/ 0 h 936379"/>
              <a:gd name="connsiteX1" fmla="*/ 936379 w 936379"/>
              <a:gd name="connsiteY1" fmla="*/ 238790 h 936379"/>
              <a:gd name="connsiteX2" fmla="*/ 936379 w 936379"/>
              <a:gd name="connsiteY2" fmla="*/ 697590 h 936379"/>
              <a:gd name="connsiteX3" fmla="*/ 697589 w 936379"/>
              <a:gd name="connsiteY3" fmla="*/ 936380 h 936379"/>
              <a:gd name="connsiteX4" fmla="*/ 238790 w 936379"/>
              <a:gd name="connsiteY4" fmla="*/ 936380 h 936379"/>
              <a:gd name="connsiteX5" fmla="*/ 0 w 936379"/>
              <a:gd name="connsiteY5" fmla="*/ 697590 h 936379"/>
              <a:gd name="connsiteX6" fmla="*/ 0 w 936379"/>
              <a:gd name="connsiteY6" fmla="*/ 238790 h 936379"/>
              <a:gd name="connsiteX7" fmla="*/ 238790 w 936379"/>
              <a:gd name="connsiteY7" fmla="*/ 0 h 936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36379" h="936379">
                <a:moveTo>
                  <a:pt x="697589" y="0"/>
                </a:moveTo>
                <a:cubicBezTo>
                  <a:pt x="829470" y="0"/>
                  <a:pt x="936379" y="106910"/>
                  <a:pt x="936379" y="238790"/>
                </a:cubicBezTo>
                <a:lnTo>
                  <a:pt x="936379" y="697590"/>
                </a:lnTo>
                <a:cubicBezTo>
                  <a:pt x="936379" y="829470"/>
                  <a:pt x="829469" y="936380"/>
                  <a:pt x="697589" y="936380"/>
                </a:cubicBezTo>
                <a:lnTo>
                  <a:pt x="238790" y="936380"/>
                </a:lnTo>
                <a:cubicBezTo>
                  <a:pt x="106910" y="936380"/>
                  <a:pt x="0" y="829470"/>
                  <a:pt x="0" y="697590"/>
                </a:cubicBezTo>
                <a:lnTo>
                  <a:pt x="0" y="238790"/>
                </a:lnTo>
                <a:cubicBezTo>
                  <a:pt x="0" y="106910"/>
                  <a:pt x="106910" y="0"/>
                  <a:pt x="238790" y="0"/>
                </a:cubicBezTo>
                <a:close/>
              </a:path>
            </a:pathLst>
          </a:custGeom>
          <a:solidFill>
            <a:srgbClr val="FFFFFF"/>
          </a:solidFill>
          <a:ln w="89433" cap="rnd">
            <a:solidFill>
              <a:srgbClr val="999999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61DD99-4942-8B9D-EB41-327F4852B073}"/>
              </a:ext>
            </a:extLst>
          </p:cNvPr>
          <p:cNvGrpSpPr/>
          <p:nvPr/>
        </p:nvGrpSpPr>
        <p:grpSpPr>
          <a:xfrm>
            <a:off x="7632700" y="1219685"/>
            <a:ext cx="3851501" cy="4444030"/>
            <a:chOff x="6901180" y="2005102"/>
            <a:chExt cx="3303913" cy="3812196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DFF51DDB-C165-77AF-2F07-129AB8C77D8D}"/>
                </a:ext>
              </a:extLst>
            </p:cNvPr>
            <p:cNvSpPr/>
            <p:nvPr/>
          </p:nvSpPr>
          <p:spPr>
            <a:xfrm>
              <a:off x="6901180" y="2005102"/>
              <a:ext cx="2918742" cy="2971811"/>
            </a:xfrm>
            <a:custGeom>
              <a:avLst/>
              <a:gdLst>
                <a:gd name="connsiteX0" fmla="*/ 2918743 w 2918742"/>
                <a:gd name="connsiteY0" fmla="*/ 0 h 2971811"/>
                <a:gd name="connsiteX1" fmla="*/ 2918743 w 2918742"/>
                <a:gd name="connsiteY1" fmla="*/ 1975786 h 2971811"/>
                <a:gd name="connsiteX2" fmla="*/ 2775088 w 2918742"/>
                <a:gd name="connsiteY2" fmla="*/ 1959238 h 2971811"/>
                <a:gd name="connsiteX3" fmla="*/ 2775088 w 2918742"/>
                <a:gd name="connsiteY3" fmla="*/ 143512 h 2971811"/>
                <a:gd name="connsiteX4" fmla="*/ 143797 w 2918742"/>
                <a:gd name="connsiteY4" fmla="*/ 149076 h 2971811"/>
                <a:gd name="connsiteX5" fmla="*/ 143797 w 2918742"/>
                <a:gd name="connsiteY5" fmla="*/ 2825731 h 2971811"/>
                <a:gd name="connsiteX6" fmla="*/ 287595 w 2918742"/>
                <a:gd name="connsiteY6" fmla="*/ 2825731 h 2971811"/>
                <a:gd name="connsiteX7" fmla="*/ 276610 w 2918742"/>
                <a:gd name="connsiteY7" fmla="*/ 2964535 h 2971811"/>
                <a:gd name="connsiteX8" fmla="*/ 0 w 2918742"/>
                <a:gd name="connsiteY8" fmla="*/ 2952695 h 2971811"/>
                <a:gd name="connsiteX9" fmla="*/ 0 w 2918742"/>
                <a:gd name="connsiteY9" fmla="*/ 16548 h 2971811"/>
                <a:gd name="connsiteX10" fmla="*/ 16548 w 2918742"/>
                <a:gd name="connsiteY10" fmla="*/ 0 h 2971811"/>
                <a:gd name="connsiteX11" fmla="*/ 2918743 w 2918742"/>
                <a:gd name="connsiteY11" fmla="*/ 0 h 2971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18742" h="2971811">
                  <a:moveTo>
                    <a:pt x="2918743" y="0"/>
                  </a:moveTo>
                  <a:lnTo>
                    <a:pt x="2918743" y="1975786"/>
                  </a:lnTo>
                  <a:cubicBezTo>
                    <a:pt x="2872950" y="1969509"/>
                    <a:pt x="2810181" y="1992334"/>
                    <a:pt x="2775088" y="1959238"/>
                  </a:cubicBezTo>
                  <a:lnTo>
                    <a:pt x="2775088" y="143512"/>
                  </a:lnTo>
                  <a:lnTo>
                    <a:pt x="143797" y="149076"/>
                  </a:lnTo>
                  <a:lnTo>
                    <a:pt x="143797" y="2825731"/>
                  </a:lnTo>
                  <a:lnTo>
                    <a:pt x="287595" y="2825731"/>
                  </a:lnTo>
                  <a:cubicBezTo>
                    <a:pt x="287595" y="2825731"/>
                    <a:pt x="276610" y="2964535"/>
                    <a:pt x="276610" y="2964535"/>
                  </a:cubicBezTo>
                  <a:cubicBezTo>
                    <a:pt x="188877" y="2958829"/>
                    <a:pt x="79745" y="2991069"/>
                    <a:pt x="0" y="2952695"/>
                  </a:cubicBezTo>
                  <a:lnTo>
                    <a:pt x="0" y="16548"/>
                  </a:lnTo>
                  <a:lnTo>
                    <a:pt x="16548" y="0"/>
                  </a:lnTo>
                  <a:lnTo>
                    <a:pt x="2918743" y="0"/>
                  </a:lnTo>
                  <a:close/>
                </a:path>
              </a:pathLst>
            </a:custGeom>
            <a:solidFill>
              <a:srgbClr val="333F70"/>
            </a:solidFill>
            <a:ln w="142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70BA19D-A9F8-40EA-7375-5ACFEEFF2F9B}"/>
                </a:ext>
              </a:extLst>
            </p:cNvPr>
            <p:cNvSpPr/>
            <p:nvPr/>
          </p:nvSpPr>
          <p:spPr>
            <a:xfrm>
              <a:off x="7300431" y="2369298"/>
              <a:ext cx="672779" cy="949237"/>
            </a:xfrm>
            <a:custGeom>
              <a:avLst/>
              <a:gdLst>
                <a:gd name="connsiteX0" fmla="*/ 385642 w 672779"/>
                <a:gd name="connsiteY0" fmla="*/ 949237 h 949237"/>
                <a:gd name="connsiteX1" fmla="*/ 153398 w 672779"/>
                <a:gd name="connsiteY1" fmla="*/ 783613 h 949237"/>
                <a:gd name="connsiteX2" fmla="*/ 241844 w 672779"/>
                <a:gd name="connsiteY2" fmla="*/ 585036 h 949237"/>
                <a:gd name="connsiteX3" fmla="*/ 40414 w 672779"/>
                <a:gd name="connsiteY3" fmla="*/ 460640 h 949237"/>
                <a:gd name="connsiteX4" fmla="*/ 9030 w 672779"/>
                <a:gd name="connsiteY4" fmla="*/ 414848 h 949237"/>
                <a:gd name="connsiteX5" fmla="*/ 22012 w 672779"/>
                <a:gd name="connsiteY5" fmla="*/ 282748 h 949237"/>
                <a:gd name="connsiteX6" fmla="*/ 233142 w 672779"/>
                <a:gd name="connsiteY6" fmla="*/ 40946 h 949237"/>
                <a:gd name="connsiteX7" fmla="*/ 446271 w 672779"/>
                <a:gd name="connsiteY7" fmla="*/ 4 h 949237"/>
                <a:gd name="connsiteX8" fmla="*/ 589355 w 672779"/>
                <a:gd name="connsiteY8" fmla="*/ 78179 h 949237"/>
                <a:gd name="connsiteX9" fmla="*/ 609469 w 672779"/>
                <a:gd name="connsiteY9" fmla="*/ 190450 h 949237"/>
                <a:gd name="connsiteX10" fmla="*/ 638000 w 672779"/>
                <a:gd name="connsiteY10" fmla="*/ 262348 h 949237"/>
                <a:gd name="connsiteX11" fmla="*/ 631153 w 672779"/>
                <a:gd name="connsiteY11" fmla="*/ 356073 h 949237"/>
                <a:gd name="connsiteX12" fmla="*/ 672523 w 672779"/>
                <a:gd name="connsiteY12" fmla="*/ 446089 h 949237"/>
                <a:gd name="connsiteX13" fmla="*/ 634719 w 672779"/>
                <a:gd name="connsiteY13" fmla="*/ 474193 h 949237"/>
                <a:gd name="connsiteX14" fmla="*/ 615461 w 672779"/>
                <a:gd name="connsiteY14" fmla="*/ 621128 h 949237"/>
                <a:gd name="connsiteX15" fmla="*/ 408895 w 672779"/>
                <a:gd name="connsiteY15" fmla="*/ 657791 h 949237"/>
                <a:gd name="connsiteX16" fmla="*/ 385784 w 672779"/>
                <a:gd name="connsiteY16" fmla="*/ 949237 h 949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72779" h="949237">
                  <a:moveTo>
                    <a:pt x="385642" y="949237"/>
                  </a:moveTo>
                  <a:cubicBezTo>
                    <a:pt x="278364" y="925842"/>
                    <a:pt x="269520" y="776053"/>
                    <a:pt x="153398" y="783613"/>
                  </a:cubicBezTo>
                  <a:lnTo>
                    <a:pt x="241844" y="585036"/>
                  </a:lnTo>
                  <a:cubicBezTo>
                    <a:pt x="81927" y="633397"/>
                    <a:pt x="86207" y="577333"/>
                    <a:pt x="40414" y="460640"/>
                  </a:cubicBezTo>
                  <a:cubicBezTo>
                    <a:pt x="34565" y="445661"/>
                    <a:pt x="16591" y="433536"/>
                    <a:pt x="9030" y="414848"/>
                  </a:cubicBezTo>
                  <a:cubicBezTo>
                    <a:pt x="-10086" y="367343"/>
                    <a:pt x="4465" y="328113"/>
                    <a:pt x="22012" y="282748"/>
                  </a:cubicBezTo>
                  <a:cubicBezTo>
                    <a:pt x="98332" y="177325"/>
                    <a:pt x="91628" y="84884"/>
                    <a:pt x="233142" y="40946"/>
                  </a:cubicBezTo>
                  <a:cubicBezTo>
                    <a:pt x="265525" y="30818"/>
                    <a:pt x="417169" y="289"/>
                    <a:pt x="446271" y="4"/>
                  </a:cubicBezTo>
                  <a:cubicBezTo>
                    <a:pt x="494488" y="-424"/>
                    <a:pt x="566672" y="34812"/>
                    <a:pt x="589355" y="78179"/>
                  </a:cubicBezTo>
                  <a:cubicBezTo>
                    <a:pt x="608043" y="114129"/>
                    <a:pt x="601338" y="154643"/>
                    <a:pt x="609469" y="190450"/>
                  </a:cubicBezTo>
                  <a:cubicBezTo>
                    <a:pt x="614747" y="213845"/>
                    <a:pt x="635290" y="238239"/>
                    <a:pt x="638000" y="262348"/>
                  </a:cubicBezTo>
                  <a:cubicBezTo>
                    <a:pt x="641567" y="294731"/>
                    <a:pt x="624020" y="318412"/>
                    <a:pt x="631153" y="356073"/>
                  </a:cubicBezTo>
                  <a:cubicBezTo>
                    <a:pt x="635575" y="380040"/>
                    <a:pt x="676375" y="430112"/>
                    <a:pt x="672523" y="446089"/>
                  </a:cubicBezTo>
                  <a:cubicBezTo>
                    <a:pt x="669099" y="460070"/>
                    <a:pt x="641139" y="463921"/>
                    <a:pt x="634719" y="474193"/>
                  </a:cubicBezTo>
                  <a:cubicBezTo>
                    <a:pt x="630867" y="480469"/>
                    <a:pt x="623877" y="594594"/>
                    <a:pt x="615461" y="621128"/>
                  </a:cubicBezTo>
                  <a:cubicBezTo>
                    <a:pt x="591780" y="696165"/>
                    <a:pt x="448410" y="603439"/>
                    <a:pt x="408895" y="657791"/>
                  </a:cubicBezTo>
                  <a:cubicBezTo>
                    <a:pt x="357824" y="727835"/>
                    <a:pt x="355256" y="869920"/>
                    <a:pt x="385784" y="949237"/>
                  </a:cubicBezTo>
                  <a:close/>
                </a:path>
              </a:pathLst>
            </a:custGeom>
            <a:solidFill>
              <a:srgbClr val="587DA9"/>
            </a:solidFill>
            <a:ln w="142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89BE18D3-F38B-0843-1A6B-FDA1D9C4D8BC}"/>
                </a:ext>
              </a:extLst>
            </p:cNvPr>
            <p:cNvSpPr/>
            <p:nvPr/>
          </p:nvSpPr>
          <p:spPr>
            <a:xfrm>
              <a:off x="8261120" y="2370262"/>
              <a:ext cx="681973" cy="948130"/>
            </a:xfrm>
            <a:custGeom>
              <a:avLst/>
              <a:gdLst>
                <a:gd name="connsiteX0" fmla="*/ 623264 w 681973"/>
                <a:gd name="connsiteY0" fmla="*/ 237847 h 948130"/>
                <a:gd name="connsiteX1" fmla="*/ 665205 w 681973"/>
                <a:gd name="connsiteY1" fmla="*/ 300615 h 948130"/>
                <a:gd name="connsiteX2" fmla="*/ 627829 w 681973"/>
                <a:gd name="connsiteY2" fmla="*/ 488065 h 948130"/>
                <a:gd name="connsiteX3" fmla="*/ 614419 w 681973"/>
                <a:gd name="connsiteY3" fmla="*/ 551262 h 948130"/>
                <a:gd name="connsiteX4" fmla="*/ 442091 w 681973"/>
                <a:gd name="connsiteY4" fmla="*/ 583930 h 948130"/>
                <a:gd name="connsiteX5" fmla="*/ 519411 w 681973"/>
                <a:gd name="connsiteY5" fmla="*/ 782507 h 948130"/>
                <a:gd name="connsiteX6" fmla="*/ 298436 w 681973"/>
                <a:gd name="connsiteY6" fmla="*/ 948131 h 948130"/>
                <a:gd name="connsiteX7" fmla="*/ 277038 w 681973"/>
                <a:gd name="connsiteY7" fmla="*/ 657683 h 948130"/>
                <a:gd name="connsiteX8" fmla="*/ 76464 w 681973"/>
                <a:gd name="connsiteY8" fmla="*/ 645415 h 948130"/>
                <a:gd name="connsiteX9" fmla="*/ 0 w 681973"/>
                <a:gd name="connsiteY9" fmla="*/ 434997 h 948130"/>
                <a:gd name="connsiteX10" fmla="*/ 46934 w 681973"/>
                <a:gd name="connsiteY10" fmla="*/ 272369 h 948130"/>
                <a:gd name="connsiteX11" fmla="*/ 96721 w 681973"/>
                <a:gd name="connsiteY11" fmla="*/ 67943 h 948130"/>
                <a:gd name="connsiteX12" fmla="*/ 216409 w 681973"/>
                <a:gd name="connsiteY12" fmla="*/ 39 h 948130"/>
                <a:gd name="connsiteX13" fmla="*/ 518697 w 681973"/>
                <a:gd name="connsiteY13" fmla="*/ 71510 h 948130"/>
                <a:gd name="connsiteX14" fmla="*/ 623264 w 681973"/>
                <a:gd name="connsiteY14" fmla="*/ 237704 h 948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81973" h="948130">
                  <a:moveTo>
                    <a:pt x="623264" y="237847"/>
                  </a:moveTo>
                  <a:cubicBezTo>
                    <a:pt x="629541" y="250258"/>
                    <a:pt x="653650" y="269088"/>
                    <a:pt x="665205" y="300615"/>
                  </a:cubicBezTo>
                  <a:cubicBezTo>
                    <a:pt x="705149" y="409747"/>
                    <a:pt x="666061" y="400189"/>
                    <a:pt x="627829" y="488065"/>
                  </a:cubicBezTo>
                  <a:cubicBezTo>
                    <a:pt x="620696" y="504613"/>
                    <a:pt x="629113" y="524157"/>
                    <a:pt x="614419" y="551262"/>
                  </a:cubicBezTo>
                  <a:cubicBezTo>
                    <a:pt x="580467" y="614316"/>
                    <a:pt x="500295" y="606185"/>
                    <a:pt x="442091" y="583930"/>
                  </a:cubicBezTo>
                  <a:cubicBezTo>
                    <a:pt x="440664" y="660964"/>
                    <a:pt x="514132" y="710609"/>
                    <a:pt x="519411" y="782507"/>
                  </a:cubicBezTo>
                  <a:cubicBezTo>
                    <a:pt x="405286" y="787215"/>
                    <a:pt x="395728" y="916033"/>
                    <a:pt x="298436" y="948131"/>
                  </a:cubicBezTo>
                  <a:cubicBezTo>
                    <a:pt x="328965" y="866104"/>
                    <a:pt x="326112" y="731865"/>
                    <a:pt x="277038" y="657683"/>
                  </a:cubicBezTo>
                  <a:cubicBezTo>
                    <a:pt x="244655" y="608895"/>
                    <a:pt x="112984" y="671378"/>
                    <a:pt x="76464" y="645415"/>
                  </a:cubicBezTo>
                  <a:cubicBezTo>
                    <a:pt x="49359" y="575228"/>
                    <a:pt x="68760" y="483358"/>
                    <a:pt x="0" y="434997"/>
                  </a:cubicBezTo>
                  <a:cubicBezTo>
                    <a:pt x="71328" y="381787"/>
                    <a:pt x="43510" y="335138"/>
                    <a:pt x="46934" y="272369"/>
                  </a:cubicBezTo>
                  <a:cubicBezTo>
                    <a:pt x="48075" y="251114"/>
                    <a:pt x="88304" y="84634"/>
                    <a:pt x="96721" y="67943"/>
                  </a:cubicBezTo>
                  <a:cubicBezTo>
                    <a:pt x="115123" y="31138"/>
                    <a:pt x="176608" y="1323"/>
                    <a:pt x="216409" y="39"/>
                  </a:cubicBezTo>
                  <a:cubicBezTo>
                    <a:pt x="266624" y="-1530"/>
                    <a:pt x="478326" y="44548"/>
                    <a:pt x="518697" y="71510"/>
                  </a:cubicBezTo>
                  <a:cubicBezTo>
                    <a:pt x="578042" y="111025"/>
                    <a:pt x="593021" y="178216"/>
                    <a:pt x="623264" y="237704"/>
                  </a:cubicBezTo>
                  <a:close/>
                </a:path>
              </a:pathLst>
            </a:custGeom>
            <a:solidFill>
              <a:srgbClr val="8BA4C3"/>
            </a:solidFill>
            <a:ln w="142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0C22E27-A573-384C-BE09-9C28CBFF4B06}"/>
                </a:ext>
              </a:extLst>
            </p:cNvPr>
            <p:cNvSpPr/>
            <p:nvPr/>
          </p:nvSpPr>
          <p:spPr>
            <a:xfrm>
              <a:off x="7387637" y="3162998"/>
              <a:ext cx="321875" cy="204964"/>
            </a:xfrm>
            <a:custGeom>
              <a:avLst/>
              <a:gdLst>
                <a:gd name="connsiteX0" fmla="*/ 320691 w 321875"/>
                <a:gd name="connsiteY0" fmla="*/ 177650 h 204964"/>
                <a:gd name="connsiteX1" fmla="*/ 304856 w 321875"/>
                <a:gd name="connsiteY1" fmla="*/ 201045 h 204964"/>
                <a:gd name="connsiteX2" fmla="*/ 110273 w 321875"/>
                <a:gd name="connsiteY2" fmla="*/ 50828 h 204964"/>
                <a:gd name="connsiteX3" fmla="*/ 10557 w 321875"/>
                <a:gd name="connsiteY3" fmla="*/ 51542 h 204964"/>
                <a:gd name="connsiteX4" fmla="*/ 0 w 321875"/>
                <a:gd name="connsiteY4" fmla="*/ 1041 h 204964"/>
                <a:gd name="connsiteX5" fmla="*/ 41085 w 321875"/>
                <a:gd name="connsiteY5" fmla="*/ 21156 h 204964"/>
                <a:gd name="connsiteX6" fmla="*/ 107277 w 321875"/>
                <a:gd name="connsiteY6" fmla="*/ 20015 h 204964"/>
                <a:gd name="connsiteX7" fmla="*/ 320548 w 321875"/>
                <a:gd name="connsiteY7" fmla="*/ 177650 h 204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1875" h="204964">
                  <a:moveTo>
                    <a:pt x="320691" y="177650"/>
                  </a:moveTo>
                  <a:cubicBezTo>
                    <a:pt x="323972" y="204326"/>
                    <a:pt x="320976" y="195482"/>
                    <a:pt x="304856" y="201045"/>
                  </a:cubicBezTo>
                  <a:cubicBezTo>
                    <a:pt x="218264" y="231431"/>
                    <a:pt x="164910" y="75936"/>
                    <a:pt x="110273" y="50828"/>
                  </a:cubicBezTo>
                  <a:cubicBezTo>
                    <a:pt x="71328" y="32854"/>
                    <a:pt x="28389" y="64666"/>
                    <a:pt x="10557" y="51542"/>
                  </a:cubicBezTo>
                  <a:lnTo>
                    <a:pt x="0" y="1041"/>
                  </a:lnTo>
                  <a:cubicBezTo>
                    <a:pt x="20114" y="-5093"/>
                    <a:pt x="26249" y="17732"/>
                    <a:pt x="41085" y="21156"/>
                  </a:cubicBezTo>
                  <a:cubicBezTo>
                    <a:pt x="60629" y="25721"/>
                    <a:pt x="75608" y="7176"/>
                    <a:pt x="107277" y="20015"/>
                  </a:cubicBezTo>
                  <a:cubicBezTo>
                    <a:pt x="179747" y="49402"/>
                    <a:pt x="216267" y="200047"/>
                    <a:pt x="320548" y="177650"/>
                  </a:cubicBezTo>
                  <a:close/>
                </a:path>
              </a:pathLst>
            </a:custGeom>
            <a:solidFill>
              <a:srgbClr val="587DA9"/>
            </a:solidFill>
            <a:ln w="142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1AC3ED62-FB1A-2151-52AE-B0BC919792C7}"/>
                </a:ext>
              </a:extLst>
            </p:cNvPr>
            <p:cNvSpPr/>
            <p:nvPr/>
          </p:nvSpPr>
          <p:spPr>
            <a:xfrm>
              <a:off x="8547512" y="3164039"/>
              <a:ext cx="310337" cy="205321"/>
            </a:xfrm>
            <a:custGeom>
              <a:avLst/>
              <a:gdLst>
                <a:gd name="connsiteX0" fmla="*/ 298783 w 310337"/>
                <a:gd name="connsiteY0" fmla="*/ 54780 h 205321"/>
                <a:gd name="connsiteX1" fmla="*/ 138437 w 310337"/>
                <a:gd name="connsiteY1" fmla="*/ 98861 h 205321"/>
                <a:gd name="connsiteX2" fmla="*/ 118893 w 310337"/>
                <a:gd name="connsiteY2" fmla="*/ 139803 h 205321"/>
                <a:gd name="connsiteX3" fmla="*/ 1059 w 310337"/>
                <a:gd name="connsiteY3" fmla="*/ 193014 h 205321"/>
                <a:gd name="connsiteX4" fmla="*/ 67109 w 310337"/>
                <a:gd name="connsiteY4" fmla="*/ 159917 h 205321"/>
                <a:gd name="connsiteX5" fmla="*/ 210621 w 310337"/>
                <a:gd name="connsiteY5" fmla="*/ 15407 h 205321"/>
                <a:gd name="connsiteX6" fmla="*/ 310338 w 310337"/>
                <a:gd name="connsiteY6" fmla="*/ 0 h 205321"/>
                <a:gd name="connsiteX7" fmla="*/ 298640 w 310337"/>
                <a:gd name="connsiteY7" fmla="*/ 54780 h 205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0337" h="205321">
                  <a:moveTo>
                    <a:pt x="298783" y="54780"/>
                  </a:moveTo>
                  <a:cubicBezTo>
                    <a:pt x="220607" y="34808"/>
                    <a:pt x="191791" y="40372"/>
                    <a:pt x="138437" y="98861"/>
                  </a:cubicBezTo>
                  <a:cubicBezTo>
                    <a:pt x="126311" y="112270"/>
                    <a:pt x="125741" y="132527"/>
                    <a:pt x="118893" y="139803"/>
                  </a:cubicBezTo>
                  <a:cubicBezTo>
                    <a:pt x="103486" y="156066"/>
                    <a:pt x="18749" y="235382"/>
                    <a:pt x="1059" y="193014"/>
                  </a:cubicBezTo>
                  <a:cubicBezTo>
                    <a:pt x="-8213" y="170759"/>
                    <a:pt x="45853" y="175324"/>
                    <a:pt x="67109" y="159917"/>
                  </a:cubicBezTo>
                  <a:cubicBezTo>
                    <a:pt x="103914" y="133098"/>
                    <a:pt x="160406" y="30100"/>
                    <a:pt x="210621" y="15407"/>
                  </a:cubicBezTo>
                  <a:cubicBezTo>
                    <a:pt x="245429" y="5278"/>
                    <a:pt x="276385" y="32668"/>
                    <a:pt x="310338" y="0"/>
                  </a:cubicBezTo>
                  <a:lnTo>
                    <a:pt x="298640" y="54780"/>
                  </a:lnTo>
                  <a:close/>
                </a:path>
              </a:pathLst>
            </a:custGeom>
            <a:solidFill>
              <a:srgbClr val="8BA4C3"/>
            </a:solidFill>
            <a:ln w="142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CF8D55DB-888D-DFF8-5CF6-5F3E82402D12}"/>
                </a:ext>
              </a:extLst>
            </p:cNvPr>
            <p:cNvSpPr/>
            <p:nvPr/>
          </p:nvSpPr>
          <p:spPr>
            <a:xfrm>
              <a:off x="8077807" y="2863035"/>
              <a:ext cx="84737" cy="559211"/>
            </a:xfrm>
            <a:custGeom>
              <a:avLst/>
              <a:gdLst>
                <a:gd name="connsiteX0" fmla="*/ 0 w 84737"/>
                <a:gd name="connsiteY0" fmla="*/ 0 h 559211"/>
                <a:gd name="connsiteX1" fmla="*/ 84738 w 84737"/>
                <a:gd name="connsiteY1" fmla="*/ 0 h 559211"/>
                <a:gd name="connsiteX2" fmla="*/ 84738 w 84737"/>
                <a:gd name="connsiteY2" fmla="*/ 559212 h 559211"/>
                <a:gd name="connsiteX3" fmla="*/ 0 w 84737"/>
                <a:gd name="connsiteY3" fmla="*/ 559212 h 559211"/>
                <a:gd name="connsiteX4" fmla="*/ 0 w 84737"/>
                <a:gd name="connsiteY4" fmla="*/ 0 h 559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737" h="559211">
                  <a:moveTo>
                    <a:pt x="0" y="0"/>
                  </a:moveTo>
                  <a:lnTo>
                    <a:pt x="84738" y="0"/>
                  </a:lnTo>
                  <a:lnTo>
                    <a:pt x="84738" y="559212"/>
                  </a:lnTo>
                  <a:lnTo>
                    <a:pt x="0" y="5592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F70"/>
            </a:solidFill>
            <a:ln w="142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7132816F-BF47-7699-3AA7-180935F56315}"/>
                </a:ext>
              </a:extLst>
            </p:cNvPr>
            <p:cNvSpPr/>
            <p:nvPr/>
          </p:nvSpPr>
          <p:spPr>
            <a:xfrm>
              <a:off x="7848416" y="3609839"/>
              <a:ext cx="324685" cy="622123"/>
            </a:xfrm>
            <a:custGeom>
              <a:avLst/>
              <a:gdLst>
                <a:gd name="connsiteX0" fmla="*/ 140944 w 324685"/>
                <a:gd name="connsiteY0" fmla="*/ 277038 h 622123"/>
                <a:gd name="connsiteX1" fmla="*/ 177179 w 324685"/>
                <a:gd name="connsiteY1" fmla="*/ 259777 h 622123"/>
                <a:gd name="connsiteX2" fmla="*/ 212985 w 324685"/>
                <a:gd name="connsiteY2" fmla="*/ 245226 h 622123"/>
                <a:gd name="connsiteX3" fmla="*/ 212985 w 324685"/>
                <a:gd name="connsiteY3" fmla="*/ 171473 h 622123"/>
                <a:gd name="connsiteX4" fmla="*/ 210988 w 324685"/>
                <a:gd name="connsiteY4" fmla="*/ 128533 h 622123"/>
                <a:gd name="connsiteX5" fmla="*/ 199005 w 324685"/>
                <a:gd name="connsiteY5" fmla="*/ 96008 h 622123"/>
                <a:gd name="connsiteX6" fmla="*/ 165196 w 324685"/>
                <a:gd name="connsiteY6" fmla="*/ 83454 h 622123"/>
                <a:gd name="connsiteX7" fmla="*/ 122256 w 324685"/>
                <a:gd name="connsiteY7" fmla="*/ 102855 h 622123"/>
                <a:gd name="connsiteX8" fmla="*/ 103283 w 324685"/>
                <a:gd name="connsiteY8" fmla="*/ 174896 h 622123"/>
                <a:gd name="connsiteX9" fmla="*/ 103283 w 324685"/>
                <a:gd name="connsiteY9" fmla="*/ 199148 h 622123"/>
                <a:gd name="connsiteX10" fmla="*/ 17975 w 324685"/>
                <a:gd name="connsiteY10" fmla="*/ 199148 h 622123"/>
                <a:gd name="connsiteX11" fmla="*/ 9986 w 324685"/>
                <a:gd name="connsiteY11" fmla="*/ 139090 h 622123"/>
                <a:gd name="connsiteX12" fmla="*/ 54637 w 324685"/>
                <a:gd name="connsiteY12" fmla="*/ 35521 h 622123"/>
                <a:gd name="connsiteX13" fmla="*/ 168619 w 324685"/>
                <a:gd name="connsiteY13" fmla="*/ 0 h 622123"/>
                <a:gd name="connsiteX14" fmla="*/ 263200 w 324685"/>
                <a:gd name="connsiteY14" fmla="*/ 16976 h 622123"/>
                <a:gd name="connsiteX15" fmla="*/ 310990 w 324685"/>
                <a:gd name="connsiteY15" fmla="*/ 68190 h 622123"/>
                <a:gd name="connsiteX16" fmla="*/ 324685 w 324685"/>
                <a:gd name="connsiteY16" fmla="*/ 155067 h 622123"/>
                <a:gd name="connsiteX17" fmla="*/ 324685 w 324685"/>
                <a:gd name="connsiteY17" fmla="*/ 615133 h 622123"/>
                <a:gd name="connsiteX18" fmla="*/ 238521 w 324685"/>
                <a:gd name="connsiteY18" fmla="*/ 615133 h 622123"/>
                <a:gd name="connsiteX19" fmla="*/ 230532 w 324685"/>
                <a:gd name="connsiteY19" fmla="*/ 562921 h 622123"/>
                <a:gd name="connsiteX20" fmla="*/ 183741 w 324685"/>
                <a:gd name="connsiteY20" fmla="*/ 605290 h 622123"/>
                <a:gd name="connsiteX21" fmla="*/ 116122 w 324685"/>
                <a:gd name="connsiteY21" fmla="*/ 622123 h 622123"/>
                <a:gd name="connsiteX22" fmla="*/ 50786 w 324685"/>
                <a:gd name="connsiteY22" fmla="*/ 601723 h 622123"/>
                <a:gd name="connsiteX23" fmla="*/ 12554 w 324685"/>
                <a:gd name="connsiteY23" fmla="*/ 548085 h 622123"/>
                <a:gd name="connsiteX24" fmla="*/ 0 w 324685"/>
                <a:gd name="connsiteY24" fmla="*/ 475330 h 622123"/>
                <a:gd name="connsiteX25" fmla="*/ 35807 w 324685"/>
                <a:gd name="connsiteY25" fmla="*/ 355784 h 622123"/>
                <a:gd name="connsiteX26" fmla="*/ 140944 w 324685"/>
                <a:gd name="connsiteY26" fmla="*/ 276895 h 622123"/>
                <a:gd name="connsiteX27" fmla="*/ 165624 w 324685"/>
                <a:gd name="connsiteY27" fmla="*/ 536957 h 622123"/>
                <a:gd name="connsiteX28" fmla="*/ 191730 w 324685"/>
                <a:gd name="connsiteY28" fmla="*/ 529682 h 622123"/>
                <a:gd name="connsiteX29" fmla="*/ 212985 w 324685"/>
                <a:gd name="connsiteY29" fmla="*/ 511707 h 622123"/>
                <a:gd name="connsiteX30" fmla="*/ 212985 w 324685"/>
                <a:gd name="connsiteY30" fmla="*/ 319835 h 622123"/>
                <a:gd name="connsiteX31" fmla="*/ 194868 w 324685"/>
                <a:gd name="connsiteY31" fmla="*/ 328252 h 622123"/>
                <a:gd name="connsiteX32" fmla="*/ 172329 w 324685"/>
                <a:gd name="connsiteY32" fmla="*/ 341091 h 622123"/>
                <a:gd name="connsiteX33" fmla="*/ 128533 w 324685"/>
                <a:gd name="connsiteY33" fmla="*/ 384601 h 622123"/>
                <a:gd name="connsiteX34" fmla="*/ 108133 w 324685"/>
                <a:gd name="connsiteY34" fmla="*/ 458211 h 622123"/>
                <a:gd name="connsiteX35" fmla="*/ 121828 w 324685"/>
                <a:gd name="connsiteY35" fmla="*/ 514988 h 622123"/>
                <a:gd name="connsiteX36" fmla="*/ 165624 w 324685"/>
                <a:gd name="connsiteY36" fmla="*/ 536815 h 622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324685" h="622123">
                  <a:moveTo>
                    <a:pt x="140944" y="277038"/>
                  </a:moveTo>
                  <a:cubicBezTo>
                    <a:pt x="152071" y="271475"/>
                    <a:pt x="164197" y="265768"/>
                    <a:pt x="177179" y="259777"/>
                  </a:cubicBezTo>
                  <a:cubicBezTo>
                    <a:pt x="190161" y="253928"/>
                    <a:pt x="202001" y="249077"/>
                    <a:pt x="212985" y="245226"/>
                  </a:cubicBezTo>
                  <a:lnTo>
                    <a:pt x="212985" y="171473"/>
                  </a:lnTo>
                  <a:cubicBezTo>
                    <a:pt x="212985" y="156208"/>
                    <a:pt x="212272" y="141800"/>
                    <a:pt x="210988" y="128533"/>
                  </a:cubicBezTo>
                  <a:cubicBezTo>
                    <a:pt x="209704" y="115266"/>
                    <a:pt x="205710" y="104424"/>
                    <a:pt x="199005" y="96008"/>
                  </a:cubicBezTo>
                  <a:cubicBezTo>
                    <a:pt x="192443" y="87591"/>
                    <a:pt x="181173" y="83454"/>
                    <a:pt x="165196" y="83454"/>
                  </a:cubicBezTo>
                  <a:cubicBezTo>
                    <a:pt x="149218" y="83454"/>
                    <a:pt x="134953" y="89873"/>
                    <a:pt x="122256" y="102855"/>
                  </a:cubicBezTo>
                  <a:cubicBezTo>
                    <a:pt x="109560" y="115837"/>
                    <a:pt x="103283" y="139803"/>
                    <a:pt x="103283" y="174896"/>
                  </a:cubicBezTo>
                  <a:lnTo>
                    <a:pt x="103283" y="199148"/>
                  </a:lnTo>
                  <a:lnTo>
                    <a:pt x="17975" y="199148"/>
                  </a:lnTo>
                  <a:cubicBezTo>
                    <a:pt x="12696" y="176180"/>
                    <a:pt x="9986" y="156208"/>
                    <a:pt x="9986" y="139090"/>
                  </a:cubicBezTo>
                  <a:cubicBezTo>
                    <a:pt x="9986" y="93725"/>
                    <a:pt x="24822" y="59202"/>
                    <a:pt x="54637" y="35521"/>
                  </a:cubicBezTo>
                  <a:cubicBezTo>
                    <a:pt x="84452" y="11840"/>
                    <a:pt x="122399" y="0"/>
                    <a:pt x="168619" y="0"/>
                  </a:cubicBezTo>
                  <a:cubicBezTo>
                    <a:pt x="208991" y="0"/>
                    <a:pt x="240518" y="5706"/>
                    <a:pt x="263200" y="16976"/>
                  </a:cubicBezTo>
                  <a:cubicBezTo>
                    <a:pt x="285883" y="28246"/>
                    <a:pt x="301860" y="45365"/>
                    <a:pt x="310990" y="68190"/>
                  </a:cubicBezTo>
                  <a:cubicBezTo>
                    <a:pt x="320120" y="91015"/>
                    <a:pt x="324685" y="119974"/>
                    <a:pt x="324685" y="155067"/>
                  </a:cubicBezTo>
                  <a:lnTo>
                    <a:pt x="324685" y="615133"/>
                  </a:lnTo>
                  <a:lnTo>
                    <a:pt x="238521" y="615133"/>
                  </a:lnTo>
                  <a:lnTo>
                    <a:pt x="230532" y="562921"/>
                  </a:lnTo>
                  <a:cubicBezTo>
                    <a:pt x="218692" y="580039"/>
                    <a:pt x="203142" y="594162"/>
                    <a:pt x="183741" y="605290"/>
                  </a:cubicBezTo>
                  <a:cubicBezTo>
                    <a:pt x="164340" y="616417"/>
                    <a:pt x="141800" y="622123"/>
                    <a:pt x="116122" y="622123"/>
                  </a:cubicBezTo>
                  <a:cubicBezTo>
                    <a:pt x="90444" y="622123"/>
                    <a:pt x="67762" y="615275"/>
                    <a:pt x="50786" y="601723"/>
                  </a:cubicBezTo>
                  <a:cubicBezTo>
                    <a:pt x="33667" y="588171"/>
                    <a:pt x="20970" y="570339"/>
                    <a:pt x="12554" y="548085"/>
                  </a:cubicBezTo>
                  <a:cubicBezTo>
                    <a:pt x="4137" y="525830"/>
                    <a:pt x="0" y="501579"/>
                    <a:pt x="0" y="475330"/>
                  </a:cubicBezTo>
                  <a:cubicBezTo>
                    <a:pt x="0" y="425258"/>
                    <a:pt x="11983" y="385457"/>
                    <a:pt x="35807" y="355784"/>
                  </a:cubicBezTo>
                  <a:cubicBezTo>
                    <a:pt x="59630" y="326254"/>
                    <a:pt x="94724" y="299863"/>
                    <a:pt x="140944" y="276895"/>
                  </a:cubicBezTo>
                  <a:close/>
                  <a:moveTo>
                    <a:pt x="165624" y="536957"/>
                  </a:moveTo>
                  <a:cubicBezTo>
                    <a:pt x="175039" y="536957"/>
                    <a:pt x="183741" y="534532"/>
                    <a:pt x="191730" y="529682"/>
                  </a:cubicBezTo>
                  <a:cubicBezTo>
                    <a:pt x="199718" y="524832"/>
                    <a:pt x="206709" y="518840"/>
                    <a:pt x="212985" y="511707"/>
                  </a:cubicBezTo>
                  <a:lnTo>
                    <a:pt x="212985" y="319835"/>
                  </a:lnTo>
                  <a:cubicBezTo>
                    <a:pt x="207422" y="322260"/>
                    <a:pt x="201288" y="324971"/>
                    <a:pt x="194868" y="328252"/>
                  </a:cubicBezTo>
                  <a:cubicBezTo>
                    <a:pt x="188449" y="331533"/>
                    <a:pt x="180888" y="335812"/>
                    <a:pt x="172329" y="341091"/>
                  </a:cubicBezTo>
                  <a:cubicBezTo>
                    <a:pt x="156779" y="350791"/>
                    <a:pt x="142085" y="365342"/>
                    <a:pt x="128533" y="384601"/>
                  </a:cubicBezTo>
                  <a:cubicBezTo>
                    <a:pt x="114981" y="403859"/>
                    <a:pt x="108133" y="428396"/>
                    <a:pt x="108133" y="458211"/>
                  </a:cubicBezTo>
                  <a:cubicBezTo>
                    <a:pt x="108133" y="481464"/>
                    <a:pt x="112698" y="500438"/>
                    <a:pt x="121828" y="514988"/>
                  </a:cubicBezTo>
                  <a:cubicBezTo>
                    <a:pt x="130958" y="529539"/>
                    <a:pt x="145509" y="536815"/>
                    <a:pt x="165624" y="536815"/>
                  </a:cubicBezTo>
                  <a:close/>
                </a:path>
              </a:pathLst>
            </a:custGeom>
            <a:solidFill>
              <a:srgbClr val="333F70"/>
            </a:solidFill>
            <a:ln w="142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29AC0E0-DF47-17F7-F949-36DE25F65F59}"/>
                </a:ext>
              </a:extLst>
            </p:cNvPr>
            <p:cNvSpPr/>
            <p:nvPr/>
          </p:nvSpPr>
          <p:spPr>
            <a:xfrm>
              <a:off x="8311192" y="3634804"/>
              <a:ext cx="555930" cy="615703"/>
            </a:xfrm>
            <a:custGeom>
              <a:avLst/>
              <a:gdLst>
                <a:gd name="connsiteX0" fmla="*/ 143 w 555930"/>
                <a:gd name="connsiteY0" fmla="*/ 7133 h 615703"/>
                <a:gd name="connsiteX1" fmla="*/ 85879 w 555930"/>
                <a:gd name="connsiteY1" fmla="*/ 7133 h 615703"/>
                <a:gd name="connsiteX2" fmla="*/ 96436 w 555930"/>
                <a:gd name="connsiteY2" fmla="*/ 72041 h 615703"/>
                <a:gd name="connsiteX3" fmla="*/ 96436 w 555930"/>
                <a:gd name="connsiteY3" fmla="*/ 72469 h 615703"/>
                <a:gd name="connsiteX4" fmla="*/ 155923 w 555930"/>
                <a:gd name="connsiteY4" fmla="*/ 15264 h 615703"/>
                <a:gd name="connsiteX5" fmla="*/ 222829 w 555930"/>
                <a:gd name="connsiteY5" fmla="*/ 0 h 615703"/>
                <a:gd name="connsiteX6" fmla="*/ 320976 w 555930"/>
                <a:gd name="connsiteY6" fmla="*/ 68903 h 615703"/>
                <a:gd name="connsiteX7" fmla="*/ 379465 w 555930"/>
                <a:gd name="connsiteY7" fmla="*/ 14836 h 615703"/>
                <a:gd name="connsiteX8" fmla="*/ 445087 w 555930"/>
                <a:gd name="connsiteY8" fmla="*/ 0 h 615703"/>
                <a:gd name="connsiteX9" fmla="*/ 526829 w 555930"/>
                <a:gd name="connsiteY9" fmla="*/ 37519 h 615703"/>
                <a:gd name="connsiteX10" fmla="*/ 555931 w 555930"/>
                <a:gd name="connsiteY10" fmla="*/ 149361 h 615703"/>
                <a:gd name="connsiteX11" fmla="*/ 555931 w 555930"/>
                <a:gd name="connsiteY11" fmla="*/ 615561 h 615703"/>
                <a:gd name="connsiteX12" fmla="*/ 444088 w 555930"/>
                <a:gd name="connsiteY12" fmla="*/ 615561 h 615703"/>
                <a:gd name="connsiteX13" fmla="*/ 444088 w 555930"/>
                <a:gd name="connsiteY13" fmla="*/ 162628 h 615703"/>
                <a:gd name="connsiteX14" fmla="*/ 431962 w 555930"/>
                <a:gd name="connsiteY14" fmla="*/ 106707 h 615703"/>
                <a:gd name="connsiteX15" fmla="*/ 392447 w 555930"/>
                <a:gd name="connsiteY15" fmla="*/ 91015 h 615703"/>
                <a:gd name="connsiteX16" fmla="*/ 361776 w 555930"/>
                <a:gd name="connsiteY16" fmla="*/ 102570 h 615703"/>
                <a:gd name="connsiteX17" fmla="*/ 333245 w 555930"/>
                <a:gd name="connsiteY17" fmla="*/ 133526 h 615703"/>
                <a:gd name="connsiteX18" fmla="*/ 333673 w 555930"/>
                <a:gd name="connsiteY18" fmla="*/ 141515 h 615703"/>
                <a:gd name="connsiteX19" fmla="*/ 333673 w 555930"/>
                <a:gd name="connsiteY19" fmla="*/ 615703 h 615703"/>
                <a:gd name="connsiteX20" fmla="*/ 221830 w 555930"/>
                <a:gd name="connsiteY20" fmla="*/ 615703 h 615703"/>
                <a:gd name="connsiteX21" fmla="*/ 221830 w 555930"/>
                <a:gd name="connsiteY21" fmla="*/ 162771 h 615703"/>
                <a:gd name="connsiteX22" fmla="*/ 209704 w 555930"/>
                <a:gd name="connsiteY22" fmla="*/ 106849 h 615703"/>
                <a:gd name="connsiteX23" fmla="*/ 170189 w 555930"/>
                <a:gd name="connsiteY23" fmla="*/ 91157 h 615703"/>
                <a:gd name="connsiteX24" fmla="*/ 139660 w 555930"/>
                <a:gd name="connsiteY24" fmla="*/ 102142 h 615703"/>
                <a:gd name="connsiteX25" fmla="*/ 111842 w 555930"/>
                <a:gd name="connsiteY25" fmla="*/ 132670 h 615703"/>
                <a:gd name="connsiteX26" fmla="*/ 111842 w 555930"/>
                <a:gd name="connsiteY26" fmla="*/ 615703 h 615703"/>
                <a:gd name="connsiteX27" fmla="*/ 0 w 555930"/>
                <a:gd name="connsiteY27" fmla="*/ 615703 h 615703"/>
                <a:gd name="connsiteX28" fmla="*/ 0 w 555930"/>
                <a:gd name="connsiteY28" fmla="*/ 7133 h 615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55930" h="615703">
                  <a:moveTo>
                    <a:pt x="143" y="7133"/>
                  </a:moveTo>
                  <a:lnTo>
                    <a:pt x="85879" y="7133"/>
                  </a:lnTo>
                  <a:lnTo>
                    <a:pt x="96436" y="72041"/>
                  </a:lnTo>
                  <a:lnTo>
                    <a:pt x="96436" y="72469"/>
                  </a:lnTo>
                  <a:cubicBezTo>
                    <a:pt x="113840" y="44509"/>
                    <a:pt x="133669" y="25393"/>
                    <a:pt x="155923" y="15264"/>
                  </a:cubicBezTo>
                  <a:cubicBezTo>
                    <a:pt x="178177" y="5136"/>
                    <a:pt x="200432" y="0"/>
                    <a:pt x="222829" y="0"/>
                  </a:cubicBezTo>
                  <a:cubicBezTo>
                    <a:pt x="271475" y="0"/>
                    <a:pt x="304143" y="22968"/>
                    <a:pt x="320976" y="68903"/>
                  </a:cubicBezTo>
                  <a:cubicBezTo>
                    <a:pt x="338380" y="42654"/>
                    <a:pt x="357924" y="24680"/>
                    <a:pt x="379465" y="14836"/>
                  </a:cubicBezTo>
                  <a:cubicBezTo>
                    <a:pt x="401149" y="4993"/>
                    <a:pt x="422975" y="0"/>
                    <a:pt x="445087" y="0"/>
                  </a:cubicBezTo>
                  <a:cubicBezTo>
                    <a:pt x="480180" y="0"/>
                    <a:pt x="507428" y="12554"/>
                    <a:pt x="526829" y="37519"/>
                  </a:cubicBezTo>
                  <a:cubicBezTo>
                    <a:pt x="546230" y="62626"/>
                    <a:pt x="555931" y="99859"/>
                    <a:pt x="555931" y="149361"/>
                  </a:cubicBezTo>
                  <a:lnTo>
                    <a:pt x="555931" y="615561"/>
                  </a:lnTo>
                  <a:lnTo>
                    <a:pt x="444088" y="615561"/>
                  </a:lnTo>
                  <a:lnTo>
                    <a:pt x="444088" y="162628"/>
                  </a:lnTo>
                  <a:cubicBezTo>
                    <a:pt x="444088" y="135809"/>
                    <a:pt x="440094" y="117121"/>
                    <a:pt x="431962" y="106707"/>
                  </a:cubicBezTo>
                  <a:cubicBezTo>
                    <a:pt x="423831" y="96293"/>
                    <a:pt x="410707" y="91015"/>
                    <a:pt x="392447" y="91015"/>
                  </a:cubicBezTo>
                  <a:cubicBezTo>
                    <a:pt x="382461" y="91015"/>
                    <a:pt x="372190" y="94866"/>
                    <a:pt x="361776" y="102570"/>
                  </a:cubicBezTo>
                  <a:cubicBezTo>
                    <a:pt x="351362" y="110273"/>
                    <a:pt x="341804" y="120544"/>
                    <a:pt x="333245" y="133526"/>
                  </a:cubicBezTo>
                  <a:cubicBezTo>
                    <a:pt x="333530" y="136237"/>
                    <a:pt x="333673" y="138804"/>
                    <a:pt x="333673" y="141515"/>
                  </a:cubicBezTo>
                  <a:lnTo>
                    <a:pt x="333673" y="615703"/>
                  </a:lnTo>
                  <a:lnTo>
                    <a:pt x="221830" y="615703"/>
                  </a:lnTo>
                  <a:lnTo>
                    <a:pt x="221830" y="162771"/>
                  </a:lnTo>
                  <a:cubicBezTo>
                    <a:pt x="221830" y="135951"/>
                    <a:pt x="217836" y="117263"/>
                    <a:pt x="209704" y="106849"/>
                  </a:cubicBezTo>
                  <a:cubicBezTo>
                    <a:pt x="201573" y="96436"/>
                    <a:pt x="188449" y="91157"/>
                    <a:pt x="170189" y="91157"/>
                  </a:cubicBezTo>
                  <a:cubicBezTo>
                    <a:pt x="160203" y="91157"/>
                    <a:pt x="149932" y="94866"/>
                    <a:pt x="139660" y="102142"/>
                  </a:cubicBezTo>
                  <a:cubicBezTo>
                    <a:pt x="129389" y="109560"/>
                    <a:pt x="120116" y="119688"/>
                    <a:pt x="111842" y="132670"/>
                  </a:cubicBezTo>
                  <a:lnTo>
                    <a:pt x="111842" y="615703"/>
                  </a:lnTo>
                  <a:lnTo>
                    <a:pt x="0" y="615703"/>
                  </a:lnTo>
                  <a:lnTo>
                    <a:pt x="0" y="7133"/>
                  </a:lnTo>
                  <a:close/>
                </a:path>
              </a:pathLst>
            </a:custGeom>
            <a:solidFill>
              <a:srgbClr val="333F70"/>
            </a:solidFill>
            <a:ln w="142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78DEE82E-99A7-D869-B569-E74210802B4B}"/>
                </a:ext>
              </a:extLst>
            </p:cNvPr>
            <p:cNvSpPr/>
            <p:nvPr/>
          </p:nvSpPr>
          <p:spPr>
            <a:xfrm>
              <a:off x="7300474" y="4479042"/>
              <a:ext cx="646517" cy="1338256"/>
            </a:xfrm>
            <a:custGeom>
              <a:avLst/>
              <a:gdLst>
                <a:gd name="connsiteX0" fmla="*/ 0 w 646517"/>
                <a:gd name="connsiteY0" fmla="*/ 0 h 1338256"/>
                <a:gd name="connsiteX1" fmla="*/ 203000 w 646517"/>
                <a:gd name="connsiteY1" fmla="*/ 0 h 1338256"/>
                <a:gd name="connsiteX2" fmla="*/ 203000 w 646517"/>
                <a:gd name="connsiteY2" fmla="*/ 560210 h 1338256"/>
                <a:gd name="connsiteX3" fmla="*/ 443518 w 646517"/>
                <a:gd name="connsiteY3" fmla="*/ 560210 h 1338256"/>
                <a:gd name="connsiteX4" fmla="*/ 443518 w 646517"/>
                <a:gd name="connsiteY4" fmla="*/ 0 h 1338256"/>
                <a:gd name="connsiteX5" fmla="*/ 646517 w 646517"/>
                <a:gd name="connsiteY5" fmla="*/ 0 h 1338256"/>
                <a:gd name="connsiteX6" fmla="*/ 646517 w 646517"/>
                <a:gd name="connsiteY6" fmla="*/ 1338256 h 1338256"/>
                <a:gd name="connsiteX7" fmla="*/ 443518 w 646517"/>
                <a:gd name="connsiteY7" fmla="*/ 1338256 h 1338256"/>
                <a:gd name="connsiteX8" fmla="*/ 443518 w 646517"/>
                <a:gd name="connsiteY8" fmla="*/ 719985 h 1338256"/>
                <a:gd name="connsiteX9" fmla="*/ 203000 w 646517"/>
                <a:gd name="connsiteY9" fmla="*/ 719985 h 1338256"/>
                <a:gd name="connsiteX10" fmla="*/ 203000 w 646517"/>
                <a:gd name="connsiteY10" fmla="*/ 1338256 h 1338256"/>
                <a:gd name="connsiteX11" fmla="*/ 0 w 646517"/>
                <a:gd name="connsiteY11" fmla="*/ 1338256 h 1338256"/>
                <a:gd name="connsiteX12" fmla="*/ 0 w 646517"/>
                <a:gd name="connsiteY12" fmla="*/ 0 h 1338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46517" h="1338256">
                  <a:moveTo>
                    <a:pt x="0" y="0"/>
                  </a:moveTo>
                  <a:lnTo>
                    <a:pt x="203000" y="0"/>
                  </a:lnTo>
                  <a:lnTo>
                    <a:pt x="203000" y="560210"/>
                  </a:lnTo>
                  <a:lnTo>
                    <a:pt x="443518" y="560210"/>
                  </a:lnTo>
                  <a:lnTo>
                    <a:pt x="443518" y="0"/>
                  </a:lnTo>
                  <a:lnTo>
                    <a:pt x="646517" y="0"/>
                  </a:lnTo>
                  <a:lnTo>
                    <a:pt x="646517" y="1338256"/>
                  </a:lnTo>
                  <a:lnTo>
                    <a:pt x="443518" y="1338256"/>
                  </a:lnTo>
                  <a:lnTo>
                    <a:pt x="443518" y="719985"/>
                  </a:lnTo>
                  <a:lnTo>
                    <a:pt x="203000" y="719985"/>
                  </a:lnTo>
                  <a:lnTo>
                    <a:pt x="203000" y="1338256"/>
                  </a:lnTo>
                  <a:lnTo>
                    <a:pt x="0" y="13382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7265F"/>
            </a:solidFill>
            <a:ln w="142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C2C24759-9698-EC64-1869-FF44C396AB23}"/>
                </a:ext>
              </a:extLst>
            </p:cNvPr>
            <p:cNvSpPr/>
            <p:nvPr/>
          </p:nvSpPr>
          <p:spPr>
            <a:xfrm>
              <a:off x="8167822" y="4478900"/>
              <a:ext cx="511707" cy="1338256"/>
            </a:xfrm>
            <a:custGeom>
              <a:avLst/>
              <a:gdLst>
                <a:gd name="connsiteX0" fmla="*/ 0 w 511707"/>
                <a:gd name="connsiteY0" fmla="*/ 143 h 1338256"/>
                <a:gd name="connsiteX1" fmla="*/ 511707 w 511707"/>
                <a:gd name="connsiteY1" fmla="*/ 143 h 1338256"/>
                <a:gd name="connsiteX2" fmla="*/ 511707 w 511707"/>
                <a:gd name="connsiteY2" fmla="*/ 159917 h 1338256"/>
                <a:gd name="connsiteX3" fmla="*/ 202999 w 511707"/>
                <a:gd name="connsiteY3" fmla="*/ 159917 h 1338256"/>
                <a:gd name="connsiteX4" fmla="*/ 202999 w 511707"/>
                <a:gd name="connsiteY4" fmla="*/ 560353 h 1338256"/>
                <a:gd name="connsiteX5" fmla="*/ 445087 w 511707"/>
                <a:gd name="connsiteY5" fmla="*/ 560353 h 1338256"/>
                <a:gd name="connsiteX6" fmla="*/ 445087 w 511707"/>
                <a:gd name="connsiteY6" fmla="*/ 720128 h 1338256"/>
                <a:gd name="connsiteX7" fmla="*/ 202999 w 511707"/>
                <a:gd name="connsiteY7" fmla="*/ 720128 h 1338256"/>
                <a:gd name="connsiteX8" fmla="*/ 202999 w 511707"/>
                <a:gd name="connsiteY8" fmla="*/ 1178481 h 1338256"/>
                <a:gd name="connsiteX9" fmla="*/ 511707 w 511707"/>
                <a:gd name="connsiteY9" fmla="*/ 1178481 h 1338256"/>
                <a:gd name="connsiteX10" fmla="*/ 511707 w 511707"/>
                <a:gd name="connsiteY10" fmla="*/ 1338256 h 1338256"/>
                <a:gd name="connsiteX11" fmla="*/ 0 w 511707"/>
                <a:gd name="connsiteY11" fmla="*/ 1338256 h 1338256"/>
                <a:gd name="connsiteX12" fmla="*/ 0 w 511707"/>
                <a:gd name="connsiteY12" fmla="*/ 0 h 1338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1707" h="1338256">
                  <a:moveTo>
                    <a:pt x="0" y="143"/>
                  </a:moveTo>
                  <a:lnTo>
                    <a:pt x="511707" y="143"/>
                  </a:lnTo>
                  <a:lnTo>
                    <a:pt x="511707" y="159917"/>
                  </a:lnTo>
                  <a:lnTo>
                    <a:pt x="202999" y="159917"/>
                  </a:lnTo>
                  <a:lnTo>
                    <a:pt x="202999" y="560353"/>
                  </a:lnTo>
                  <a:lnTo>
                    <a:pt x="445087" y="560353"/>
                  </a:lnTo>
                  <a:lnTo>
                    <a:pt x="445087" y="720128"/>
                  </a:lnTo>
                  <a:lnTo>
                    <a:pt x="202999" y="720128"/>
                  </a:lnTo>
                  <a:lnTo>
                    <a:pt x="202999" y="1178481"/>
                  </a:lnTo>
                  <a:lnTo>
                    <a:pt x="511707" y="1178481"/>
                  </a:lnTo>
                  <a:lnTo>
                    <a:pt x="511707" y="1338256"/>
                  </a:lnTo>
                  <a:lnTo>
                    <a:pt x="0" y="13382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7265F"/>
            </a:solidFill>
            <a:ln w="142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1872C51F-877A-7F06-1C1D-0C8795223050}"/>
                </a:ext>
              </a:extLst>
            </p:cNvPr>
            <p:cNvSpPr/>
            <p:nvPr/>
          </p:nvSpPr>
          <p:spPr>
            <a:xfrm>
              <a:off x="8800645" y="4478900"/>
              <a:ext cx="673193" cy="1338256"/>
            </a:xfrm>
            <a:custGeom>
              <a:avLst/>
              <a:gdLst>
                <a:gd name="connsiteX0" fmla="*/ 285 w 673193"/>
                <a:gd name="connsiteY0" fmla="*/ 143 h 1338256"/>
                <a:gd name="connsiteX1" fmla="*/ 220404 w 673193"/>
                <a:gd name="connsiteY1" fmla="*/ 143 h 1338256"/>
                <a:gd name="connsiteX2" fmla="*/ 322260 w 673193"/>
                <a:gd name="connsiteY2" fmla="*/ 5564 h 1338256"/>
                <a:gd name="connsiteX3" fmla="*/ 432676 w 673193"/>
                <a:gd name="connsiteY3" fmla="*/ 30243 h 1338256"/>
                <a:gd name="connsiteX4" fmla="*/ 532963 w 673193"/>
                <a:gd name="connsiteY4" fmla="*/ 90586 h 1338256"/>
                <a:gd name="connsiteX5" fmla="*/ 606288 w 673193"/>
                <a:gd name="connsiteY5" fmla="*/ 202714 h 1338256"/>
                <a:gd name="connsiteX6" fmla="*/ 634106 w 673193"/>
                <a:gd name="connsiteY6" fmla="*/ 382461 h 1338256"/>
                <a:gd name="connsiteX7" fmla="*/ 634106 w 673193"/>
                <a:gd name="connsiteY7" fmla="*/ 416128 h 1338256"/>
                <a:gd name="connsiteX8" fmla="*/ 453076 w 673193"/>
                <a:gd name="connsiteY8" fmla="*/ 803154 h 1338256"/>
                <a:gd name="connsiteX9" fmla="*/ 673194 w 673193"/>
                <a:gd name="connsiteY9" fmla="*/ 1338256 h 1338256"/>
                <a:gd name="connsiteX10" fmla="*/ 456927 w 673193"/>
                <a:gd name="connsiteY10" fmla="*/ 1338256 h 1338256"/>
                <a:gd name="connsiteX11" fmla="*/ 272759 w 673193"/>
                <a:gd name="connsiteY11" fmla="*/ 837533 h 1338256"/>
                <a:gd name="connsiteX12" fmla="*/ 203000 w 673193"/>
                <a:gd name="connsiteY12" fmla="*/ 837533 h 1338256"/>
                <a:gd name="connsiteX13" fmla="*/ 203000 w 673193"/>
                <a:gd name="connsiteY13" fmla="*/ 1338256 h 1338256"/>
                <a:gd name="connsiteX14" fmla="*/ 0 w 673193"/>
                <a:gd name="connsiteY14" fmla="*/ 1338256 h 1338256"/>
                <a:gd name="connsiteX15" fmla="*/ 0 w 673193"/>
                <a:gd name="connsiteY15" fmla="*/ 0 h 1338256"/>
                <a:gd name="connsiteX16" fmla="*/ 229819 w 673193"/>
                <a:gd name="connsiteY16" fmla="*/ 691311 h 1338256"/>
                <a:gd name="connsiteX17" fmla="*/ 383032 w 673193"/>
                <a:gd name="connsiteY17" fmla="*/ 639527 h 1338256"/>
                <a:gd name="connsiteX18" fmla="*/ 424972 w 673193"/>
                <a:gd name="connsiteY18" fmla="*/ 453075 h 1338256"/>
                <a:gd name="connsiteX19" fmla="*/ 424972 w 673193"/>
                <a:gd name="connsiteY19" fmla="*/ 347367 h 1338256"/>
                <a:gd name="connsiteX20" fmla="*/ 385457 w 673193"/>
                <a:gd name="connsiteY20" fmla="*/ 195296 h 1338256"/>
                <a:gd name="connsiteX21" fmla="*/ 229962 w 673193"/>
                <a:gd name="connsiteY21" fmla="*/ 146650 h 1338256"/>
                <a:gd name="connsiteX22" fmla="*/ 203285 w 673193"/>
                <a:gd name="connsiteY22" fmla="*/ 146650 h 1338256"/>
                <a:gd name="connsiteX23" fmla="*/ 203285 w 673193"/>
                <a:gd name="connsiteY23" fmla="*/ 691168 h 1338256"/>
                <a:gd name="connsiteX24" fmla="*/ 229962 w 673193"/>
                <a:gd name="connsiteY24" fmla="*/ 691168 h 1338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73193" h="1338256">
                  <a:moveTo>
                    <a:pt x="285" y="143"/>
                  </a:moveTo>
                  <a:lnTo>
                    <a:pt x="220404" y="143"/>
                  </a:lnTo>
                  <a:cubicBezTo>
                    <a:pt x="251217" y="143"/>
                    <a:pt x="285170" y="1997"/>
                    <a:pt x="322260" y="5564"/>
                  </a:cubicBezTo>
                  <a:cubicBezTo>
                    <a:pt x="359351" y="9273"/>
                    <a:pt x="396156" y="17404"/>
                    <a:pt x="432676" y="30243"/>
                  </a:cubicBezTo>
                  <a:cubicBezTo>
                    <a:pt x="469196" y="43082"/>
                    <a:pt x="502720" y="63197"/>
                    <a:pt x="532963" y="90586"/>
                  </a:cubicBezTo>
                  <a:cubicBezTo>
                    <a:pt x="563206" y="117976"/>
                    <a:pt x="587743" y="155352"/>
                    <a:pt x="606288" y="202714"/>
                  </a:cubicBezTo>
                  <a:cubicBezTo>
                    <a:pt x="624834" y="249933"/>
                    <a:pt x="634106" y="309992"/>
                    <a:pt x="634106" y="382461"/>
                  </a:cubicBezTo>
                  <a:lnTo>
                    <a:pt x="634106" y="416128"/>
                  </a:lnTo>
                  <a:cubicBezTo>
                    <a:pt x="634106" y="616702"/>
                    <a:pt x="573763" y="745806"/>
                    <a:pt x="453076" y="803154"/>
                  </a:cubicBezTo>
                  <a:lnTo>
                    <a:pt x="673194" y="1338256"/>
                  </a:lnTo>
                  <a:lnTo>
                    <a:pt x="456927" y="1338256"/>
                  </a:lnTo>
                  <a:lnTo>
                    <a:pt x="272759" y="837533"/>
                  </a:lnTo>
                  <a:lnTo>
                    <a:pt x="203000" y="837533"/>
                  </a:lnTo>
                  <a:lnTo>
                    <a:pt x="203000" y="1338256"/>
                  </a:lnTo>
                  <a:lnTo>
                    <a:pt x="0" y="1338256"/>
                  </a:lnTo>
                  <a:lnTo>
                    <a:pt x="0" y="0"/>
                  </a:lnTo>
                  <a:close/>
                  <a:moveTo>
                    <a:pt x="229819" y="691311"/>
                  </a:moveTo>
                  <a:cubicBezTo>
                    <a:pt x="304000" y="691311"/>
                    <a:pt x="355071" y="674050"/>
                    <a:pt x="383032" y="639527"/>
                  </a:cubicBezTo>
                  <a:cubicBezTo>
                    <a:pt x="410992" y="605004"/>
                    <a:pt x="424972" y="542949"/>
                    <a:pt x="424972" y="453075"/>
                  </a:cubicBezTo>
                  <a:lnTo>
                    <a:pt x="424972" y="347367"/>
                  </a:lnTo>
                  <a:cubicBezTo>
                    <a:pt x="424972" y="278464"/>
                    <a:pt x="411705" y="227822"/>
                    <a:pt x="385457" y="195296"/>
                  </a:cubicBezTo>
                  <a:cubicBezTo>
                    <a:pt x="359065" y="162913"/>
                    <a:pt x="307281" y="146650"/>
                    <a:pt x="229962" y="146650"/>
                  </a:cubicBezTo>
                  <a:lnTo>
                    <a:pt x="203285" y="146650"/>
                  </a:lnTo>
                  <a:lnTo>
                    <a:pt x="203285" y="691168"/>
                  </a:lnTo>
                  <a:lnTo>
                    <a:pt x="229962" y="691168"/>
                  </a:lnTo>
                  <a:close/>
                </a:path>
              </a:pathLst>
            </a:custGeom>
            <a:solidFill>
              <a:srgbClr val="B7265F"/>
            </a:solidFill>
            <a:ln w="142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29473DB-B8A6-FE79-85FD-C376683F7114}"/>
                </a:ext>
              </a:extLst>
            </p:cNvPr>
            <p:cNvSpPr/>
            <p:nvPr/>
          </p:nvSpPr>
          <p:spPr>
            <a:xfrm>
              <a:off x="9567278" y="4467059"/>
              <a:ext cx="637815" cy="1350239"/>
            </a:xfrm>
            <a:custGeom>
              <a:avLst/>
              <a:gdLst>
                <a:gd name="connsiteX0" fmla="*/ 12411 w 637815"/>
                <a:gd name="connsiteY0" fmla="*/ 1350240 h 1350239"/>
                <a:gd name="connsiteX1" fmla="*/ 12411 w 637815"/>
                <a:gd name="connsiteY1" fmla="*/ 1231122 h 1350239"/>
                <a:gd name="connsiteX2" fmla="*/ 307852 w 637815"/>
                <a:gd name="connsiteY2" fmla="*/ 662209 h 1350239"/>
                <a:gd name="connsiteX3" fmla="*/ 384601 w 637815"/>
                <a:gd name="connsiteY3" fmla="*/ 494588 h 1350239"/>
                <a:gd name="connsiteX4" fmla="*/ 416413 w 637815"/>
                <a:gd name="connsiteY4" fmla="*/ 382889 h 1350239"/>
                <a:gd name="connsiteX5" fmla="*/ 423831 w 637815"/>
                <a:gd name="connsiteY5" fmla="*/ 303429 h 1350239"/>
                <a:gd name="connsiteX6" fmla="*/ 308708 w 637815"/>
                <a:gd name="connsiteY6" fmla="*/ 159204 h 1350239"/>
                <a:gd name="connsiteX7" fmla="*/ 211987 w 637815"/>
                <a:gd name="connsiteY7" fmla="*/ 216409 h 1350239"/>
                <a:gd name="connsiteX8" fmla="*/ 177892 w 637815"/>
                <a:gd name="connsiteY8" fmla="*/ 379322 h 1350239"/>
                <a:gd name="connsiteX9" fmla="*/ 177892 w 637815"/>
                <a:gd name="connsiteY9" fmla="*/ 443518 h 1350239"/>
                <a:gd name="connsiteX10" fmla="*/ 21256 w 637815"/>
                <a:gd name="connsiteY10" fmla="*/ 443518 h 1350239"/>
                <a:gd name="connsiteX11" fmla="*/ 6705 w 637815"/>
                <a:gd name="connsiteY11" fmla="*/ 363202 h 1350239"/>
                <a:gd name="connsiteX12" fmla="*/ 0 w 637815"/>
                <a:gd name="connsiteY12" fmla="*/ 283600 h 1350239"/>
                <a:gd name="connsiteX13" fmla="*/ 32098 w 637815"/>
                <a:gd name="connsiteY13" fmla="*/ 150359 h 1350239"/>
                <a:gd name="connsiteX14" fmla="*/ 132385 w 637815"/>
                <a:gd name="connsiteY14" fmla="*/ 42654 h 1350239"/>
                <a:gd name="connsiteX15" fmla="*/ 308708 w 637815"/>
                <a:gd name="connsiteY15" fmla="*/ 0 h 1350239"/>
                <a:gd name="connsiteX16" fmla="*/ 561066 w 637815"/>
                <a:gd name="connsiteY16" fmla="*/ 79887 h 1350239"/>
                <a:gd name="connsiteX17" fmla="*/ 637815 w 637815"/>
                <a:gd name="connsiteY17" fmla="*/ 303144 h 1350239"/>
                <a:gd name="connsiteX18" fmla="*/ 625689 w 637815"/>
                <a:gd name="connsiteY18" fmla="*/ 410849 h 1350239"/>
                <a:gd name="connsiteX19" fmla="*/ 585318 w 637815"/>
                <a:gd name="connsiteY19" fmla="*/ 530680 h 1350239"/>
                <a:gd name="connsiteX20" fmla="*/ 509282 w 637815"/>
                <a:gd name="connsiteY20" fmla="*/ 688601 h 1350239"/>
                <a:gd name="connsiteX21" fmla="*/ 245226 w 637815"/>
                <a:gd name="connsiteY21" fmla="*/ 1190037 h 1350239"/>
                <a:gd name="connsiteX22" fmla="*/ 636246 w 637815"/>
                <a:gd name="connsiteY22" fmla="*/ 1190037 h 1350239"/>
                <a:gd name="connsiteX23" fmla="*/ 636246 w 637815"/>
                <a:gd name="connsiteY23" fmla="*/ 1349812 h 1350239"/>
                <a:gd name="connsiteX24" fmla="*/ 12554 w 637815"/>
                <a:gd name="connsiteY24" fmla="*/ 1349812 h 1350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37815" h="1350239">
                  <a:moveTo>
                    <a:pt x="12411" y="1350240"/>
                  </a:moveTo>
                  <a:lnTo>
                    <a:pt x="12411" y="1231122"/>
                  </a:lnTo>
                  <a:lnTo>
                    <a:pt x="307852" y="662209"/>
                  </a:lnTo>
                  <a:cubicBezTo>
                    <a:pt x="342802" y="594876"/>
                    <a:pt x="368481" y="538954"/>
                    <a:pt x="384601" y="494588"/>
                  </a:cubicBezTo>
                  <a:cubicBezTo>
                    <a:pt x="400721" y="450222"/>
                    <a:pt x="411420" y="412989"/>
                    <a:pt x="416413" y="382889"/>
                  </a:cubicBezTo>
                  <a:cubicBezTo>
                    <a:pt x="421406" y="352931"/>
                    <a:pt x="423831" y="326397"/>
                    <a:pt x="423831" y="303429"/>
                  </a:cubicBezTo>
                  <a:cubicBezTo>
                    <a:pt x="423831" y="207279"/>
                    <a:pt x="385457" y="159204"/>
                    <a:pt x="308708" y="159204"/>
                  </a:cubicBezTo>
                  <a:cubicBezTo>
                    <a:pt x="266910" y="159204"/>
                    <a:pt x="234669" y="178320"/>
                    <a:pt x="211987" y="216409"/>
                  </a:cubicBezTo>
                  <a:cubicBezTo>
                    <a:pt x="189305" y="254498"/>
                    <a:pt x="177892" y="308850"/>
                    <a:pt x="177892" y="379322"/>
                  </a:cubicBezTo>
                  <a:lnTo>
                    <a:pt x="177892" y="443518"/>
                  </a:lnTo>
                  <a:lnTo>
                    <a:pt x="21256" y="443518"/>
                  </a:lnTo>
                  <a:cubicBezTo>
                    <a:pt x="15977" y="414273"/>
                    <a:pt x="11127" y="387454"/>
                    <a:pt x="6705" y="363202"/>
                  </a:cubicBezTo>
                  <a:cubicBezTo>
                    <a:pt x="2283" y="338951"/>
                    <a:pt x="0" y="312417"/>
                    <a:pt x="0" y="283600"/>
                  </a:cubicBezTo>
                  <a:cubicBezTo>
                    <a:pt x="0" y="238093"/>
                    <a:pt x="10699" y="193727"/>
                    <a:pt x="32098" y="150359"/>
                  </a:cubicBezTo>
                  <a:cubicBezTo>
                    <a:pt x="53496" y="106992"/>
                    <a:pt x="86877" y="71043"/>
                    <a:pt x="132385" y="42654"/>
                  </a:cubicBezTo>
                  <a:cubicBezTo>
                    <a:pt x="177892" y="14266"/>
                    <a:pt x="236666" y="0"/>
                    <a:pt x="308708" y="0"/>
                  </a:cubicBezTo>
                  <a:cubicBezTo>
                    <a:pt x="425686" y="0"/>
                    <a:pt x="509853" y="26677"/>
                    <a:pt x="561066" y="79887"/>
                  </a:cubicBezTo>
                  <a:cubicBezTo>
                    <a:pt x="612280" y="133098"/>
                    <a:pt x="637815" y="207565"/>
                    <a:pt x="637815" y="303144"/>
                  </a:cubicBezTo>
                  <a:cubicBezTo>
                    <a:pt x="637815" y="339236"/>
                    <a:pt x="633821" y="375043"/>
                    <a:pt x="625689" y="410849"/>
                  </a:cubicBezTo>
                  <a:cubicBezTo>
                    <a:pt x="617558" y="446656"/>
                    <a:pt x="604148" y="486600"/>
                    <a:pt x="585318" y="530680"/>
                  </a:cubicBezTo>
                  <a:cubicBezTo>
                    <a:pt x="566487" y="574761"/>
                    <a:pt x="541237" y="627401"/>
                    <a:pt x="509282" y="688601"/>
                  </a:cubicBezTo>
                  <a:lnTo>
                    <a:pt x="245226" y="1190037"/>
                  </a:lnTo>
                  <a:lnTo>
                    <a:pt x="636246" y="1190037"/>
                  </a:lnTo>
                  <a:lnTo>
                    <a:pt x="636246" y="1349812"/>
                  </a:lnTo>
                  <a:lnTo>
                    <a:pt x="12554" y="1349812"/>
                  </a:lnTo>
                  <a:close/>
                </a:path>
              </a:pathLst>
            </a:custGeom>
            <a:solidFill>
              <a:srgbClr val="B7265F"/>
            </a:solidFill>
            <a:ln w="142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7274D22-0511-AA48-C9CC-8E88015ABFF1}"/>
              </a:ext>
            </a:extLst>
          </p:cNvPr>
          <p:cNvGrpSpPr/>
          <p:nvPr/>
        </p:nvGrpSpPr>
        <p:grpSpPr>
          <a:xfrm>
            <a:off x="63108" y="373666"/>
            <a:ext cx="2189456" cy="523216"/>
            <a:chOff x="1354580" y="2411455"/>
            <a:chExt cx="8878223" cy="212163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B9BB05A-EECA-7A01-C62E-967BBCE3DD8C}"/>
                </a:ext>
              </a:extLst>
            </p:cNvPr>
            <p:cNvGrpSpPr/>
            <p:nvPr/>
          </p:nvGrpSpPr>
          <p:grpSpPr>
            <a:xfrm flipH="1">
              <a:off x="1354580" y="2411455"/>
              <a:ext cx="8878223" cy="2121634"/>
              <a:chOff x="9601200" y="383207"/>
              <a:chExt cx="2590800" cy="619125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56275EBA-FB10-73D2-79C9-3FB4F120E179}"/>
                  </a:ext>
                </a:extLst>
              </p:cNvPr>
              <p:cNvSpPr/>
              <p:nvPr/>
            </p:nvSpPr>
            <p:spPr>
              <a:xfrm>
                <a:off x="9601200" y="383207"/>
                <a:ext cx="885825" cy="619125"/>
              </a:xfrm>
              <a:prstGeom prst="rect">
                <a:avLst/>
              </a:prstGeom>
              <a:solidFill>
                <a:srgbClr val="B7265F">
                  <a:alpha val="7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CF4356EC-2353-B0AD-9998-8F6ED0883C73}"/>
                  </a:ext>
                </a:extLst>
              </p:cNvPr>
              <p:cNvSpPr/>
              <p:nvPr/>
            </p:nvSpPr>
            <p:spPr>
              <a:xfrm>
                <a:off x="10515600" y="383207"/>
                <a:ext cx="1676400" cy="619125"/>
              </a:xfrm>
              <a:prstGeom prst="rect">
                <a:avLst/>
              </a:prstGeom>
              <a:solidFill>
                <a:srgbClr val="B7265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9AAE3B15-5521-7733-91AC-1C59A30674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9684834" y="417180"/>
                <a:ext cx="716195" cy="557966"/>
              </a:xfrm>
              <a:prstGeom prst="rect">
                <a:avLst/>
              </a:prstGeom>
            </p:spPr>
          </p:pic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D4138C2-0F25-B81C-E75E-18E13F302CE6}"/>
                </a:ext>
              </a:extLst>
            </p:cNvPr>
            <p:cNvGrpSpPr/>
            <p:nvPr/>
          </p:nvGrpSpPr>
          <p:grpSpPr>
            <a:xfrm>
              <a:off x="1766199" y="2779177"/>
              <a:ext cx="4822492" cy="1395605"/>
              <a:chOff x="1766199" y="2779177"/>
              <a:chExt cx="4314190" cy="1248505"/>
            </a:xfrm>
          </p:grpSpPr>
          <p:pic>
            <p:nvPicPr>
              <p:cNvPr id="7" name="Graphic 6">
                <a:extLst>
                  <a:ext uri="{FF2B5EF4-FFF2-40B4-BE49-F238E27FC236}">
                    <a16:creationId xmlns:a16="http://schemas.microsoft.com/office/drawing/2014/main" id="{329CC933-0384-D6F1-C938-41CEBF646E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766199" y="2779177"/>
                <a:ext cx="4314190" cy="758978"/>
              </a:xfrm>
              <a:prstGeom prst="rect">
                <a:avLst/>
              </a:prstGeom>
            </p:spPr>
          </p:pic>
          <p:pic>
            <p:nvPicPr>
              <p:cNvPr id="8" name="Graphic 7">
                <a:extLst>
                  <a:ext uri="{FF2B5EF4-FFF2-40B4-BE49-F238E27FC236}">
                    <a16:creationId xmlns:a16="http://schemas.microsoft.com/office/drawing/2014/main" id="{530C8752-871C-274C-7393-5E29A75396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3266662" y="3679316"/>
                <a:ext cx="2813727" cy="34836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1020242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48328DA-B34E-37A3-6300-6B015CB6A985}"/>
              </a:ext>
            </a:extLst>
          </p:cNvPr>
          <p:cNvSpPr/>
          <p:nvPr/>
        </p:nvSpPr>
        <p:spPr>
          <a:xfrm>
            <a:off x="0" y="6234043"/>
            <a:ext cx="12192000" cy="523030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78545D-6738-2F98-ECC6-7E262F7F1C94}"/>
              </a:ext>
            </a:extLst>
          </p:cNvPr>
          <p:cNvSpPr txBox="1"/>
          <p:nvPr/>
        </p:nvSpPr>
        <p:spPr>
          <a:xfrm>
            <a:off x="640080" y="288105"/>
            <a:ext cx="10911840" cy="95410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en-US"/>
            </a:defPPr>
            <a:lvl1pPr indent="0" algn="ctr">
              <a:buNone/>
              <a:defRPr sz="2800" b="1">
                <a:solidFill>
                  <a:srgbClr val="333F70"/>
                </a:solidFill>
                <a:ea typeface="Unbounded Bold" pitchFamily="34" charset="-122"/>
                <a:cs typeface="Unbounded Bold" pitchFamily="34" charset="-120"/>
              </a:defRPr>
            </a:lvl1pPr>
          </a:lstStyle>
          <a:p>
            <a:pPr algn="l"/>
            <a:r>
              <a:rPr lang="en-US" sz="3600" dirty="0"/>
              <a:t>NALA: </a:t>
            </a:r>
          </a:p>
          <a:p>
            <a:pPr algn="l"/>
            <a:r>
              <a:rPr lang="en-US" sz="2000" dirty="0"/>
              <a:t>CNS-Specific Outcomes in Patients</a:t>
            </a:r>
            <a:r>
              <a:rPr lang="ar-SY" sz="2000" dirty="0"/>
              <a:t> </a:t>
            </a:r>
            <a:r>
              <a:rPr lang="en-US" sz="2000" dirty="0"/>
              <a:t>With CNS Metastases at Baseline</a:t>
            </a:r>
          </a:p>
        </p:txBody>
      </p:sp>
      <p:cxnSp>
        <p:nvCxnSpPr>
          <p:cNvPr id="401" name="Straight Connector 400">
            <a:extLst>
              <a:ext uri="{FF2B5EF4-FFF2-40B4-BE49-F238E27FC236}">
                <a16:creationId xmlns:a16="http://schemas.microsoft.com/office/drawing/2014/main" id="{6D44A496-F10E-4D00-D354-F789F4D8CB43}"/>
              </a:ext>
            </a:extLst>
          </p:cNvPr>
          <p:cNvCxnSpPr>
            <a:cxnSpLocks/>
          </p:cNvCxnSpPr>
          <p:nvPr/>
        </p:nvCxnSpPr>
        <p:spPr>
          <a:xfrm>
            <a:off x="548640" y="1380907"/>
            <a:ext cx="8201884" cy="0"/>
          </a:xfrm>
          <a:prstGeom prst="line">
            <a:avLst/>
          </a:prstGeom>
          <a:ln w="19050">
            <a:solidFill>
              <a:srgbClr val="333F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30614CF-F0BF-8571-28CA-4D0846311197}"/>
              </a:ext>
            </a:extLst>
          </p:cNvPr>
          <p:cNvSpPr txBox="1"/>
          <p:nvPr/>
        </p:nvSpPr>
        <p:spPr bwMode="auto">
          <a:xfrm rot="16200000">
            <a:off x="6171433" y="2837980"/>
            <a:ext cx="149457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Probability of PFS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D629A2-21A2-C19E-906E-CFEE6B7D392A}"/>
              </a:ext>
            </a:extLst>
          </p:cNvPr>
          <p:cNvSpPr txBox="1"/>
          <p:nvPr/>
        </p:nvSpPr>
        <p:spPr bwMode="auto">
          <a:xfrm>
            <a:off x="8576454" y="4438991"/>
            <a:ext cx="2105898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Mo Since Randomization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A0E6A3-19E5-46C1-A4FF-D1631FA266D4}"/>
              </a:ext>
            </a:extLst>
          </p:cNvPr>
          <p:cNvSpPr/>
          <p:nvPr/>
        </p:nvSpPr>
        <p:spPr bwMode="auto">
          <a:xfrm>
            <a:off x="7558154" y="1757141"/>
            <a:ext cx="3857223" cy="2376153"/>
          </a:xfrm>
          <a:custGeom>
            <a:avLst/>
            <a:gdLst>
              <a:gd name="connsiteX0" fmla="*/ 0 w 3857223"/>
              <a:gd name="connsiteY0" fmla="*/ 0 h 2376153"/>
              <a:gd name="connsiteX1" fmla="*/ 0 w 3857223"/>
              <a:gd name="connsiteY1" fmla="*/ 2376153 h 2376153"/>
              <a:gd name="connsiteX2" fmla="*/ 3857223 w 3857223"/>
              <a:gd name="connsiteY2" fmla="*/ 2376153 h 2376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57223" h="2376153">
                <a:moveTo>
                  <a:pt x="0" y="0"/>
                </a:moveTo>
                <a:lnTo>
                  <a:pt x="0" y="2376153"/>
                </a:lnTo>
                <a:lnTo>
                  <a:pt x="3857223" y="2376153"/>
                </a:lnTo>
              </a:path>
            </a:pathLst>
          </a:custGeom>
          <a:noFill/>
          <a:ln w="28575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D2E5A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8547B4E-33E9-2D6E-D7B7-09FD7447D2A0}"/>
              </a:ext>
            </a:extLst>
          </p:cNvPr>
          <p:cNvGrpSpPr/>
          <p:nvPr/>
        </p:nvGrpSpPr>
        <p:grpSpPr>
          <a:xfrm>
            <a:off x="7562833" y="4123187"/>
            <a:ext cx="3835800" cy="104518"/>
            <a:chOff x="7403502" y="4093174"/>
            <a:chExt cx="3835800" cy="104518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0709FEC2-E952-A3E7-E74E-B2DC1F679F2D}"/>
                </a:ext>
              </a:extLst>
            </p:cNvPr>
            <p:cNvGrpSpPr/>
            <p:nvPr/>
          </p:nvGrpSpPr>
          <p:grpSpPr>
            <a:xfrm>
              <a:off x="7403502" y="4097913"/>
              <a:ext cx="3543903" cy="99779"/>
              <a:chOff x="7416729" y="4101950"/>
              <a:chExt cx="4707532" cy="59810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C9813451-9EB5-B716-95D9-BD5EB015A8CD}"/>
                  </a:ext>
                </a:extLst>
              </p:cNvPr>
              <p:cNvGrpSpPr/>
              <p:nvPr/>
            </p:nvGrpSpPr>
            <p:grpSpPr>
              <a:xfrm rot="5400000">
                <a:off x="8371374" y="3147306"/>
                <a:ext cx="57674" cy="1966963"/>
                <a:chOff x="1918447" y="1810871"/>
                <a:chExt cx="77694" cy="756808"/>
              </a:xfrm>
            </p:grpSpPr>
            <p:cxnSp>
              <p:nvCxnSpPr>
                <p:cNvPr id="2052" name="Straight Connector 2051">
                  <a:extLst>
                    <a:ext uri="{FF2B5EF4-FFF2-40B4-BE49-F238E27FC236}">
                      <a16:creationId xmlns:a16="http://schemas.microsoft.com/office/drawing/2014/main" id="{42A72397-F447-BA8A-CE19-7AD15C59EC08}"/>
                    </a:ext>
                  </a:extLst>
                </p:cNvPr>
                <p:cNvCxnSpPr/>
                <p:nvPr/>
              </p:nvCxnSpPr>
              <p:spPr bwMode="auto">
                <a:xfrm>
                  <a:off x="1918447" y="1810871"/>
                  <a:ext cx="77694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bg2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053" name="Straight Connector 2052">
                  <a:extLst>
                    <a:ext uri="{FF2B5EF4-FFF2-40B4-BE49-F238E27FC236}">
                      <a16:creationId xmlns:a16="http://schemas.microsoft.com/office/drawing/2014/main" id="{59AA7C83-B427-448B-60A6-B0D69D24F4D5}"/>
                    </a:ext>
                  </a:extLst>
                </p:cNvPr>
                <p:cNvCxnSpPr/>
                <p:nvPr/>
              </p:nvCxnSpPr>
              <p:spPr bwMode="auto">
                <a:xfrm>
                  <a:off x="1918447" y="1963271"/>
                  <a:ext cx="77694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bg2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054" name="Straight Connector 2053">
                  <a:extLst>
                    <a:ext uri="{FF2B5EF4-FFF2-40B4-BE49-F238E27FC236}">
                      <a16:creationId xmlns:a16="http://schemas.microsoft.com/office/drawing/2014/main" id="{A76A44CC-B549-1D1E-D1AC-D21CB9AA9D16}"/>
                    </a:ext>
                  </a:extLst>
                </p:cNvPr>
                <p:cNvCxnSpPr/>
                <p:nvPr/>
              </p:nvCxnSpPr>
              <p:spPr bwMode="auto">
                <a:xfrm>
                  <a:off x="1918447" y="2115671"/>
                  <a:ext cx="77694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bg2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055" name="Straight Connector 2054">
                  <a:extLst>
                    <a:ext uri="{FF2B5EF4-FFF2-40B4-BE49-F238E27FC236}">
                      <a16:creationId xmlns:a16="http://schemas.microsoft.com/office/drawing/2014/main" id="{495F0D0F-072A-92B4-1703-B5BEBB1683DA}"/>
                    </a:ext>
                  </a:extLst>
                </p:cNvPr>
                <p:cNvCxnSpPr/>
                <p:nvPr/>
              </p:nvCxnSpPr>
              <p:spPr bwMode="auto">
                <a:xfrm>
                  <a:off x="1918447" y="2268071"/>
                  <a:ext cx="77694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bg2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056" name="Straight Connector 2055">
                  <a:extLst>
                    <a:ext uri="{FF2B5EF4-FFF2-40B4-BE49-F238E27FC236}">
                      <a16:creationId xmlns:a16="http://schemas.microsoft.com/office/drawing/2014/main" id="{F64674E9-76B9-267B-DACA-79758A25D72D}"/>
                    </a:ext>
                  </a:extLst>
                </p:cNvPr>
                <p:cNvCxnSpPr/>
                <p:nvPr/>
              </p:nvCxnSpPr>
              <p:spPr bwMode="auto">
                <a:xfrm>
                  <a:off x="1918447" y="2420471"/>
                  <a:ext cx="77694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bg2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057" name="Straight Connector 2056">
                  <a:extLst>
                    <a:ext uri="{FF2B5EF4-FFF2-40B4-BE49-F238E27FC236}">
                      <a16:creationId xmlns:a16="http://schemas.microsoft.com/office/drawing/2014/main" id="{3A181C4C-356E-1D71-3AD6-748E98D074AA}"/>
                    </a:ext>
                  </a:extLst>
                </p:cNvPr>
                <p:cNvCxnSpPr/>
                <p:nvPr/>
              </p:nvCxnSpPr>
              <p:spPr bwMode="auto">
                <a:xfrm>
                  <a:off x="1918447" y="2567679"/>
                  <a:ext cx="77694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bg2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00745EED-3B6A-8576-30BA-081049A3AD48}"/>
                  </a:ext>
                </a:extLst>
              </p:cNvPr>
              <p:cNvGrpSpPr/>
              <p:nvPr/>
            </p:nvGrpSpPr>
            <p:grpSpPr>
              <a:xfrm rot="5400000">
                <a:off x="10736594" y="3142694"/>
                <a:ext cx="57674" cy="1980457"/>
                <a:chOff x="1918447" y="1810871"/>
                <a:chExt cx="77694" cy="762000"/>
              </a:xfrm>
            </p:grpSpPr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FD881DCE-6BAA-E4D4-FF3A-187AB1203E43}"/>
                    </a:ext>
                  </a:extLst>
                </p:cNvPr>
                <p:cNvCxnSpPr/>
                <p:nvPr/>
              </p:nvCxnSpPr>
              <p:spPr bwMode="auto">
                <a:xfrm>
                  <a:off x="1918447" y="1810871"/>
                  <a:ext cx="77694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bg2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D5E27ED7-8F07-8193-AF9C-006881C5E522}"/>
                    </a:ext>
                  </a:extLst>
                </p:cNvPr>
                <p:cNvCxnSpPr/>
                <p:nvPr/>
              </p:nvCxnSpPr>
              <p:spPr bwMode="auto">
                <a:xfrm>
                  <a:off x="1918447" y="1963271"/>
                  <a:ext cx="77694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bg2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67B37667-2B59-C560-B8E0-3A3A279C8EE3}"/>
                    </a:ext>
                  </a:extLst>
                </p:cNvPr>
                <p:cNvCxnSpPr/>
                <p:nvPr/>
              </p:nvCxnSpPr>
              <p:spPr bwMode="auto">
                <a:xfrm>
                  <a:off x="1918447" y="2115671"/>
                  <a:ext cx="77694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bg2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6" name="Straight Connector 45">
                  <a:extLst>
                    <a:ext uri="{FF2B5EF4-FFF2-40B4-BE49-F238E27FC236}">
                      <a16:creationId xmlns:a16="http://schemas.microsoft.com/office/drawing/2014/main" id="{765B4465-AB09-5595-6867-769E7C25BEDC}"/>
                    </a:ext>
                  </a:extLst>
                </p:cNvPr>
                <p:cNvCxnSpPr/>
                <p:nvPr/>
              </p:nvCxnSpPr>
              <p:spPr bwMode="auto">
                <a:xfrm>
                  <a:off x="1918447" y="2268071"/>
                  <a:ext cx="77694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bg2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7" name="Straight Connector 46">
                  <a:extLst>
                    <a:ext uri="{FF2B5EF4-FFF2-40B4-BE49-F238E27FC236}">
                      <a16:creationId xmlns:a16="http://schemas.microsoft.com/office/drawing/2014/main" id="{F26A7371-885B-BD1F-2E9D-545D70BE13F8}"/>
                    </a:ext>
                  </a:extLst>
                </p:cNvPr>
                <p:cNvCxnSpPr/>
                <p:nvPr/>
              </p:nvCxnSpPr>
              <p:spPr bwMode="auto">
                <a:xfrm>
                  <a:off x="1918447" y="2420471"/>
                  <a:ext cx="77694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bg2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001" name="Straight Connector 2000">
                  <a:extLst>
                    <a:ext uri="{FF2B5EF4-FFF2-40B4-BE49-F238E27FC236}">
                      <a16:creationId xmlns:a16="http://schemas.microsoft.com/office/drawing/2014/main" id="{77F3AE87-ED8E-0A29-0233-EEE17E935CB0}"/>
                    </a:ext>
                  </a:extLst>
                </p:cNvPr>
                <p:cNvCxnSpPr/>
                <p:nvPr/>
              </p:nvCxnSpPr>
              <p:spPr bwMode="auto">
                <a:xfrm>
                  <a:off x="1918447" y="2572871"/>
                  <a:ext cx="77694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bg2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EED958D5-ED01-1BF6-081A-E188E4A49C63}"/>
                  </a:ext>
                </a:extLst>
              </p:cNvPr>
              <p:cNvCxnSpPr/>
              <p:nvPr/>
            </p:nvCxnSpPr>
            <p:spPr bwMode="auto">
              <a:xfrm rot="5400000">
                <a:off x="12095424" y="4130787"/>
                <a:ext cx="57674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2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9914E99-03BE-BB17-ECE7-705C229F4D90}"/>
                </a:ext>
              </a:extLst>
            </p:cNvPr>
            <p:cNvCxnSpPr/>
            <p:nvPr/>
          </p:nvCxnSpPr>
          <p:spPr bwMode="auto">
            <a:xfrm rot="5400000">
              <a:off x="11191194" y="4141282"/>
              <a:ext cx="96216" cy="0"/>
            </a:xfrm>
            <a:prstGeom prst="line">
              <a:avLst/>
            </a:prstGeom>
            <a:noFill/>
            <a:ln w="2857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058" name="Group 2057">
            <a:extLst>
              <a:ext uri="{FF2B5EF4-FFF2-40B4-BE49-F238E27FC236}">
                <a16:creationId xmlns:a16="http://schemas.microsoft.com/office/drawing/2014/main" id="{F610D556-FD3A-3357-5B64-124128E7993E}"/>
              </a:ext>
            </a:extLst>
          </p:cNvPr>
          <p:cNvGrpSpPr/>
          <p:nvPr/>
        </p:nvGrpSpPr>
        <p:grpSpPr>
          <a:xfrm>
            <a:off x="7404449" y="4773800"/>
            <a:ext cx="4150559" cy="409074"/>
            <a:chOff x="7220842" y="4116887"/>
            <a:chExt cx="4150559" cy="409074"/>
          </a:xfrm>
        </p:grpSpPr>
        <p:grpSp>
          <p:nvGrpSpPr>
            <p:cNvPr id="2059" name="Group 2058">
              <a:extLst>
                <a:ext uri="{FF2B5EF4-FFF2-40B4-BE49-F238E27FC236}">
                  <a16:creationId xmlns:a16="http://schemas.microsoft.com/office/drawing/2014/main" id="{4C11347F-A471-5F31-E220-DF82CEA51E34}"/>
                </a:ext>
              </a:extLst>
            </p:cNvPr>
            <p:cNvGrpSpPr/>
            <p:nvPr/>
          </p:nvGrpSpPr>
          <p:grpSpPr>
            <a:xfrm>
              <a:off x="7220842" y="4124937"/>
              <a:ext cx="3856706" cy="401024"/>
              <a:chOff x="7193877" y="4124937"/>
              <a:chExt cx="5103293" cy="401024"/>
            </a:xfrm>
          </p:grpSpPr>
          <p:sp>
            <p:nvSpPr>
              <p:cNvPr id="2061" name="TextBox 2060">
                <a:extLst>
                  <a:ext uri="{FF2B5EF4-FFF2-40B4-BE49-F238E27FC236}">
                    <a16:creationId xmlns:a16="http://schemas.microsoft.com/office/drawing/2014/main" id="{A7C81767-D621-3E96-5187-47E8E34EA05D}"/>
                  </a:ext>
                </a:extLst>
              </p:cNvPr>
              <p:cNvSpPr txBox="1"/>
              <p:nvPr/>
            </p:nvSpPr>
            <p:spPr bwMode="auto">
              <a:xfrm>
                <a:off x="10797450" y="4124937"/>
                <a:ext cx="337685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>
                        <a:lumMod val="50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1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>
                        <a:lumMod val="50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2062" name="TextBox 2061">
                <a:extLst>
                  <a:ext uri="{FF2B5EF4-FFF2-40B4-BE49-F238E27FC236}">
                    <a16:creationId xmlns:a16="http://schemas.microsoft.com/office/drawing/2014/main" id="{2D11D0FA-212E-0E95-E770-562EF07D90F5}"/>
                  </a:ext>
                </a:extLst>
              </p:cNvPr>
              <p:cNvSpPr txBox="1"/>
              <p:nvPr/>
            </p:nvSpPr>
            <p:spPr bwMode="auto">
              <a:xfrm>
                <a:off x="7193877" y="4125851"/>
                <a:ext cx="431014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>
                        <a:lumMod val="50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51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>
                        <a:lumMod val="50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50</a:t>
                </a:r>
              </a:p>
            </p:txBody>
          </p:sp>
          <p:sp>
            <p:nvSpPr>
              <p:cNvPr id="2063" name="TextBox 2062">
                <a:extLst>
                  <a:ext uri="{FF2B5EF4-FFF2-40B4-BE49-F238E27FC236}">
                    <a16:creationId xmlns:a16="http://schemas.microsoft.com/office/drawing/2014/main" id="{D818B375-1DF6-1A30-C68D-929BAC062B75}"/>
                  </a:ext>
                </a:extLst>
              </p:cNvPr>
              <p:cNvSpPr txBox="1"/>
              <p:nvPr/>
            </p:nvSpPr>
            <p:spPr bwMode="auto">
              <a:xfrm>
                <a:off x="7591632" y="4124937"/>
                <a:ext cx="431014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>
                        <a:lumMod val="50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46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>
                        <a:lumMod val="50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36</a:t>
                </a:r>
              </a:p>
            </p:txBody>
          </p:sp>
          <p:sp>
            <p:nvSpPr>
              <p:cNvPr id="2064" name="TextBox 2063">
                <a:extLst>
                  <a:ext uri="{FF2B5EF4-FFF2-40B4-BE49-F238E27FC236}">
                    <a16:creationId xmlns:a16="http://schemas.microsoft.com/office/drawing/2014/main" id="{D1C55221-BE0C-3144-1A73-C30D069EE45D}"/>
                  </a:ext>
                </a:extLst>
              </p:cNvPr>
              <p:cNvSpPr txBox="1"/>
              <p:nvPr/>
            </p:nvSpPr>
            <p:spPr bwMode="auto">
              <a:xfrm>
                <a:off x="7993554" y="4124937"/>
                <a:ext cx="431014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>
                        <a:lumMod val="50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30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>
                        <a:lumMod val="50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25</a:t>
                </a:r>
              </a:p>
            </p:txBody>
          </p:sp>
          <p:sp>
            <p:nvSpPr>
              <p:cNvPr id="2065" name="TextBox 2064">
                <a:extLst>
                  <a:ext uri="{FF2B5EF4-FFF2-40B4-BE49-F238E27FC236}">
                    <a16:creationId xmlns:a16="http://schemas.microsoft.com/office/drawing/2014/main" id="{253F09DD-8C9F-48C5-C2B3-20829EF0869C}"/>
                  </a:ext>
                </a:extLst>
              </p:cNvPr>
              <p:cNvSpPr txBox="1"/>
              <p:nvPr/>
            </p:nvSpPr>
            <p:spPr bwMode="auto">
              <a:xfrm>
                <a:off x="8382982" y="4124937"/>
                <a:ext cx="431014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>
                        <a:lumMod val="50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17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>
                        <a:lumMod val="50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15</a:t>
                </a:r>
              </a:p>
            </p:txBody>
          </p:sp>
          <p:sp>
            <p:nvSpPr>
              <p:cNvPr id="2066" name="TextBox 2065">
                <a:extLst>
                  <a:ext uri="{FF2B5EF4-FFF2-40B4-BE49-F238E27FC236}">
                    <a16:creationId xmlns:a16="http://schemas.microsoft.com/office/drawing/2014/main" id="{14184B16-7F69-DE57-79E3-44DA40856C66}"/>
                  </a:ext>
                </a:extLst>
              </p:cNvPr>
              <p:cNvSpPr txBox="1"/>
              <p:nvPr/>
            </p:nvSpPr>
            <p:spPr bwMode="auto">
              <a:xfrm>
                <a:off x="8776577" y="4124937"/>
                <a:ext cx="431014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>
                        <a:lumMod val="50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12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>
                        <a:lumMod val="50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10</a:t>
                </a:r>
              </a:p>
            </p:txBody>
          </p:sp>
          <p:sp>
            <p:nvSpPr>
              <p:cNvPr id="2067" name="TextBox 2066">
                <a:extLst>
                  <a:ext uri="{FF2B5EF4-FFF2-40B4-BE49-F238E27FC236}">
                    <a16:creationId xmlns:a16="http://schemas.microsoft.com/office/drawing/2014/main" id="{7F2E3EDB-2849-CD64-668D-A9A6CB6EA83F}"/>
                  </a:ext>
                </a:extLst>
              </p:cNvPr>
              <p:cNvSpPr txBox="1"/>
              <p:nvPr/>
            </p:nvSpPr>
            <p:spPr bwMode="auto">
              <a:xfrm>
                <a:off x="9216833" y="4124937"/>
                <a:ext cx="337685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>
                        <a:lumMod val="50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8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>
                        <a:lumMod val="50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2068" name="TextBox 2067">
                <a:extLst>
                  <a:ext uri="{FF2B5EF4-FFF2-40B4-BE49-F238E27FC236}">
                    <a16:creationId xmlns:a16="http://schemas.microsoft.com/office/drawing/2014/main" id="{688DD954-0D09-A827-50BE-4F87FDF60E04}"/>
                  </a:ext>
                </a:extLst>
              </p:cNvPr>
              <p:cNvSpPr txBox="1"/>
              <p:nvPr/>
            </p:nvSpPr>
            <p:spPr bwMode="auto">
              <a:xfrm>
                <a:off x="9616672" y="4124937"/>
                <a:ext cx="337685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>
                        <a:lumMod val="50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5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>
                        <a:lumMod val="50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2069" name="TextBox 2068">
                <a:extLst>
                  <a:ext uri="{FF2B5EF4-FFF2-40B4-BE49-F238E27FC236}">
                    <a16:creationId xmlns:a16="http://schemas.microsoft.com/office/drawing/2014/main" id="{035751CD-B06F-EDF0-FABD-EC35F9C327E0}"/>
                  </a:ext>
                </a:extLst>
              </p:cNvPr>
              <p:cNvSpPr txBox="1"/>
              <p:nvPr/>
            </p:nvSpPr>
            <p:spPr bwMode="auto">
              <a:xfrm>
                <a:off x="9902084" y="4124937"/>
                <a:ext cx="601685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>
                        <a:lumMod val="50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3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>
                        <a:lumMod val="50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2070" name="TextBox 2069">
                <a:extLst>
                  <a:ext uri="{FF2B5EF4-FFF2-40B4-BE49-F238E27FC236}">
                    <a16:creationId xmlns:a16="http://schemas.microsoft.com/office/drawing/2014/main" id="{3B19C2FA-2731-90DB-BADE-DDC9F7D5CF62}"/>
                  </a:ext>
                </a:extLst>
              </p:cNvPr>
              <p:cNvSpPr txBox="1"/>
              <p:nvPr/>
            </p:nvSpPr>
            <p:spPr bwMode="auto">
              <a:xfrm>
                <a:off x="10403858" y="4124937"/>
                <a:ext cx="337685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>
                        <a:lumMod val="50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3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>
                        <a:lumMod val="50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2071" name="TextBox 2070">
                <a:extLst>
                  <a:ext uri="{FF2B5EF4-FFF2-40B4-BE49-F238E27FC236}">
                    <a16:creationId xmlns:a16="http://schemas.microsoft.com/office/drawing/2014/main" id="{2B0AE4CF-5A82-1ED0-9FA6-FE7F66F8CE07}"/>
                  </a:ext>
                </a:extLst>
              </p:cNvPr>
              <p:cNvSpPr txBox="1"/>
              <p:nvPr/>
            </p:nvSpPr>
            <p:spPr bwMode="auto">
              <a:xfrm>
                <a:off x="11197287" y="4124937"/>
                <a:ext cx="337685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>
                        <a:lumMod val="50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1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>
                        <a:lumMod val="50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2072" name="TextBox 2071">
                <a:extLst>
                  <a:ext uri="{FF2B5EF4-FFF2-40B4-BE49-F238E27FC236}">
                    <a16:creationId xmlns:a16="http://schemas.microsoft.com/office/drawing/2014/main" id="{0D7C7F92-0734-29A7-AAC1-4ADE93F34D14}"/>
                  </a:ext>
                </a:extLst>
              </p:cNvPr>
              <p:cNvSpPr txBox="1"/>
              <p:nvPr/>
            </p:nvSpPr>
            <p:spPr bwMode="auto">
              <a:xfrm>
                <a:off x="11590882" y="4124937"/>
                <a:ext cx="337685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>
                        <a:lumMod val="50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1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>
                        <a:lumMod val="50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0</a:t>
                </a:r>
              </a:p>
            </p:txBody>
          </p:sp>
          <p:sp>
            <p:nvSpPr>
              <p:cNvPr id="2073" name="TextBox 2072">
                <a:extLst>
                  <a:ext uri="{FF2B5EF4-FFF2-40B4-BE49-F238E27FC236}">
                    <a16:creationId xmlns:a16="http://schemas.microsoft.com/office/drawing/2014/main" id="{13FFF05C-AAD6-D0E0-CEDE-BF88A6A40DB9}"/>
                  </a:ext>
                </a:extLst>
              </p:cNvPr>
              <p:cNvSpPr txBox="1"/>
              <p:nvPr/>
            </p:nvSpPr>
            <p:spPr bwMode="auto">
              <a:xfrm>
                <a:off x="11959485" y="4124937"/>
                <a:ext cx="337685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>
                        <a:lumMod val="50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1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>
                        <a:lumMod val="50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0</a:t>
                </a:r>
              </a:p>
            </p:txBody>
          </p:sp>
        </p:grpSp>
        <p:sp>
          <p:nvSpPr>
            <p:cNvPr id="2060" name="TextBox 2059">
              <a:extLst>
                <a:ext uri="{FF2B5EF4-FFF2-40B4-BE49-F238E27FC236}">
                  <a16:creationId xmlns:a16="http://schemas.microsoft.com/office/drawing/2014/main" id="{C9973373-9485-A42D-5351-6712EA66AB78}"/>
                </a:ext>
              </a:extLst>
            </p:cNvPr>
            <p:cNvSpPr txBox="1"/>
            <p:nvPr/>
          </p:nvSpPr>
          <p:spPr bwMode="auto">
            <a:xfrm>
              <a:off x="11116203" y="4116887"/>
              <a:ext cx="25519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0</a:t>
              </a:r>
            </a:p>
          </p:txBody>
        </p:sp>
      </p:grpSp>
      <p:sp>
        <p:nvSpPr>
          <p:cNvPr id="2074" name="TextBox 2073">
            <a:extLst>
              <a:ext uri="{FF2B5EF4-FFF2-40B4-BE49-F238E27FC236}">
                <a16:creationId xmlns:a16="http://schemas.microsoft.com/office/drawing/2014/main" id="{28F3D2F2-A69A-FF46-A53B-BA5E2C780BA5}"/>
              </a:ext>
            </a:extLst>
          </p:cNvPr>
          <p:cNvSpPr txBox="1"/>
          <p:nvPr/>
        </p:nvSpPr>
        <p:spPr bwMode="auto">
          <a:xfrm>
            <a:off x="5999281" y="4633436"/>
            <a:ext cx="145745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Patients at Risk, n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B7265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Neratinib + capecitabine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Lapatinib + capecitabine</a:t>
            </a:r>
          </a:p>
        </p:txBody>
      </p:sp>
      <p:cxnSp>
        <p:nvCxnSpPr>
          <p:cNvPr id="2075" name="Straight Connector 2074">
            <a:extLst>
              <a:ext uri="{FF2B5EF4-FFF2-40B4-BE49-F238E27FC236}">
                <a16:creationId xmlns:a16="http://schemas.microsoft.com/office/drawing/2014/main" id="{E970209E-5CDA-28D3-3E5E-B0230C884065}"/>
              </a:ext>
            </a:extLst>
          </p:cNvPr>
          <p:cNvCxnSpPr/>
          <p:nvPr/>
        </p:nvCxnSpPr>
        <p:spPr bwMode="auto">
          <a:xfrm>
            <a:off x="7559995" y="1708248"/>
            <a:ext cx="0" cy="100130"/>
          </a:xfrm>
          <a:prstGeom prst="line">
            <a:avLst/>
          </a:prstGeom>
          <a:noFill/>
          <a:ln w="28575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76" name="Straight Connector 2075">
            <a:extLst>
              <a:ext uri="{FF2B5EF4-FFF2-40B4-BE49-F238E27FC236}">
                <a16:creationId xmlns:a16="http://schemas.microsoft.com/office/drawing/2014/main" id="{69B5BCB6-5E9C-05B2-8BF2-254732E85C72}"/>
              </a:ext>
            </a:extLst>
          </p:cNvPr>
          <p:cNvCxnSpPr/>
          <p:nvPr/>
        </p:nvCxnSpPr>
        <p:spPr bwMode="auto">
          <a:xfrm>
            <a:off x="7724119" y="1750497"/>
            <a:ext cx="0" cy="100130"/>
          </a:xfrm>
          <a:prstGeom prst="line">
            <a:avLst/>
          </a:prstGeom>
          <a:noFill/>
          <a:ln w="2857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77" name="Straight Connector 2076">
            <a:extLst>
              <a:ext uri="{FF2B5EF4-FFF2-40B4-BE49-F238E27FC236}">
                <a16:creationId xmlns:a16="http://schemas.microsoft.com/office/drawing/2014/main" id="{66C69110-C491-67A7-6A6D-2E5F22ED0EAD}"/>
              </a:ext>
            </a:extLst>
          </p:cNvPr>
          <p:cNvCxnSpPr/>
          <p:nvPr/>
        </p:nvCxnSpPr>
        <p:spPr bwMode="auto">
          <a:xfrm>
            <a:off x="7759290" y="1849855"/>
            <a:ext cx="0" cy="100130"/>
          </a:xfrm>
          <a:prstGeom prst="line">
            <a:avLst/>
          </a:prstGeom>
          <a:noFill/>
          <a:ln w="2857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78" name="Straight Connector 2077">
            <a:extLst>
              <a:ext uri="{FF2B5EF4-FFF2-40B4-BE49-F238E27FC236}">
                <a16:creationId xmlns:a16="http://schemas.microsoft.com/office/drawing/2014/main" id="{3115B37F-B714-AE54-0D97-58927AFD0AD6}"/>
              </a:ext>
            </a:extLst>
          </p:cNvPr>
          <p:cNvCxnSpPr/>
          <p:nvPr/>
        </p:nvCxnSpPr>
        <p:spPr bwMode="auto">
          <a:xfrm>
            <a:off x="7829134" y="2027028"/>
            <a:ext cx="0" cy="100130"/>
          </a:xfrm>
          <a:prstGeom prst="line">
            <a:avLst/>
          </a:prstGeom>
          <a:noFill/>
          <a:ln w="2857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79" name="Straight Connector 2078">
            <a:extLst>
              <a:ext uri="{FF2B5EF4-FFF2-40B4-BE49-F238E27FC236}">
                <a16:creationId xmlns:a16="http://schemas.microsoft.com/office/drawing/2014/main" id="{935C8628-C862-6215-D0C1-6B3BC2D82A1E}"/>
              </a:ext>
            </a:extLst>
          </p:cNvPr>
          <p:cNvCxnSpPr/>
          <p:nvPr/>
        </p:nvCxnSpPr>
        <p:spPr bwMode="auto">
          <a:xfrm>
            <a:off x="7944614" y="2192200"/>
            <a:ext cx="0" cy="100130"/>
          </a:xfrm>
          <a:prstGeom prst="line">
            <a:avLst/>
          </a:prstGeom>
          <a:noFill/>
          <a:ln w="2857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80" name="Straight Connector 2079">
            <a:extLst>
              <a:ext uri="{FF2B5EF4-FFF2-40B4-BE49-F238E27FC236}">
                <a16:creationId xmlns:a16="http://schemas.microsoft.com/office/drawing/2014/main" id="{B3458FE6-933A-C42B-788A-E441A6DA88A2}"/>
              </a:ext>
            </a:extLst>
          </p:cNvPr>
          <p:cNvCxnSpPr/>
          <p:nvPr/>
        </p:nvCxnSpPr>
        <p:spPr bwMode="auto">
          <a:xfrm>
            <a:off x="7979312" y="2190705"/>
            <a:ext cx="0" cy="100130"/>
          </a:xfrm>
          <a:prstGeom prst="line">
            <a:avLst/>
          </a:prstGeom>
          <a:noFill/>
          <a:ln w="2857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81" name="Straight Connector 2080">
            <a:extLst>
              <a:ext uri="{FF2B5EF4-FFF2-40B4-BE49-F238E27FC236}">
                <a16:creationId xmlns:a16="http://schemas.microsoft.com/office/drawing/2014/main" id="{5DB0EA16-496B-F557-580C-86CE566ACF23}"/>
              </a:ext>
            </a:extLst>
          </p:cNvPr>
          <p:cNvCxnSpPr/>
          <p:nvPr/>
        </p:nvCxnSpPr>
        <p:spPr bwMode="auto">
          <a:xfrm>
            <a:off x="8361072" y="2771589"/>
            <a:ext cx="0" cy="100130"/>
          </a:xfrm>
          <a:prstGeom prst="line">
            <a:avLst/>
          </a:prstGeom>
          <a:noFill/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82" name="Straight Connector 2081">
            <a:extLst>
              <a:ext uri="{FF2B5EF4-FFF2-40B4-BE49-F238E27FC236}">
                <a16:creationId xmlns:a16="http://schemas.microsoft.com/office/drawing/2014/main" id="{58D75704-2248-3C7C-8236-0A0ACA4A4FCE}"/>
              </a:ext>
            </a:extLst>
          </p:cNvPr>
          <p:cNvCxnSpPr/>
          <p:nvPr/>
        </p:nvCxnSpPr>
        <p:spPr bwMode="auto">
          <a:xfrm>
            <a:off x="8438884" y="2771589"/>
            <a:ext cx="0" cy="100130"/>
          </a:xfrm>
          <a:prstGeom prst="line">
            <a:avLst/>
          </a:prstGeom>
          <a:noFill/>
          <a:ln w="2857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83" name="Straight Connector 2082">
            <a:extLst>
              <a:ext uri="{FF2B5EF4-FFF2-40B4-BE49-F238E27FC236}">
                <a16:creationId xmlns:a16="http://schemas.microsoft.com/office/drawing/2014/main" id="{AE1CB74F-494E-412C-837E-995BDBA0B8A2}"/>
              </a:ext>
            </a:extLst>
          </p:cNvPr>
          <p:cNvCxnSpPr/>
          <p:nvPr/>
        </p:nvCxnSpPr>
        <p:spPr bwMode="auto">
          <a:xfrm>
            <a:off x="8555906" y="2862806"/>
            <a:ext cx="0" cy="100130"/>
          </a:xfrm>
          <a:prstGeom prst="line">
            <a:avLst/>
          </a:prstGeom>
          <a:noFill/>
          <a:ln w="2857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84" name="Straight Connector 2083">
            <a:extLst>
              <a:ext uri="{FF2B5EF4-FFF2-40B4-BE49-F238E27FC236}">
                <a16:creationId xmlns:a16="http://schemas.microsoft.com/office/drawing/2014/main" id="{0C0DC3B4-9E94-A429-48B1-B3B91E959312}"/>
              </a:ext>
            </a:extLst>
          </p:cNvPr>
          <p:cNvCxnSpPr/>
          <p:nvPr/>
        </p:nvCxnSpPr>
        <p:spPr bwMode="auto">
          <a:xfrm>
            <a:off x="8584398" y="2862806"/>
            <a:ext cx="0" cy="100130"/>
          </a:xfrm>
          <a:prstGeom prst="line">
            <a:avLst/>
          </a:prstGeom>
          <a:noFill/>
          <a:ln w="2857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85" name="Straight Connector 2084">
            <a:extLst>
              <a:ext uri="{FF2B5EF4-FFF2-40B4-BE49-F238E27FC236}">
                <a16:creationId xmlns:a16="http://schemas.microsoft.com/office/drawing/2014/main" id="{7EDDBFE2-D26A-19A5-2F6A-2DB7EC952C1D}"/>
              </a:ext>
            </a:extLst>
          </p:cNvPr>
          <p:cNvCxnSpPr/>
          <p:nvPr/>
        </p:nvCxnSpPr>
        <p:spPr bwMode="auto">
          <a:xfrm>
            <a:off x="8596293" y="2862806"/>
            <a:ext cx="0" cy="100130"/>
          </a:xfrm>
          <a:prstGeom prst="line">
            <a:avLst/>
          </a:prstGeom>
          <a:noFill/>
          <a:ln w="2857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86" name="Straight Connector 2085">
            <a:extLst>
              <a:ext uri="{FF2B5EF4-FFF2-40B4-BE49-F238E27FC236}">
                <a16:creationId xmlns:a16="http://schemas.microsoft.com/office/drawing/2014/main" id="{07471EE3-20ED-B0C7-4F11-EA80BD4E3C6E}"/>
              </a:ext>
            </a:extLst>
          </p:cNvPr>
          <p:cNvCxnSpPr/>
          <p:nvPr/>
        </p:nvCxnSpPr>
        <p:spPr bwMode="auto">
          <a:xfrm>
            <a:off x="8639364" y="2863903"/>
            <a:ext cx="0" cy="100130"/>
          </a:xfrm>
          <a:prstGeom prst="line">
            <a:avLst/>
          </a:prstGeom>
          <a:noFill/>
          <a:ln w="2857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87" name="Straight Connector 2086">
            <a:extLst>
              <a:ext uri="{FF2B5EF4-FFF2-40B4-BE49-F238E27FC236}">
                <a16:creationId xmlns:a16="http://schemas.microsoft.com/office/drawing/2014/main" id="{5F92C90C-9921-E3FA-338D-520D0F3ECA30}"/>
              </a:ext>
            </a:extLst>
          </p:cNvPr>
          <p:cNvCxnSpPr/>
          <p:nvPr/>
        </p:nvCxnSpPr>
        <p:spPr bwMode="auto">
          <a:xfrm>
            <a:off x="8782659" y="2988011"/>
            <a:ext cx="0" cy="100130"/>
          </a:xfrm>
          <a:prstGeom prst="line">
            <a:avLst/>
          </a:prstGeom>
          <a:noFill/>
          <a:ln w="2857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88" name="Straight Connector 2087">
            <a:extLst>
              <a:ext uri="{FF2B5EF4-FFF2-40B4-BE49-F238E27FC236}">
                <a16:creationId xmlns:a16="http://schemas.microsoft.com/office/drawing/2014/main" id="{7DA3CC6F-1887-CB7E-D8F4-7BF7ECF25E48}"/>
              </a:ext>
            </a:extLst>
          </p:cNvPr>
          <p:cNvCxnSpPr/>
          <p:nvPr/>
        </p:nvCxnSpPr>
        <p:spPr bwMode="auto">
          <a:xfrm>
            <a:off x="8822799" y="2986990"/>
            <a:ext cx="0" cy="100130"/>
          </a:xfrm>
          <a:prstGeom prst="line">
            <a:avLst/>
          </a:prstGeom>
          <a:noFill/>
          <a:ln w="2857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89" name="Straight Connector 2088">
            <a:extLst>
              <a:ext uri="{FF2B5EF4-FFF2-40B4-BE49-F238E27FC236}">
                <a16:creationId xmlns:a16="http://schemas.microsoft.com/office/drawing/2014/main" id="{3FB66761-14A2-7E5C-E1E1-521E07D2C669}"/>
              </a:ext>
            </a:extLst>
          </p:cNvPr>
          <p:cNvCxnSpPr/>
          <p:nvPr/>
        </p:nvCxnSpPr>
        <p:spPr bwMode="auto">
          <a:xfrm>
            <a:off x="8974029" y="3348379"/>
            <a:ext cx="0" cy="100130"/>
          </a:xfrm>
          <a:prstGeom prst="line">
            <a:avLst/>
          </a:prstGeom>
          <a:noFill/>
          <a:ln w="2857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90" name="Straight Connector 2089">
            <a:extLst>
              <a:ext uri="{FF2B5EF4-FFF2-40B4-BE49-F238E27FC236}">
                <a16:creationId xmlns:a16="http://schemas.microsoft.com/office/drawing/2014/main" id="{20B848E7-5618-B221-6F36-019142B23DFA}"/>
              </a:ext>
            </a:extLst>
          </p:cNvPr>
          <p:cNvCxnSpPr/>
          <p:nvPr/>
        </p:nvCxnSpPr>
        <p:spPr bwMode="auto">
          <a:xfrm>
            <a:off x="8981845" y="3348379"/>
            <a:ext cx="0" cy="100130"/>
          </a:xfrm>
          <a:prstGeom prst="line">
            <a:avLst/>
          </a:prstGeom>
          <a:noFill/>
          <a:ln w="2857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91" name="Straight Connector 2090">
            <a:extLst>
              <a:ext uri="{FF2B5EF4-FFF2-40B4-BE49-F238E27FC236}">
                <a16:creationId xmlns:a16="http://schemas.microsoft.com/office/drawing/2014/main" id="{76A5DC40-985D-F944-FDFA-7BBE913EA79A}"/>
              </a:ext>
            </a:extLst>
          </p:cNvPr>
          <p:cNvCxnSpPr/>
          <p:nvPr/>
        </p:nvCxnSpPr>
        <p:spPr bwMode="auto">
          <a:xfrm>
            <a:off x="9210415" y="3352287"/>
            <a:ext cx="0" cy="100130"/>
          </a:xfrm>
          <a:prstGeom prst="line">
            <a:avLst/>
          </a:prstGeom>
          <a:noFill/>
          <a:ln w="2857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92" name="Straight Connector 2091">
            <a:extLst>
              <a:ext uri="{FF2B5EF4-FFF2-40B4-BE49-F238E27FC236}">
                <a16:creationId xmlns:a16="http://schemas.microsoft.com/office/drawing/2014/main" id="{02E4D6E3-1CE4-8691-66D8-D8E4C9BC4D2F}"/>
              </a:ext>
            </a:extLst>
          </p:cNvPr>
          <p:cNvCxnSpPr/>
          <p:nvPr/>
        </p:nvCxnSpPr>
        <p:spPr bwMode="auto">
          <a:xfrm>
            <a:off x="10611046" y="3348379"/>
            <a:ext cx="0" cy="100130"/>
          </a:xfrm>
          <a:prstGeom prst="line">
            <a:avLst/>
          </a:prstGeom>
          <a:noFill/>
          <a:ln w="2857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93" name="TextBox 2092">
            <a:extLst>
              <a:ext uri="{FF2B5EF4-FFF2-40B4-BE49-F238E27FC236}">
                <a16:creationId xmlns:a16="http://schemas.microsoft.com/office/drawing/2014/main" id="{5F300A23-2A79-29FB-D5B4-99EEE95FE39E}"/>
              </a:ext>
            </a:extLst>
          </p:cNvPr>
          <p:cNvSpPr txBox="1"/>
          <p:nvPr/>
        </p:nvSpPr>
        <p:spPr bwMode="auto">
          <a:xfrm rot="16200000">
            <a:off x="219603" y="2977680"/>
            <a:ext cx="178112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Cumulative Incidence</a:t>
            </a:r>
          </a:p>
        </p:txBody>
      </p:sp>
      <p:grpSp>
        <p:nvGrpSpPr>
          <p:cNvPr id="2094" name="Group 2093">
            <a:extLst>
              <a:ext uri="{FF2B5EF4-FFF2-40B4-BE49-F238E27FC236}">
                <a16:creationId xmlns:a16="http://schemas.microsoft.com/office/drawing/2014/main" id="{0251A188-AF23-2BB8-B875-3104799F71E4}"/>
              </a:ext>
            </a:extLst>
          </p:cNvPr>
          <p:cNvGrpSpPr/>
          <p:nvPr/>
        </p:nvGrpSpPr>
        <p:grpSpPr>
          <a:xfrm>
            <a:off x="1716177" y="4196547"/>
            <a:ext cx="3987503" cy="90234"/>
            <a:chOff x="7403236" y="4101950"/>
            <a:chExt cx="3164148" cy="59811"/>
          </a:xfrm>
        </p:grpSpPr>
        <p:grpSp>
          <p:nvGrpSpPr>
            <p:cNvPr id="2095" name="Group 2094">
              <a:extLst>
                <a:ext uri="{FF2B5EF4-FFF2-40B4-BE49-F238E27FC236}">
                  <a16:creationId xmlns:a16="http://schemas.microsoft.com/office/drawing/2014/main" id="{FB9ACB8D-C874-5D85-C3C8-D8D5B061DCE8}"/>
                </a:ext>
              </a:extLst>
            </p:cNvPr>
            <p:cNvGrpSpPr/>
            <p:nvPr/>
          </p:nvGrpSpPr>
          <p:grpSpPr>
            <a:xfrm rot="5400000">
              <a:off x="8364628" y="3140558"/>
              <a:ext cx="57674" cy="1980457"/>
              <a:chOff x="1918447" y="1810871"/>
              <a:chExt cx="77694" cy="762000"/>
            </a:xfrm>
          </p:grpSpPr>
          <p:cxnSp>
            <p:nvCxnSpPr>
              <p:cNvPr id="2100" name="Straight Connector 2099">
                <a:extLst>
                  <a:ext uri="{FF2B5EF4-FFF2-40B4-BE49-F238E27FC236}">
                    <a16:creationId xmlns:a16="http://schemas.microsoft.com/office/drawing/2014/main" id="{AACAEBB2-107D-5FDD-C421-91CA8C53D9A8}"/>
                  </a:ext>
                </a:extLst>
              </p:cNvPr>
              <p:cNvCxnSpPr/>
              <p:nvPr/>
            </p:nvCxnSpPr>
            <p:spPr bwMode="auto">
              <a:xfrm>
                <a:off x="1918447" y="1810871"/>
                <a:ext cx="77694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01" name="Straight Connector 2100">
                <a:extLst>
                  <a:ext uri="{FF2B5EF4-FFF2-40B4-BE49-F238E27FC236}">
                    <a16:creationId xmlns:a16="http://schemas.microsoft.com/office/drawing/2014/main" id="{4DD1536B-3A6E-EDC7-12B5-754E9A69C207}"/>
                  </a:ext>
                </a:extLst>
              </p:cNvPr>
              <p:cNvCxnSpPr/>
              <p:nvPr/>
            </p:nvCxnSpPr>
            <p:spPr bwMode="auto">
              <a:xfrm>
                <a:off x="1918447" y="1963271"/>
                <a:ext cx="77694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02" name="Straight Connector 2101">
                <a:extLst>
                  <a:ext uri="{FF2B5EF4-FFF2-40B4-BE49-F238E27FC236}">
                    <a16:creationId xmlns:a16="http://schemas.microsoft.com/office/drawing/2014/main" id="{1759DF53-A789-0FD6-70F8-85578165BDA0}"/>
                  </a:ext>
                </a:extLst>
              </p:cNvPr>
              <p:cNvCxnSpPr/>
              <p:nvPr/>
            </p:nvCxnSpPr>
            <p:spPr bwMode="auto">
              <a:xfrm>
                <a:off x="1918447" y="2115671"/>
                <a:ext cx="77694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03" name="Straight Connector 2102">
                <a:extLst>
                  <a:ext uri="{FF2B5EF4-FFF2-40B4-BE49-F238E27FC236}">
                    <a16:creationId xmlns:a16="http://schemas.microsoft.com/office/drawing/2014/main" id="{B0E46B9D-3C40-9213-E1BF-529095C44FAD}"/>
                  </a:ext>
                </a:extLst>
              </p:cNvPr>
              <p:cNvCxnSpPr/>
              <p:nvPr/>
            </p:nvCxnSpPr>
            <p:spPr bwMode="auto">
              <a:xfrm>
                <a:off x="1918447" y="2268071"/>
                <a:ext cx="77694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04" name="Straight Connector 2103">
                <a:extLst>
                  <a:ext uri="{FF2B5EF4-FFF2-40B4-BE49-F238E27FC236}">
                    <a16:creationId xmlns:a16="http://schemas.microsoft.com/office/drawing/2014/main" id="{0AED37C4-FDD1-1F0E-B924-F5DEAE5060F4}"/>
                  </a:ext>
                </a:extLst>
              </p:cNvPr>
              <p:cNvCxnSpPr/>
              <p:nvPr/>
            </p:nvCxnSpPr>
            <p:spPr bwMode="auto">
              <a:xfrm>
                <a:off x="1918447" y="2428969"/>
                <a:ext cx="77694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05" name="Straight Connector 2104">
                <a:extLst>
                  <a:ext uri="{FF2B5EF4-FFF2-40B4-BE49-F238E27FC236}">
                    <a16:creationId xmlns:a16="http://schemas.microsoft.com/office/drawing/2014/main" id="{E553D02D-9909-224C-B68D-0021DE0B7338}"/>
                  </a:ext>
                </a:extLst>
              </p:cNvPr>
              <p:cNvCxnSpPr/>
              <p:nvPr/>
            </p:nvCxnSpPr>
            <p:spPr bwMode="auto">
              <a:xfrm>
                <a:off x="1918447" y="2572871"/>
                <a:ext cx="77694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2096" name="Group 2095">
              <a:extLst>
                <a:ext uri="{FF2B5EF4-FFF2-40B4-BE49-F238E27FC236}">
                  <a16:creationId xmlns:a16="http://schemas.microsoft.com/office/drawing/2014/main" id="{45E172D1-835C-1216-D7F9-76237DDA6074}"/>
                </a:ext>
              </a:extLst>
            </p:cNvPr>
            <p:cNvGrpSpPr/>
            <p:nvPr/>
          </p:nvGrpSpPr>
          <p:grpSpPr>
            <a:xfrm rot="5400000">
              <a:off x="10142456" y="3736832"/>
              <a:ext cx="57674" cy="792183"/>
              <a:chOff x="1918447" y="2268071"/>
              <a:chExt cx="77694" cy="304800"/>
            </a:xfrm>
          </p:grpSpPr>
          <p:cxnSp>
            <p:nvCxnSpPr>
              <p:cNvPr id="2097" name="Straight Connector 2096">
                <a:extLst>
                  <a:ext uri="{FF2B5EF4-FFF2-40B4-BE49-F238E27FC236}">
                    <a16:creationId xmlns:a16="http://schemas.microsoft.com/office/drawing/2014/main" id="{674CF2DD-2BEC-35F8-7136-DFE7C2B048BA}"/>
                  </a:ext>
                </a:extLst>
              </p:cNvPr>
              <p:cNvCxnSpPr/>
              <p:nvPr/>
            </p:nvCxnSpPr>
            <p:spPr bwMode="auto">
              <a:xfrm>
                <a:off x="1918447" y="2268071"/>
                <a:ext cx="77694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098" name="Straight Connector 2097">
                <a:extLst>
                  <a:ext uri="{FF2B5EF4-FFF2-40B4-BE49-F238E27FC236}">
                    <a16:creationId xmlns:a16="http://schemas.microsoft.com/office/drawing/2014/main" id="{13C0AED9-2FD8-431C-3D2F-F0155CF99737}"/>
                  </a:ext>
                </a:extLst>
              </p:cNvPr>
              <p:cNvCxnSpPr/>
              <p:nvPr/>
            </p:nvCxnSpPr>
            <p:spPr bwMode="auto">
              <a:xfrm>
                <a:off x="1918447" y="2420471"/>
                <a:ext cx="77694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099" name="Straight Connector 2098">
                <a:extLst>
                  <a:ext uri="{FF2B5EF4-FFF2-40B4-BE49-F238E27FC236}">
                    <a16:creationId xmlns:a16="http://schemas.microsoft.com/office/drawing/2014/main" id="{C277F360-CB8B-130F-B4CD-E377E0517B18}"/>
                  </a:ext>
                </a:extLst>
              </p:cNvPr>
              <p:cNvCxnSpPr/>
              <p:nvPr/>
            </p:nvCxnSpPr>
            <p:spPr bwMode="auto">
              <a:xfrm>
                <a:off x="1918447" y="2572871"/>
                <a:ext cx="77694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grpSp>
        <p:nvGrpSpPr>
          <p:cNvPr id="2106" name="Group 2105">
            <a:extLst>
              <a:ext uri="{FF2B5EF4-FFF2-40B4-BE49-F238E27FC236}">
                <a16:creationId xmlns:a16="http://schemas.microsoft.com/office/drawing/2014/main" id="{FDE35874-E90B-B22F-E207-043A70D5DAB2}"/>
              </a:ext>
            </a:extLst>
          </p:cNvPr>
          <p:cNvGrpSpPr/>
          <p:nvPr/>
        </p:nvGrpSpPr>
        <p:grpSpPr>
          <a:xfrm>
            <a:off x="7574641" y="1804954"/>
            <a:ext cx="3845169" cy="1961662"/>
            <a:chOff x="7752849" y="1882798"/>
            <a:chExt cx="3845169" cy="1961662"/>
          </a:xfrm>
        </p:grpSpPr>
        <p:sp>
          <p:nvSpPr>
            <p:cNvPr id="2107" name="Freeform: Shape 2106">
              <a:extLst>
                <a:ext uri="{FF2B5EF4-FFF2-40B4-BE49-F238E27FC236}">
                  <a16:creationId xmlns:a16="http://schemas.microsoft.com/office/drawing/2014/main" id="{270FDB05-60B4-5F49-ACC0-2CCC552D2504}"/>
                </a:ext>
              </a:extLst>
            </p:cNvPr>
            <p:cNvSpPr/>
            <p:nvPr/>
          </p:nvSpPr>
          <p:spPr bwMode="auto">
            <a:xfrm>
              <a:off x="7756756" y="1882798"/>
              <a:ext cx="3841262" cy="1961662"/>
            </a:xfrm>
            <a:custGeom>
              <a:avLst/>
              <a:gdLst>
                <a:gd name="connsiteX0" fmla="*/ 0 w 3841262"/>
                <a:gd name="connsiteY0" fmla="*/ 0 h 1961662"/>
                <a:gd name="connsiteX1" fmla="*/ 218831 w 3841262"/>
                <a:gd name="connsiteY1" fmla="*/ 0 h 1961662"/>
                <a:gd name="connsiteX2" fmla="*/ 218831 w 3841262"/>
                <a:gd name="connsiteY2" fmla="*/ 42985 h 1961662"/>
                <a:gd name="connsiteX3" fmla="*/ 304800 w 3841262"/>
                <a:gd name="connsiteY3" fmla="*/ 42985 h 1961662"/>
                <a:gd name="connsiteX4" fmla="*/ 304800 w 3841262"/>
                <a:gd name="connsiteY4" fmla="*/ 105508 h 1961662"/>
                <a:gd name="connsiteX5" fmla="*/ 320431 w 3841262"/>
                <a:gd name="connsiteY5" fmla="*/ 105508 h 1961662"/>
                <a:gd name="connsiteX6" fmla="*/ 320431 w 3841262"/>
                <a:gd name="connsiteY6" fmla="*/ 148493 h 1961662"/>
                <a:gd name="connsiteX7" fmla="*/ 414216 w 3841262"/>
                <a:gd name="connsiteY7" fmla="*/ 148493 h 1961662"/>
                <a:gd name="connsiteX8" fmla="*/ 414216 w 3841262"/>
                <a:gd name="connsiteY8" fmla="*/ 211016 h 1961662"/>
                <a:gd name="connsiteX9" fmla="*/ 441570 w 3841262"/>
                <a:gd name="connsiteY9" fmla="*/ 211016 h 1961662"/>
                <a:gd name="connsiteX10" fmla="*/ 441570 w 3841262"/>
                <a:gd name="connsiteY10" fmla="*/ 289170 h 1961662"/>
                <a:gd name="connsiteX11" fmla="*/ 519723 w 3841262"/>
                <a:gd name="connsiteY11" fmla="*/ 289170 h 1961662"/>
                <a:gd name="connsiteX12" fmla="*/ 531446 w 3841262"/>
                <a:gd name="connsiteY12" fmla="*/ 277447 h 1961662"/>
                <a:gd name="connsiteX13" fmla="*/ 531446 w 3841262"/>
                <a:gd name="connsiteY13" fmla="*/ 347785 h 1961662"/>
                <a:gd name="connsiteX14" fmla="*/ 601785 w 3841262"/>
                <a:gd name="connsiteY14" fmla="*/ 347785 h 1961662"/>
                <a:gd name="connsiteX15" fmla="*/ 601785 w 3841262"/>
                <a:gd name="connsiteY15" fmla="*/ 414216 h 1961662"/>
                <a:gd name="connsiteX16" fmla="*/ 625231 w 3841262"/>
                <a:gd name="connsiteY16" fmla="*/ 414216 h 1961662"/>
                <a:gd name="connsiteX17" fmla="*/ 625231 w 3841262"/>
                <a:gd name="connsiteY17" fmla="*/ 562708 h 1961662"/>
                <a:gd name="connsiteX18" fmla="*/ 808893 w 3841262"/>
                <a:gd name="connsiteY18" fmla="*/ 562708 h 1961662"/>
                <a:gd name="connsiteX19" fmla="*/ 808893 w 3841262"/>
                <a:gd name="connsiteY19" fmla="*/ 656493 h 1961662"/>
                <a:gd name="connsiteX20" fmla="*/ 820616 w 3841262"/>
                <a:gd name="connsiteY20" fmla="*/ 656493 h 1961662"/>
                <a:gd name="connsiteX21" fmla="*/ 820616 w 3841262"/>
                <a:gd name="connsiteY21" fmla="*/ 824523 h 1961662"/>
                <a:gd name="connsiteX22" fmla="*/ 1004277 w 3841262"/>
                <a:gd name="connsiteY22" fmla="*/ 824523 h 1961662"/>
                <a:gd name="connsiteX23" fmla="*/ 1004277 w 3841262"/>
                <a:gd name="connsiteY23" fmla="*/ 914400 h 1961662"/>
                <a:gd name="connsiteX24" fmla="*/ 1039447 w 3841262"/>
                <a:gd name="connsiteY24" fmla="*/ 914400 h 1961662"/>
                <a:gd name="connsiteX25" fmla="*/ 1039447 w 3841262"/>
                <a:gd name="connsiteY25" fmla="*/ 1008185 h 1961662"/>
                <a:gd name="connsiteX26" fmla="*/ 1824893 w 3841262"/>
                <a:gd name="connsiteY26" fmla="*/ 1008185 h 1961662"/>
                <a:gd name="connsiteX27" fmla="*/ 1824893 w 3841262"/>
                <a:gd name="connsiteY27" fmla="*/ 1289539 h 1961662"/>
                <a:gd name="connsiteX28" fmla="*/ 1918677 w 3841262"/>
                <a:gd name="connsiteY28" fmla="*/ 1289539 h 1961662"/>
                <a:gd name="connsiteX29" fmla="*/ 1918677 w 3841262"/>
                <a:gd name="connsiteY29" fmla="*/ 1563077 h 1961662"/>
                <a:gd name="connsiteX30" fmla="*/ 2637693 w 3841262"/>
                <a:gd name="connsiteY30" fmla="*/ 1563077 h 1961662"/>
                <a:gd name="connsiteX31" fmla="*/ 2637693 w 3841262"/>
                <a:gd name="connsiteY31" fmla="*/ 1961662 h 1961662"/>
                <a:gd name="connsiteX32" fmla="*/ 3841262 w 3841262"/>
                <a:gd name="connsiteY32" fmla="*/ 1961662 h 1961662"/>
                <a:gd name="connsiteX0" fmla="*/ 0 w 3841262"/>
                <a:gd name="connsiteY0" fmla="*/ 0 h 1961662"/>
                <a:gd name="connsiteX1" fmla="*/ 218831 w 3841262"/>
                <a:gd name="connsiteY1" fmla="*/ 0 h 1961662"/>
                <a:gd name="connsiteX2" fmla="*/ 218831 w 3841262"/>
                <a:gd name="connsiteY2" fmla="*/ 42985 h 1961662"/>
                <a:gd name="connsiteX3" fmla="*/ 304800 w 3841262"/>
                <a:gd name="connsiteY3" fmla="*/ 42985 h 1961662"/>
                <a:gd name="connsiteX4" fmla="*/ 304800 w 3841262"/>
                <a:gd name="connsiteY4" fmla="*/ 105508 h 1961662"/>
                <a:gd name="connsiteX5" fmla="*/ 320431 w 3841262"/>
                <a:gd name="connsiteY5" fmla="*/ 105508 h 1961662"/>
                <a:gd name="connsiteX6" fmla="*/ 320431 w 3841262"/>
                <a:gd name="connsiteY6" fmla="*/ 148493 h 1961662"/>
                <a:gd name="connsiteX7" fmla="*/ 414216 w 3841262"/>
                <a:gd name="connsiteY7" fmla="*/ 148493 h 1961662"/>
                <a:gd name="connsiteX8" fmla="*/ 414216 w 3841262"/>
                <a:gd name="connsiteY8" fmla="*/ 211016 h 1961662"/>
                <a:gd name="connsiteX9" fmla="*/ 441570 w 3841262"/>
                <a:gd name="connsiteY9" fmla="*/ 211016 h 1961662"/>
                <a:gd name="connsiteX10" fmla="*/ 441570 w 3841262"/>
                <a:gd name="connsiteY10" fmla="*/ 289170 h 1961662"/>
                <a:gd name="connsiteX11" fmla="*/ 519723 w 3841262"/>
                <a:gd name="connsiteY11" fmla="*/ 289170 h 1961662"/>
                <a:gd name="connsiteX12" fmla="*/ 531446 w 3841262"/>
                <a:gd name="connsiteY12" fmla="*/ 347785 h 1961662"/>
                <a:gd name="connsiteX13" fmla="*/ 601785 w 3841262"/>
                <a:gd name="connsiteY13" fmla="*/ 347785 h 1961662"/>
                <a:gd name="connsiteX14" fmla="*/ 601785 w 3841262"/>
                <a:gd name="connsiteY14" fmla="*/ 414216 h 1961662"/>
                <a:gd name="connsiteX15" fmla="*/ 625231 w 3841262"/>
                <a:gd name="connsiteY15" fmla="*/ 414216 h 1961662"/>
                <a:gd name="connsiteX16" fmla="*/ 625231 w 3841262"/>
                <a:gd name="connsiteY16" fmla="*/ 562708 h 1961662"/>
                <a:gd name="connsiteX17" fmla="*/ 808893 w 3841262"/>
                <a:gd name="connsiteY17" fmla="*/ 562708 h 1961662"/>
                <a:gd name="connsiteX18" fmla="*/ 808893 w 3841262"/>
                <a:gd name="connsiteY18" fmla="*/ 656493 h 1961662"/>
                <a:gd name="connsiteX19" fmla="*/ 820616 w 3841262"/>
                <a:gd name="connsiteY19" fmla="*/ 656493 h 1961662"/>
                <a:gd name="connsiteX20" fmla="*/ 820616 w 3841262"/>
                <a:gd name="connsiteY20" fmla="*/ 824523 h 1961662"/>
                <a:gd name="connsiteX21" fmla="*/ 1004277 w 3841262"/>
                <a:gd name="connsiteY21" fmla="*/ 824523 h 1961662"/>
                <a:gd name="connsiteX22" fmla="*/ 1004277 w 3841262"/>
                <a:gd name="connsiteY22" fmla="*/ 914400 h 1961662"/>
                <a:gd name="connsiteX23" fmla="*/ 1039447 w 3841262"/>
                <a:gd name="connsiteY23" fmla="*/ 914400 h 1961662"/>
                <a:gd name="connsiteX24" fmla="*/ 1039447 w 3841262"/>
                <a:gd name="connsiteY24" fmla="*/ 1008185 h 1961662"/>
                <a:gd name="connsiteX25" fmla="*/ 1824893 w 3841262"/>
                <a:gd name="connsiteY25" fmla="*/ 1008185 h 1961662"/>
                <a:gd name="connsiteX26" fmla="*/ 1824893 w 3841262"/>
                <a:gd name="connsiteY26" fmla="*/ 1289539 h 1961662"/>
                <a:gd name="connsiteX27" fmla="*/ 1918677 w 3841262"/>
                <a:gd name="connsiteY27" fmla="*/ 1289539 h 1961662"/>
                <a:gd name="connsiteX28" fmla="*/ 1918677 w 3841262"/>
                <a:gd name="connsiteY28" fmla="*/ 1563077 h 1961662"/>
                <a:gd name="connsiteX29" fmla="*/ 2637693 w 3841262"/>
                <a:gd name="connsiteY29" fmla="*/ 1563077 h 1961662"/>
                <a:gd name="connsiteX30" fmla="*/ 2637693 w 3841262"/>
                <a:gd name="connsiteY30" fmla="*/ 1961662 h 1961662"/>
                <a:gd name="connsiteX31" fmla="*/ 3841262 w 3841262"/>
                <a:gd name="connsiteY31" fmla="*/ 1961662 h 1961662"/>
                <a:gd name="connsiteX0" fmla="*/ 0 w 3841262"/>
                <a:gd name="connsiteY0" fmla="*/ 0 h 1961662"/>
                <a:gd name="connsiteX1" fmla="*/ 218831 w 3841262"/>
                <a:gd name="connsiteY1" fmla="*/ 0 h 1961662"/>
                <a:gd name="connsiteX2" fmla="*/ 218831 w 3841262"/>
                <a:gd name="connsiteY2" fmla="*/ 42985 h 1961662"/>
                <a:gd name="connsiteX3" fmla="*/ 304800 w 3841262"/>
                <a:gd name="connsiteY3" fmla="*/ 42985 h 1961662"/>
                <a:gd name="connsiteX4" fmla="*/ 304800 w 3841262"/>
                <a:gd name="connsiteY4" fmla="*/ 105508 h 1961662"/>
                <a:gd name="connsiteX5" fmla="*/ 320431 w 3841262"/>
                <a:gd name="connsiteY5" fmla="*/ 105508 h 1961662"/>
                <a:gd name="connsiteX6" fmla="*/ 320431 w 3841262"/>
                <a:gd name="connsiteY6" fmla="*/ 148493 h 1961662"/>
                <a:gd name="connsiteX7" fmla="*/ 414216 w 3841262"/>
                <a:gd name="connsiteY7" fmla="*/ 148493 h 1961662"/>
                <a:gd name="connsiteX8" fmla="*/ 414216 w 3841262"/>
                <a:gd name="connsiteY8" fmla="*/ 211016 h 1961662"/>
                <a:gd name="connsiteX9" fmla="*/ 441570 w 3841262"/>
                <a:gd name="connsiteY9" fmla="*/ 211016 h 1961662"/>
                <a:gd name="connsiteX10" fmla="*/ 441570 w 3841262"/>
                <a:gd name="connsiteY10" fmla="*/ 289170 h 1961662"/>
                <a:gd name="connsiteX11" fmla="*/ 527539 w 3841262"/>
                <a:gd name="connsiteY11" fmla="*/ 289170 h 1961662"/>
                <a:gd name="connsiteX12" fmla="*/ 531446 w 3841262"/>
                <a:gd name="connsiteY12" fmla="*/ 347785 h 1961662"/>
                <a:gd name="connsiteX13" fmla="*/ 601785 w 3841262"/>
                <a:gd name="connsiteY13" fmla="*/ 347785 h 1961662"/>
                <a:gd name="connsiteX14" fmla="*/ 601785 w 3841262"/>
                <a:gd name="connsiteY14" fmla="*/ 414216 h 1961662"/>
                <a:gd name="connsiteX15" fmla="*/ 625231 w 3841262"/>
                <a:gd name="connsiteY15" fmla="*/ 414216 h 1961662"/>
                <a:gd name="connsiteX16" fmla="*/ 625231 w 3841262"/>
                <a:gd name="connsiteY16" fmla="*/ 562708 h 1961662"/>
                <a:gd name="connsiteX17" fmla="*/ 808893 w 3841262"/>
                <a:gd name="connsiteY17" fmla="*/ 562708 h 1961662"/>
                <a:gd name="connsiteX18" fmla="*/ 808893 w 3841262"/>
                <a:gd name="connsiteY18" fmla="*/ 656493 h 1961662"/>
                <a:gd name="connsiteX19" fmla="*/ 820616 w 3841262"/>
                <a:gd name="connsiteY19" fmla="*/ 656493 h 1961662"/>
                <a:gd name="connsiteX20" fmla="*/ 820616 w 3841262"/>
                <a:gd name="connsiteY20" fmla="*/ 824523 h 1961662"/>
                <a:gd name="connsiteX21" fmla="*/ 1004277 w 3841262"/>
                <a:gd name="connsiteY21" fmla="*/ 824523 h 1961662"/>
                <a:gd name="connsiteX22" fmla="*/ 1004277 w 3841262"/>
                <a:gd name="connsiteY22" fmla="*/ 914400 h 1961662"/>
                <a:gd name="connsiteX23" fmla="*/ 1039447 w 3841262"/>
                <a:gd name="connsiteY23" fmla="*/ 914400 h 1961662"/>
                <a:gd name="connsiteX24" fmla="*/ 1039447 w 3841262"/>
                <a:gd name="connsiteY24" fmla="*/ 1008185 h 1961662"/>
                <a:gd name="connsiteX25" fmla="*/ 1824893 w 3841262"/>
                <a:gd name="connsiteY25" fmla="*/ 1008185 h 1961662"/>
                <a:gd name="connsiteX26" fmla="*/ 1824893 w 3841262"/>
                <a:gd name="connsiteY26" fmla="*/ 1289539 h 1961662"/>
                <a:gd name="connsiteX27" fmla="*/ 1918677 w 3841262"/>
                <a:gd name="connsiteY27" fmla="*/ 1289539 h 1961662"/>
                <a:gd name="connsiteX28" fmla="*/ 1918677 w 3841262"/>
                <a:gd name="connsiteY28" fmla="*/ 1563077 h 1961662"/>
                <a:gd name="connsiteX29" fmla="*/ 2637693 w 3841262"/>
                <a:gd name="connsiteY29" fmla="*/ 1563077 h 1961662"/>
                <a:gd name="connsiteX30" fmla="*/ 2637693 w 3841262"/>
                <a:gd name="connsiteY30" fmla="*/ 1961662 h 1961662"/>
                <a:gd name="connsiteX31" fmla="*/ 3841262 w 3841262"/>
                <a:gd name="connsiteY31" fmla="*/ 1961662 h 1961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841262" h="1961662">
                  <a:moveTo>
                    <a:pt x="0" y="0"/>
                  </a:moveTo>
                  <a:lnTo>
                    <a:pt x="218831" y="0"/>
                  </a:lnTo>
                  <a:lnTo>
                    <a:pt x="218831" y="42985"/>
                  </a:lnTo>
                  <a:lnTo>
                    <a:pt x="304800" y="42985"/>
                  </a:lnTo>
                  <a:lnTo>
                    <a:pt x="304800" y="105508"/>
                  </a:lnTo>
                  <a:lnTo>
                    <a:pt x="320431" y="105508"/>
                  </a:lnTo>
                  <a:lnTo>
                    <a:pt x="320431" y="148493"/>
                  </a:lnTo>
                  <a:lnTo>
                    <a:pt x="414216" y="148493"/>
                  </a:lnTo>
                  <a:lnTo>
                    <a:pt x="414216" y="211016"/>
                  </a:lnTo>
                  <a:lnTo>
                    <a:pt x="441570" y="211016"/>
                  </a:lnTo>
                  <a:lnTo>
                    <a:pt x="441570" y="289170"/>
                  </a:lnTo>
                  <a:lnTo>
                    <a:pt x="527539" y="289170"/>
                  </a:lnTo>
                  <a:lnTo>
                    <a:pt x="531446" y="347785"/>
                  </a:lnTo>
                  <a:lnTo>
                    <a:pt x="601785" y="347785"/>
                  </a:lnTo>
                  <a:lnTo>
                    <a:pt x="601785" y="414216"/>
                  </a:lnTo>
                  <a:lnTo>
                    <a:pt x="625231" y="414216"/>
                  </a:lnTo>
                  <a:lnTo>
                    <a:pt x="625231" y="562708"/>
                  </a:lnTo>
                  <a:lnTo>
                    <a:pt x="808893" y="562708"/>
                  </a:lnTo>
                  <a:lnTo>
                    <a:pt x="808893" y="656493"/>
                  </a:lnTo>
                  <a:lnTo>
                    <a:pt x="820616" y="656493"/>
                  </a:lnTo>
                  <a:lnTo>
                    <a:pt x="820616" y="824523"/>
                  </a:lnTo>
                  <a:lnTo>
                    <a:pt x="1004277" y="824523"/>
                  </a:lnTo>
                  <a:lnTo>
                    <a:pt x="1004277" y="914400"/>
                  </a:lnTo>
                  <a:lnTo>
                    <a:pt x="1039447" y="914400"/>
                  </a:lnTo>
                  <a:lnTo>
                    <a:pt x="1039447" y="1008185"/>
                  </a:lnTo>
                  <a:lnTo>
                    <a:pt x="1824893" y="1008185"/>
                  </a:lnTo>
                  <a:lnTo>
                    <a:pt x="1824893" y="1289539"/>
                  </a:lnTo>
                  <a:lnTo>
                    <a:pt x="1918677" y="1289539"/>
                  </a:lnTo>
                  <a:lnTo>
                    <a:pt x="1918677" y="1563077"/>
                  </a:lnTo>
                  <a:lnTo>
                    <a:pt x="2637693" y="1563077"/>
                  </a:lnTo>
                  <a:lnTo>
                    <a:pt x="2637693" y="1961662"/>
                  </a:lnTo>
                  <a:lnTo>
                    <a:pt x="3841262" y="1961662"/>
                  </a:lnTo>
                </a:path>
              </a:pathLst>
            </a:custGeom>
            <a:noFill/>
            <a:ln w="28575">
              <a:solidFill>
                <a:srgbClr val="B7265F"/>
              </a:solidFill>
              <a:miter lim="800000"/>
              <a:headEnd/>
              <a:tailEnd/>
            </a:ln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108" name="Freeform: Shape 2107">
              <a:extLst>
                <a:ext uri="{FF2B5EF4-FFF2-40B4-BE49-F238E27FC236}">
                  <a16:creationId xmlns:a16="http://schemas.microsoft.com/office/drawing/2014/main" id="{F61A23BC-DEAE-6D2F-35A4-1B5A8925DEA5}"/>
                </a:ext>
              </a:extLst>
            </p:cNvPr>
            <p:cNvSpPr/>
            <p:nvPr/>
          </p:nvSpPr>
          <p:spPr bwMode="auto">
            <a:xfrm>
              <a:off x="7752849" y="1882798"/>
              <a:ext cx="3055815" cy="1633416"/>
            </a:xfrm>
            <a:custGeom>
              <a:avLst/>
              <a:gdLst>
                <a:gd name="connsiteX0" fmla="*/ 0 w 3055815"/>
                <a:gd name="connsiteY0" fmla="*/ 0 h 1633416"/>
                <a:gd name="connsiteX1" fmla="*/ 175846 w 3055815"/>
                <a:gd name="connsiteY1" fmla="*/ 0 h 1633416"/>
                <a:gd name="connsiteX2" fmla="*/ 175846 w 3055815"/>
                <a:gd name="connsiteY2" fmla="*/ 46893 h 1633416"/>
                <a:gd name="connsiteX3" fmla="*/ 203200 w 3055815"/>
                <a:gd name="connsiteY3" fmla="*/ 46893 h 1633416"/>
                <a:gd name="connsiteX4" fmla="*/ 203200 w 3055815"/>
                <a:gd name="connsiteY4" fmla="*/ 136770 h 1633416"/>
                <a:gd name="connsiteX5" fmla="*/ 226646 w 3055815"/>
                <a:gd name="connsiteY5" fmla="*/ 136770 h 1633416"/>
                <a:gd name="connsiteX6" fmla="*/ 226646 w 3055815"/>
                <a:gd name="connsiteY6" fmla="*/ 207108 h 1633416"/>
                <a:gd name="connsiteX7" fmla="*/ 226646 w 3055815"/>
                <a:gd name="connsiteY7" fmla="*/ 207108 h 1633416"/>
                <a:gd name="connsiteX8" fmla="*/ 226646 w 3055815"/>
                <a:gd name="connsiteY8" fmla="*/ 265723 h 1633416"/>
                <a:gd name="connsiteX9" fmla="*/ 273538 w 3055815"/>
                <a:gd name="connsiteY9" fmla="*/ 265723 h 1633416"/>
                <a:gd name="connsiteX10" fmla="*/ 273538 w 3055815"/>
                <a:gd name="connsiteY10" fmla="*/ 312616 h 1633416"/>
                <a:gd name="connsiteX11" fmla="*/ 390769 w 3055815"/>
                <a:gd name="connsiteY11" fmla="*/ 312616 h 1633416"/>
                <a:gd name="connsiteX12" fmla="*/ 390769 w 3055815"/>
                <a:gd name="connsiteY12" fmla="*/ 472831 h 1633416"/>
                <a:gd name="connsiteX13" fmla="*/ 445477 w 3055815"/>
                <a:gd name="connsiteY13" fmla="*/ 472831 h 1633416"/>
                <a:gd name="connsiteX14" fmla="*/ 445477 w 3055815"/>
                <a:gd name="connsiteY14" fmla="*/ 543170 h 1633416"/>
                <a:gd name="connsiteX15" fmla="*/ 468923 w 3055815"/>
                <a:gd name="connsiteY15" fmla="*/ 543170 h 1633416"/>
                <a:gd name="connsiteX16" fmla="*/ 468923 w 3055815"/>
                <a:gd name="connsiteY16" fmla="*/ 625231 h 1633416"/>
                <a:gd name="connsiteX17" fmla="*/ 597877 w 3055815"/>
                <a:gd name="connsiteY17" fmla="*/ 625231 h 1633416"/>
                <a:gd name="connsiteX18" fmla="*/ 597877 w 3055815"/>
                <a:gd name="connsiteY18" fmla="*/ 703385 h 1633416"/>
                <a:gd name="connsiteX19" fmla="*/ 609600 w 3055815"/>
                <a:gd name="connsiteY19" fmla="*/ 703385 h 1633416"/>
                <a:gd name="connsiteX20" fmla="*/ 609600 w 3055815"/>
                <a:gd name="connsiteY20" fmla="*/ 765908 h 1633416"/>
                <a:gd name="connsiteX21" fmla="*/ 609600 w 3055815"/>
                <a:gd name="connsiteY21" fmla="*/ 765908 h 1633416"/>
                <a:gd name="connsiteX22" fmla="*/ 609600 w 3055815"/>
                <a:gd name="connsiteY22" fmla="*/ 765908 h 1633416"/>
                <a:gd name="connsiteX23" fmla="*/ 609600 w 3055815"/>
                <a:gd name="connsiteY23" fmla="*/ 765908 h 1633416"/>
                <a:gd name="connsiteX24" fmla="*/ 633046 w 3055815"/>
                <a:gd name="connsiteY24" fmla="*/ 765908 h 1633416"/>
                <a:gd name="connsiteX25" fmla="*/ 633046 w 3055815"/>
                <a:gd name="connsiteY25" fmla="*/ 902677 h 1633416"/>
                <a:gd name="connsiteX26" fmla="*/ 789354 w 3055815"/>
                <a:gd name="connsiteY26" fmla="*/ 902677 h 1633416"/>
                <a:gd name="connsiteX27" fmla="*/ 789354 w 3055815"/>
                <a:gd name="connsiteY27" fmla="*/ 1055077 h 1633416"/>
                <a:gd name="connsiteX28" fmla="*/ 898769 w 3055815"/>
                <a:gd name="connsiteY28" fmla="*/ 1055077 h 1633416"/>
                <a:gd name="connsiteX29" fmla="*/ 898769 w 3055815"/>
                <a:gd name="connsiteY29" fmla="*/ 1148862 h 1633416"/>
                <a:gd name="connsiteX30" fmla="*/ 1227015 w 3055815"/>
                <a:gd name="connsiteY30" fmla="*/ 1148862 h 1633416"/>
                <a:gd name="connsiteX31" fmla="*/ 1227015 w 3055815"/>
                <a:gd name="connsiteY31" fmla="*/ 1273908 h 1633416"/>
                <a:gd name="connsiteX32" fmla="*/ 1293446 w 3055815"/>
                <a:gd name="connsiteY32" fmla="*/ 1273908 h 1633416"/>
                <a:gd name="connsiteX33" fmla="*/ 1293446 w 3055815"/>
                <a:gd name="connsiteY33" fmla="*/ 1633416 h 1633416"/>
                <a:gd name="connsiteX34" fmla="*/ 3055815 w 3055815"/>
                <a:gd name="connsiteY34" fmla="*/ 1633416 h 1633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055815" h="1633416">
                  <a:moveTo>
                    <a:pt x="0" y="0"/>
                  </a:moveTo>
                  <a:lnTo>
                    <a:pt x="175846" y="0"/>
                  </a:lnTo>
                  <a:lnTo>
                    <a:pt x="175846" y="46893"/>
                  </a:lnTo>
                  <a:lnTo>
                    <a:pt x="203200" y="46893"/>
                  </a:lnTo>
                  <a:lnTo>
                    <a:pt x="203200" y="136770"/>
                  </a:lnTo>
                  <a:lnTo>
                    <a:pt x="226646" y="136770"/>
                  </a:lnTo>
                  <a:lnTo>
                    <a:pt x="226646" y="207108"/>
                  </a:lnTo>
                  <a:lnTo>
                    <a:pt x="226646" y="207108"/>
                  </a:lnTo>
                  <a:lnTo>
                    <a:pt x="226646" y="265723"/>
                  </a:lnTo>
                  <a:lnTo>
                    <a:pt x="273538" y="265723"/>
                  </a:lnTo>
                  <a:lnTo>
                    <a:pt x="273538" y="312616"/>
                  </a:lnTo>
                  <a:lnTo>
                    <a:pt x="390769" y="312616"/>
                  </a:lnTo>
                  <a:lnTo>
                    <a:pt x="390769" y="472831"/>
                  </a:lnTo>
                  <a:lnTo>
                    <a:pt x="445477" y="472831"/>
                  </a:lnTo>
                  <a:lnTo>
                    <a:pt x="445477" y="543170"/>
                  </a:lnTo>
                  <a:lnTo>
                    <a:pt x="468923" y="543170"/>
                  </a:lnTo>
                  <a:lnTo>
                    <a:pt x="468923" y="625231"/>
                  </a:lnTo>
                  <a:lnTo>
                    <a:pt x="597877" y="625231"/>
                  </a:lnTo>
                  <a:lnTo>
                    <a:pt x="597877" y="703385"/>
                  </a:lnTo>
                  <a:lnTo>
                    <a:pt x="609600" y="703385"/>
                  </a:lnTo>
                  <a:lnTo>
                    <a:pt x="609600" y="765908"/>
                  </a:lnTo>
                  <a:lnTo>
                    <a:pt x="609600" y="765908"/>
                  </a:lnTo>
                  <a:lnTo>
                    <a:pt x="609600" y="765908"/>
                  </a:lnTo>
                  <a:lnTo>
                    <a:pt x="609600" y="765908"/>
                  </a:lnTo>
                  <a:lnTo>
                    <a:pt x="633046" y="765908"/>
                  </a:lnTo>
                  <a:lnTo>
                    <a:pt x="633046" y="902677"/>
                  </a:lnTo>
                  <a:lnTo>
                    <a:pt x="789354" y="902677"/>
                  </a:lnTo>
                  <a:lnTo>
                    <a:pt x="789354" y="1055077"/>
                  </a:lnTo>
                  <a:lnTo>
                    <a:pt x="898769" y="1055077"/>
                  </a:lnTo>
                  <a:lnTo>
                    <a:pt x="898769" y="1148862"/>
                  </a:lnTo>
                  <a:lnTo>
                    <a:pt x="1227015" y="1148862"/>
                  </a:lnTo>
                  <a:lnTo>
                    <a:pt x="1227015" y="1273908"/>
                  </a:lnTo>
                  <a:lnTo>
                    <a:pt x="1293446" y="1273908"/>
                  </a:lnTo>
                  <a:lnTo>
                    <a:pt x="1293446" y="1633416"/>
                  </a:lnTo>
                  <a:lnTo>
                    <a:pt x="3055815" y="1633416"/>
                  </a:lnTo>
                </a:path>
              </a:pathLst>
            </a:custGeom>
            <a:noFill/>
            <a:ln w="28575">
              <a:solidFill>
                <a:srgbClr val="333F70"/>
              </a:solidFill>
              <a:miter lim="800000"/>
              <a:headEnd/>
              <a:tailEnd/>
            </a:ln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109" name="Group 2108">
            <a:extLst>
              <a:ext uri="{FF2B5EF4-FFF2-40B4-BE49-F238E27FC236}">
                <a16:creationId xmlns:a16="http://schemas.microsoft.com/office/drawing/2014/main" id="{F4E557B0-AA7A-ECFE-2E0E-613F70213807}"/>
              </a:ext>
            </a:extLst>
          </p:cNvPr>
          <p:cNvGrpSpPr/>
          <p:nvPr/>
        </p:nvGrpSpPr>
        <p:grpSpPr>
          <a:xfrm>
            <a:off x="7065531" y="1659998"/>
            <a:ext cx="4533482" cy="2816021"/>
            <a:chOff x="7243739" y="1737842"/>
            <a:chExt cx="4533482" cy="2816021"/>
          </a:xfrm>
        </p:grpSpPr>
        <p:grpSp>
          <p:nvGrpSpPr>
            <p:cNvPr id="2110" name="Group 2109">
              <a:extLst>
                <a:ext uri="{FF2B5EF4-FFF2-40B4-BE49-F238E27FC236}">
                  <a16:creationId xmlns:a16="http://schemas.microsoft.com/office/drawing/2014/main" id="{4338E499-F3DB-D565-540A-EE0AF073C975}"/>
                </a:ext>
              </a:extLst>
            </p:cNvPr>
            <p:cNvGrpSpPr/>
            <p:nvPr/>
          </p:nvGrpSpPr>
          <p:grpSpPr>
            <a:xfrm>
              <a:off x="7243739" y="1737842"/>
              <a:ext cx="496077" cy="2651195"/>
              <a:chOff x="6912622" y="1901708"/>
              <a:chExt cx="496077" cy="2275438"/>
            </a:xfrm>
          </p:grpSpPr>
          <p:grpSp>
            <p:nvGrpSpPr>
              <p:cNvPr id="2127" name="Group 2126">
                <a:extLst>
                  <a:ext uri="{FF2B5EF4-FFF2-40B4-BE49-F238E27FC236}">
                    <a16:creationId xmlns:a16="http://schemas.microsoft.com/office/drawing/2014/main" id="{69ED95B6-96B2-22BF-FEC3-4DFF21D68640}"/>
                  </a:ext>
                </a:extLst>
              </p:cNvPr>
              <p:cNvGrpSpPr/>
              <p:nvPr/>
            </p:nvGrpSpPr>
            <p:grpSpPr>
              <a:xfrm>
                <a:off x="7325600" y="2067140"/>
                <a:ext cx="83099" cy="1626137"/>
                <a:chOff x="1886598" y="1810871"/>
                <a:chExt cx="103434" cy="609600"/>
              </a:xfrm>
            </p:grpSpPr>
            <p:cxnSp>
              <p:nvCxnSpPr>
                <p:cNvPr id="2134" name="Straight Connector 2133">
                  <a:extLst>
                    <a:ext uri="{FF2B5EF4-FFF2-40B4-BE49-F238E27FC236}">
                      <a16:creationId xmlns:a16="http://schemas.microsoft.com/office/drawing/2014/main" id="{D247D96E-71EB-7F4D-936F-8F4D18FE2AE0}"/>
                    </a:ext>
                  </a:extLst>
                </p:cNvPr>
                <p:cNvCxnSpPr/>
                <p:nvPr/>
              </p:nvCxnSpPr>
              <p:spPr bwMode="auto">
                <a:xfrm>
                  <a:off x="1886620" y="1810871"/>
                  <a:ext cx="103412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bg2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135" name="Straight Connector 2134">
                  <a:extLst>
                    <a:ext uri="{FF2B5EF4-FFF2-40B4-BE49-F238E27FC236}">
                      <a16:creationId xmlns:a16="http://schemas.microsoft.com/office/drawing/2014/main" id="{CC8988B3-847A-8993-A3C6-E182C56608FD}"/>
                    </a:ext>
                  </a:extLst>
                </p:cNvPr>
                <p:cNvCxnSpPr/>
                <p:nvPr/>
              </p:nvCxnSpPr>
              <p:spPr bwMode="auto">
                <a:xfrm>
                  <a:off x="1886619" y="1963271"/>
                  <a:ext cx="103411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bg2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136" name="Straight Connector 2135">
                  <a:extLst>
                    <a:ext uri="{FF2B5EF4-FFF2-40B4-BE49-F238E27FC236}">
                      <a16:creationId xmlns:a16="http://schemas.microsoft.com/office/drawing/2014/main" id="{E31F972B-0980-C4F9-0509-6E9F4E03A3C9}"/>
                    </a:ext>
                  </a:extLst>
                </p:cNvPr>
                <p:cNvCxnSpPr/>
                <p:nvPr/>
              </p:nvCxnSpPr>
              <p:spPr bwMode="auto">
                <a:xfrm>
                  <a:off x="1886610" y="2115671"/>
                  <a:ext cx="103410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bg2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137" name="Straight Connector 2136">
                  <a:extLst>
                    <a:ext uri="{FF2B5EF4-FFF2-40B4-BE49-F238E27FC236}">
                      <a16:creationId xmlns:a16="http://schemas.microsoft.com/office/drawing/2014/main" id="{5E67F8DB-0F5C-3980-C16E-44FB137BD959}"/>
                    </a:ext>
                  </a:extLst>
                </p:cNvPr>
                <p:cNvCxnSpPr/>
                <p:nvPr/>
              </p:nvCxnSpPr>
              <p:spPr bwMode="auto">
                <a:xfrm>
                  <a:off x="1886598" y="2268071"/>
                  <a:ext cx="103412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bg2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138" name="Straight Connector 2137">
                  <a:extLst>
                    <a:ext uri="{FF2B5EF4-FFF2-40B4-BE49-F238E27FC236}">
                      <a16:creationId xmlns:a16="http://schemas.microsoft.com/office/drawing/2014/main" id="{55488C42-1AB3-8BDE-0392-B46C5CD432A8}"/>
                    </a:ext>
                  </a:extLst>
                </p:cNvPr>
                <p:cNvCxnSpPr/>
                <p:nvPr/>
              </p:nvCxnSpPr>
              <p:spPr bwMode="auto">
                <a:xfrm>
                  <a:off x="1886609" y="2420471"/>
                  <a:ext cx="103412" cy="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chemeClr val="bg2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sp>
            <p:nvSpPr>
              <p:cNvPr id="2128" name="TextBox 2127">
                <a:extLst>
                  <a:ext uri="{FF2B5EF4-FFF2-40B4-BE49-F238E27FC236}">
                    <a16:creationId xmlns:a16="http://schemas.microsoft.com/office/drawing/2014/main" id="{6CB9114B-8D37-93B0-F0B8-75B1DBFFA1EC}"/>
                  </a:ext>
                </a:extLst>
              </p:cNvPr>
              <p:cNvSpPr txBox="1"/>
              <p:nvPr/>
            </p:nvSpPr>
            <p:spPr bwMode="auto">
              <a:xfrm>
                <a:off x="6924174" y="1901708"/>
                <a:ext cx="380232" cy="23774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1.0</a:t>
                </a:r>
              </a:p>
            </p:txBody>
          </p:sp>
          <p:sp>
            <p:nvSpPr>
              <p:cNvPr id="2129" name="TextBox 2128">
                <a:extLst>
                  <a:ext uri="{FF2B5EF4-FFF2-40B4-BE49-F238E27FC236}">
                    <a16:creationId xmlns:a16="http://schemas.microsoft.com/office/drawing/2014/main" id="{047D008D-AD5E-0DD2-A2C3-BEEB8B83B1CC}"/>
                  </a:ext>
                </a:extLst>
              </p:cNvPr>
              <p:cNvSpPr txBox="1"/>
              <p:nvPr/>
            </p:nvSpPr>
            <p:spPr bwMode="auto">
              <a:xfrm>
                <a:off x="6912622" y="2323055"/>
                <a:ext cx="380232" cy="23774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0.8</a:t>
                </a:r>
              </a:p>
            </p:txBody>
          </p:sp>
          <p:sp>
            <p:nvSpPr>
              <p:cNvPr id="2130" name="TextBox 2129">
                <a:extLst>
                  <a:ext uri="{FF2B5EF4-FFF2-40B4-BE49-F238E27FC236}">
                    <a16:creationId xmlns:a16="http://schemas.microsoft.com/office/drawing/2014/main" id="{A624C158-9269-D264-FC73-2C69823AC5A4}"/>
                  </a:ext>
                </a:extLst>
              </p:cNvPr>
              <p:cNvSpPr txBox="1"/>
              <p:nvPr/>
            </p:nvSpPr>
            <p:spPr bwMode="auto">
              <a:xfrm>
                <a:off x="6924174" y="2713353"/>
                <a:ext cx="380232" cy="23774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0.6</a:t>
                </a:r>
              </a:p>
            </p:txBody>
          </p:sp>
          <p:sp>
            <p:nvSpPr>
              <p:cNvPr id="2131" name="TextBox 2130">
                <a:extLst>
                  <a:ext uri="{FF2B5EF4-FFF2-40B4-BE49-F238E27FC236}">
                    <a16:creationId xmlns:a16="http://schemas.microsoft.com/office/drawing/2014/main" id="{F833403E-6A2B-1A85-FDC8-8827B88B12A0}"/>
                  </a:ext>
                </a:extLst>
              </p:cNvPr>
              <p:cNvSpPr txBox="1"/>
              <p:nvPr/>
            </p:nvSpPr>
            <p:spPr bwMode="auto">
              <a:xfrm>
                <a:off x="6924174" y="3137852"/>
                <a:ext cx="380232" cy="23774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0.4</a:t>
                </a:r>
              </a:p>
            </p:txBody>
          </p:sp>
          <p:sp>
            <p:nvSpPr>
              <p:cNvPr id="2132" name="TextBox 2131">
                <a:extLst>
                  <a:ext uri="{FF2B5EF4-FFF2-40B4-BE49-F238E27FC236}">
                    <a16:creationId xmlns:a16="http://schemas.microsoft.com/office/drawing/2014/main" id="{85F55ABD-E445-B707-2057-1878C5B975EC}"/>
                  </a:ext>
                </a:extLst>
              </p:cNvPr>
              <p:cNvSpPr txBox="1"/>
              <p:nvPr/>
            </p:nvSpPr>
            <p:spPr bwMode="auto">
              <a:xfrm>
                <a:off x="6924174" y="3538628"/>
                <a:ext cx="380232" cy="23774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0.2</a:t>
                </a:r>
              </a:p>
            </p:txBody>
          </p:sp>
          <p:sp>
            <p:nvSpPr>
              <p:cNvPr id="2133" name="TextBox 2132">
                <a:extLst>
                  <a:ext uri="{FF2B5EF4-FFF2-40B4-BE49-F238E27FC236}">
                    <a16:creationId xmlns:a16="http://schemas.microsoft.com/office/drawing/2014/main" id="{0A79D2A6-20B2-0E33-8772-98B5FFC9FEF6}"/>
                  </a:ext>
                </a:extLst>
              </p:cNvPr>
              <p:cNvSpPr txBox="1"/>
              <p:nvPr/>
            </p:nvSpPr>
            <p:spPr bwMode="auto">
              <a:xfrm>
                <a:off x="7089704" y="3939406"/>
                <a:ext cx="269626" cy="23774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0</a:t>
                </a:r>
              </a:p>
            </p:txBody>
          </p:sp>
        </p:grpSp>
        <p:grpSp>
          <p:nvGrpSpPr>
            <p:cNvPr id="2111" name="Group 2110">
              <a:extLst>
                <a:ext uri="{FF2B5EF4-FFF2-40B4-BE49-F238E27FC236}">
                  <a16:creationId xmlns:a16="http://schemas.microsoft.com/office/drawing/2014/main" id="{81BFDD04-0D67-C021-37B8-5CF217B4B5CE}"/>
                </a:ext>
              </a:extLst>
            </p:cNvPr>
            <p:cNvGrpSpPr/>
            <p:nvPr/>
          </p:nvGrpSpPr>
          <p:grpSpPr>
            <a:xfrm>
              <a:off x="7607178" y="4265536"/>
              <a:ext cx="4170043" cy="288327"/>
              <a:chOff x="7251051" y="4116887"/>
              <a:chExt cx="4170043" cy="288327"/>
            </a:xfrm>
          </p:grpSpPr>
          <p:grpSp>
            <p:nvGrpSpPr>
              <p:cNvPr id="2112" name="Group 2111">
                <a:extLst>
                  <a:ext uri="{FF2B5EF4-FFF2-40B4-BE49-F238E27FC236}">
                    <a16:creationId xmlns:a16="http://schemas.microsoft.com/office/drawing/2014/main" id="{DDF78B8C-74F3-0D17-6BF6-D34A8B297CA5}"/>
                  </a:ext>
                </a:extLst>
              </p:cNvPr>
              <p:cNvGrpSpPr/>
              <p:nvPr/>
            </p:nvGrpSpPr>
            <p:grpSpPr>
              <a:xfrm>
                <a:off x="7251051" y="4124937"/>
                <a:ext cx="3876186" cy="280277"/>
                <a:chOff x="7233853" y="4124937"/>
                <a:chExt cx="5129071" cy="280277"/>
              </a:xfrm>
            </p:grpSpPr>
            <p:sp>
              <p:nvSpPr>
                <p:cNvPr id="2114" name="TextBox 2113">
                  <a:extLst>
                    <a:ext uri="{FF2B5EF4-FFF2-40B4-BE49-F238E27FC236}">
                      <a16:creationId xmlns:a16="http://schemas.microsoft.com/office/drawing/2014/main" id="{CDBAEA29-F043-21C8-DC75-77DC6E176702}"/>
                    </a:ext>
                  </a:extLst>
                </p:cNvPr>
                <p:cNvSpPr txBox="1"/>
                <p:nvPr/>
              </p:nvSpPr>
              <p:spPr bwMode="auto">
                <a:xfrm>
                  <a:off x="10731695" y="4124937"/>
                  <a:ext cx="469195" cy="276999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18</a:t>
                  </a:r>
                </a:p>
              </p:txBody>
            </p:sp>
            <p:sp>
              <p:nvSpPr>
                <p:cNvPr id="2115" name="TextBox 2114">
                  <a:extLst>
                    <a:ext uri="{FF2B5EF4-FFF2-40B4-BE49-F238E27FC236}">
                      <a16:creationId xmlns:a16="http://schemas.microsoft.com/office/drawing/2014/main" id="{33F5E66A-B0BB-D710-CA40-999257298D23}"/>
                    </a:ext>
                  </a:extLst>
                </p:cNvPr>
                <p:cNvSpPr txBox="1"/>
                <p:nvPr/>
              </p:nvSpPr>
              <p:spPr bwMode="auto">
                <a:xfrm>
                  <a:off x="7233853" y="4128215"/>
                  <a:ext cx="356775" cy="276999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0</a:t>
                  </a:r>
                </a:p>
              </p:txBody>
            </p:sp>
            <p:sp>
              <p:nvSpPr>
                <p:cNvPr id="2116" name="TextBox 2115">
                  <a:extLst>
                    <a:ext uri="{FF2B5EF4-FFF2-40B4-BE49-F238E27FC236}">
                      <a16:creationId xmlns:a16="http://schemas.microsoft.com/office/drawing/2014/main" id="{7530DE1E-166C-BCC6-CA92-61F0DA20B960}"/>
                    </a:ext>
                  </a:extLst>
                </p:cNvPr>
                <p:cNvSpPr txBox="1"/>
                <p:nvPr/>
              </p:nvSpPr>
              <p:spPr bwMode="auto">
                <a:xfrm>
                  <a:off x="7628753" y="4124937"/>
                  <a:ext cx="356775" cy="276999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2</a:t>
                  </a:r>
                </a:p>
              </p:txBody>
            </p:sp>
            <p:sp>
              <p:nvSpPr>
                <p:cNvPr id="2117" name="TextBox 2116">
                  <a:extLst>
                    <a:ext uri="{FF2B5EF4-FFF2-40B4-BE49-F238E27FC236}">
                      <a16:creationId xmlns:a16="http://schemas.microsoft.com/office/drawing/2014/main" id="{0413943E-82AD-F719-13DC-945EB1A4EB80}"/>
                    </a:ext>
                  </a:extLst>
                </p:cNvPr>
                <p:cNvSpPr txBox="1"/>
                <p:nvPr/>
              </p:nvSpPr>
              <p:spPr bwMode="auto">
                <a:xfrm>
                  <a:off x="8030675" y="4124937"/>
                  <a:ext cx="356775" cy="276999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4</a:t>
                  </a:r>
                </a:p>
              </p:txBody>
            </p:sp>
            <p:sp>
              <p:nvSpPr>
                <p:cNvPr id="2118" name="TextBox 2117">
                  <a:extLst>
                    <a:ext uri="{FF2B5EF4-FFF2-40B4-BE49-F238E27FC236}">
                      <a16:creationId xmlns:a16="http://schemas.microsoft.com/office/drawing/2014/main" id="{5950BB58-C2FC-B307-C117-6442DDC558C1}"/>
                    </a:ext>
                  </a:extLst>
                </p:cNvPr>
                <p:cNvSpPr txBox="1"/>
                <p:nvPr/>
              </p:nvSpPr>
              <p:spPr bwMode="auto">
                <a:xfrm>
                  <a:off x="8420103" y="4124937"/>
                  <a:ext cx="356775" cy="276999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6</a:t>
                  </a:r>
                </a:p>
              </p:txBody>
            </p:sp>
            <p:sp>
              <p:nvSpPr>
                <p:cNvPr id="2119" name="TextBox 2118">
                  <a:extLst>
                    <a:ext uri="{FF2B5EF4-FFF2-40B4-BE49-F238E27FC236}">
                      <a16:creationId xmlns:a16="http://schemas.microsoft.com/office/drawing/2014/main" id="{CACDDFE9-ACC7-2C29-9379-B7BE0CD5B8FF}"/>
                    </a:ext>
                  </a:extLst>
                </p:cNvPr>
                <p:cNvSpPr txBox="1"/>
                <p:nvPr/>
              </p:nvSpPr>
              <p:spPr bwMode="auto">
                <a:xfrm>
                  <a:off x="8813694" y="4124937"/>
                  <a:ext cx="356775" cy="276999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8</a:t>
                  </a:r>
                </a:p>
              </p:txBody>
            </p:sp>
            <p:sp>
              <p:nvSpPr>
                <p:cNvPr id="2120" name="TextBox 2119">
                  <a:extLst>
                    <a:ext uri="{FF2B5EF4-FFF2-40B4-BE49-F238E27FC236}">
                      <a16:creationId xmlns:a16="http://schemas.microsoft.com/office/drawing/2014/main" id="{BB58B0E5-10F4-A671-C682-F4B8FBA98734}"/>
                    </a:ext>
                  </a:extLst>
                </p:cNvPr>
                <p:cNvSpPr txBox="1"/>
                <p:nvPr/>
              </p:nvSpPr>
              <p:spPr bwMode="auto">
                <a:xfrm>
                  <a:off x="9151077" y="4124937"/>
                  <a:ext cx="469195" cy="276999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10</a:t>
                  </a:r>
                </a:p>
              </p:txBody>
            </p:sp>
            <p:sp>
              <p:nvSpPr>
                <p:cNvPr id="2121" name="TextBox 2120">
                  <a:extLst>
                    <a:ext uri="{FF2B5EF4-FFF2-40B4-BE49-F238E27FC236}">
                      <a16:creationId xmlns:a16="http://schemas.microsoft.com/office/drawing/2014/main" id="{2A21909D-D526-09AC-0269-B341179D1F0C}"/>
                    </a:ext>
                  </a:extLst>
                </p:cNvPr>
                <p:cNvSpPr txBox="1"/>
                <p:nvPr/>
              </p:nvSpPr>
              <p:spPr bwMode="auto">
                <a:xfrm>
                  <a:off x="9550916" y="4124937"/>
                  <a:ext cx="469195" cy="276999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12</a:t>
                  </a:r>
                </a:p>
              </p:txBody>
            </p:sp>
            <p:sp>
              <p:nvSpPr>
                <p:cNvPr id="2122" name="TextBox 2121">
                  <a:extLst>
                    <a:ext uri="{FF2B5EF4-FFF2-40B4-BE49-F238E27FC236}">
                      <a16:creationId xmlns:a16="http://schemas.microsoft.com/office/drawing/2014/main" id="{6DE0D3CB-F78A-5822-4958-EC6232F5668C}"/>
                    </a:ext>
                  </a:extLst>
                </p:cNvPr>
                <p:cNvSpPr txBox="1"/>
                <p:nvPr/>
              </p:nvSpPr>
              <p:spPr bwMode="auto">
                <a:xfrm>
                  <a:off x="9902085" y="4124937"/>
                  <a:ext cx="601685" cy="276999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14</a:t>
                  </a:r>
                </a:p>
              </p:txBody>
            </p:sp>
            <p:sp>
              <p:nvSpPr>
                <p:cNvPr id="2123" name="TextBox 2122">
                  <a:extLst>
                    <a:ext uri="{FF2B5EF4-FFF2-40B4-BE49-F238E27FC236}">
                      <a16:creationId xmlns:a16="http://schemas.microsoft.com/office/drawing/2014/main" id="{565DF9F1-E860-9309-05A8-020A8AA331A4}"/>
                    </a:ext>
                  </a:extLst>
                </p:cNvPr>
                <p:cNvSpPr txBox="1"/>
                <p:nvPr/>
              </p:nvSpPr>
              <p:spPr bwMode="auto">
                <a:xfrm>
                  <a:off x="10338102" y="4124937"/>
                  <a:ext cx="469195" cy="276999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16</a:t>
                  </a:r>
                </a:p>
              </p:txBody>
            </p:sp>
            <p:sp>
              <p:nvSpPr>
                <p:cNvPr id="2124" name="TextBox 2123">
                  <a:extLst>
                    <a:ext uri="{FF2B5EF4-FFF2-40B4-BE49-F238E27FC236}">
                      <a16:creationId xmlns:a16="http://schemas.microsoft.com/office/drawing/2014/main" id="{AE96CC94-F00E-AC71-BE1D-0BEE116CF92D}"/>
                    </a:ext>
                  </a:extLst>
                </p:cNvPr>
                <p:cNvSpPr txBox="1"/>
                <p:nvPr/>
              </p:nvSpPr>
              <p:spPr bwMode="auto">
                <a:xfrm>
                  <a:off x="11131532" y="4124937"/>
                  <a:ext cx="469195" cy="276999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20</a:t>
                  </a:r>
                </a:p>
              </p:txBody>
            </p:sp>
            <p:sp>
              <p:nvSpPr>
                <p:cNvPr id="2125" name="TextBox 2124">
                  <a:extLst>
                    <a:ext uri="{FF2B5EF4-FFF2-40B4-BE49-F238E27FC236}">
                      <a16:creationId xmlns:a16="http://schemas.microsoft.com/office/drawing/2014/main" id="{0D9FEE42-DCEA-B722-54D7-B248F2B429FB}"/>
                    </a:ext>
                  </a:extLst>
                </p:cNvPr>
                <p:cNvSpPr txBox="1"/>
                <p:nvPr/>
              </p:nvSpPr>
              <p:spPr bwMode="auto">
                <a:xfrm>
                  <a:off x="11525126" y="4124937"/>
                  <a:ext cx="469195" cy="276999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22</a:t>
                  </a:r>
                </a:p>
              </p:txBody>
            </p:sp>
            <p:sp>
              <p:nvSpPr>
                <p:cNvPr id="2126" name="TextBox 2125">
                  <a:extLst>
                    <a:ext uri="{FF2B5EF4-FFF2-40B4-BE49-F238E27FC236}">
                      <a16:creationId xmlns:a16="http://schemas.microsoft.com/office/drawing/2014/main" id="{8EDD239C-CE42-EE9C-A62C-31A3EED0EB73}"/>
                    </a:ext>
                  </a:extLst>
                </p:cNvPr>
                <p:cNvSpPr txBox="1"/>
                <p:nvPr/>
              </p:nvSpPr>
              <p:spPr bwMode="auto">
                <a:xfrm>
                  <a:off x="11893729" y="4124937"/>
                  <a:ext cx="469195" cy="276999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24</a:t>
                  </a:r>
                </a:p>
              </p:txBody>
            </p:sp>
          </p:grpSp>
          <p:sp>
            <p:nvSpPr>
              <p:cNvPr id="2113" name="TextBox 2112">
                <a:extLst>
                  <a:ext uri="{FF2B5EF4-FFF2-40B4-BE49-F238E27FC236}">
                    <a16:creationId xmlns:a16="http://schemas.microsoft.com/office/drawing/2014/main" id="{2255E5C4-FCCC-1615-E3E6-A3AA05D6127A}"/>
                  </a:ext>
                </a:extLst>
              </p:cNvPr>
              <p:cNvSpPr txBox="1"/>
              <p:nvPr/>
            </p:nvSpPr>
            <p:spPr bwMode="auto">
              <a:xfrm>
                <a:off x="11066510" y="4116887"/>
                <a:ext cx="354584" cy="276999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26</a:t>
                </a:r>
              </a:p>
            </p:txBody>
          </p:sp>
        </p:grpSp>
      </p:grpSp>
      <p:sp>
        <p:nvSpPr>
          <p:cNvPr id="2139" name="TextBox 2138">
            <a:extLst>
              <a:ext uri="{FF2B5EF4-FFF2-40B4-BE49-F238E27FC236}">
                <a16:creationId xmlns:a16="http://schemas.microsoft.com/office/drawing/2014/main" id="{DF9FA26B-5473-A592-C2D6-71F21C1B2AD4}"/>
              </a:ext>
            </a:extLst>
          </p:cNvPr>
          <p:cNvSpPr txBox="1"/>
          <p:nvPr/>
        </p:nvSpPr>
        <p:spPr bwMode="auto">
          <a:xfrm>
            <a:off x="8536326" y="3474954"/>
            <a:ext cx="1696554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33F7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Lapatinib + capecitabine</a:t>
            </a:r>
          </a:p>
        </p:txBody>
      </p:sp>
      <p:grpSp>
        <p:nvGrpSpPr>
          <p:cNvPr id="2140" name="Group 2139">
            <a:extLst>
              <a:ext uri="{FF2B5EF4-FFF2-40B4-BE49-F238E27FC236}">
                <a16:creationId xmlns:a16="http://schemas.microsoft.com/office/drawing/2014/main" id="{AA77A2BB-AF4E-321B-D18B-8C644DF39012}"/>
              </a:ext>
            </a:extLst>
          </p:cNvPr>
          <p:cNvGrpSpPr/>
          <p:nvPr/>
        </p:nvGrpSpPr>
        <p:grpSpPr>
          <a:xfrm>
            <a:off x="7754410" y="1744525"/>
            <a:ext cx="3662700" cy="2068248"/>
            <a:chOff x="7956077" y="1674586"/>
            <a:chExt cx="3662700" cy="2068248"/>
          </a:xfrm>
        </p:grpSpPr>
        <p:cxnSp>
          <p:nvCxnSpPr>
            <p:cNvPr id="2141" name="Straight Connector 2140">
              <a:extLst>
                <a:ext uri="{FF2B5EF4-FFF2-40B4-BE49-F238E27FC236}">
                  <a16:creationId xmlns:a16="http://schemas.microsoft.com/office/drawing/2014/main" id="{F15E0344-8B33-B4C4-D16F-A64A6009263A}"/>
                </a:ext>
              </a:extLst>
            </p:cNvPr>
            <p:cNvCxnSpPr/>
            <p:nvPr/>
          </p:nvCxnSpPr>
          <p:spPr bwMode="auto">
            <a:xfrm>
              <a:off x="7956077" y="1678235"/>
              <a:ext cx="0" cy="100130"/>
            </a:xfrm>
            <a:prstGeom prst="line">
              <a:avLst/>
            </a:prstGeom>
            <a:noFill/>
            <a:ln w="28575" cap="flat" cmpd="sng" algn="ctr">
              <a:solidFill>
                <a:srgbClr val="B7265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42" name="Straight Connector 2141">
              <a:extLst>
                <a:ext uri="{FF2B5EF4-FFF2-40B4-BE49-F238E27FC236}">
                  <a16:creationId xmlns:a16="http://schemas.microsoft.com/office/drawing/2014/main" id="{D91DCD36-7A99-7FD0-72FC-3FB2AC55D241}"/>
                </a:ext>
              </a:extLst>
            </p:cNvPr>
            <p:cNvCxnSpPr/>
            <p:nvPr/>
          </p:nvCxnSpPr>
          <p:spPr bwMode="auto">
            <a:xfrm>
              <a:off x="7983432" y="1674586"/>
              <a:ext cx="0" cy="100130"/>
            </a:xfrm>
            <a:prstGeom prst="line">
              <a:avLst/>
            </a:prstGeom>
            <a:noFill/>
            <a:ln w="28575" cap="flat" cmpd="sng" algn="ctr">
              <a:solidFill>
                <a:srgbClr val="B7265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43" name="Straight Connector 2142">
              <a:extLst>
                <a:ext uri="{FF2B5EF4-FFF2-40B4-BE49-F238E27FC236}">
                  <a16:creationId xmlns:a16="http://schemas.microsoft.com/office/drawing/2014/main" id="{3D730A1C-33CD-D7F1-B612-8164C639645F}"/>
                </a:ext>
              </a:extLst>
            </p:cNvPr>
            <p:cNvCxnSpPr/>
            <p:nvPr/>
          </p:nvCxnSpPr>
          <p:spPr bwMode="auto">
            <a:xfrm>
              <a:off x="8152551" y="1832404"/>
              <a:ext cx="0" cy="100130"/>
            </a:xfrm>
            <a:prstGeom prst="line">
              <a:avLst/>
            </a:prstGeom>
            <a:noFill/>
            <a:ln w="28575" cap="flat" cmpd="sng" algn="ctr">
              <a:solidFill>
                <a:srgbClr val="B7265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44" name="Straight Connector 2143">
              <a:extLst>
                <a:ext uri="{FF2B5EF4-FFF2-40B4-BE49-F238E27FC236}">
                  <a16:creationId xmlns:a16="http://schemas.microsoft.com/office/drawing/2014/main" id="{9A4B6C12-B597-04C4-8495-F2FC6C22FA1A}"/>
                </a:ext>
              </a:extLst>
            </p:cNvPr>
            <p:cNvCxnSpPr/>
            <p:nvPr/>
          </p:nvCxnSpPr>
          <p:spPr bwMode="auto">
            <a:xfrm>
              <a:off x="8187213" y="1832404"/>
              <a:ext cx="0" cy="100130"/>
            </a:xfrm>
            <a:prstGeom prst="line">
              <a:avLst/>
            </a:prstGeom>
            <a:noFill/>
            <a:ln w="28575" cap="flat" cmpd="sng" algn="ctr">
              <a:solidFill>
                <a:srgbClr val="B7265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45" name="Straight Connector 2144">
              <a:extLst>
                <a:ext uri="{FF2B5EF4-FFF2-40B4-BE49-F238E27FC236}">
                  <a16:creationId xmlns:a16="http://schemas.microsoft.com/office/drawing/2014/main" id="{F15E83FE-8729-9D0D-591A-1DC0EDC71627}"/>
                </a:ext>
              </a:extLst>
            </p:cNvPr>
            <p:cNvCxnSpPr/>
            <p:nvPr/>
          </p:nvCxnSpPr>
          <p:spPr bwMode="auto">
            <a:xfrm>
              <a:off x="8200636" y="1896885"/>
              <a:ext cx="0" cy="100130"/>
            </a:xfrm>
            <a:prstGeom prst="line">
              <a:avLst/>
            </a:prstGeom>
            <a:noFill/>
            <a:ln w="28575" cap="flat" cmpd="sng" algn="ctr">
              <a:solidFill>
                <a:srgbClr val="B7265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46" name="Straight Connector 2145">
              <a:extLst>
                <a:ext uri="{FF2B5EF4-FFF2-40B4-BE49-F238E27FC236}">
                  <a16:creationId xmlns:a16="http://schemas.microsoft.com/office/drawing/2014/main" id="{D8FA14D1-E3C6-377C-428D-0AB7FE153725}"/>
                </a:ext>
              </a:extLst>
            </p:cNvPr>
            <p:cNvCxnSpPr/>
            <p:nvPr/>
          </p:nvCxnSpPr>
          <p:spPr bwMode="auto">
            <a:xfrm>
              <a:off x="8199546" y="1832404"/>
              <a:ext cx="0" cy="100130"/>
            </a:xfrm>
            <a:prstGeom prst="line">
              <a:avLst/>
            </a:prstGeom>
            <a:noFill/>
            <a:ln w="28575" cap="flat" cmpd="sng" algn="ctr">
              <a:solidFill>
                <a:srgbClr val="B7265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47" name="Straight Connector 2146">
              <a:extLst>
                <a:ext uri="{FF2B5EF4-FFF2-40B4-BE49-F238E27FC236}">
                  <a16:creationId xmlns:a16="http://schemas.microsoft.com/office/drawing/2014/main" id="{FD8F046C-DE11-F957-CE0D-A20BA461011B}"/>
                </a:ext>
              </a:extLst>
            </p:cNvPr>
            <p:cNvCxnSpPr/>
            <p:nvPr/>
          </p:nvCxnSpPr>
          <p:spPr bwMode="auto">
            <a:xfrm>
              <a:off x="8412686" y="2152169"/>
              <a:ext cx="0" cy="100130"/>
            </a:xfrm>
            <a:prstGeom prst="line">
              <a:avLst/>
            </a:prstGeom>
            <a:noFill/>
            <a:ln w="28575" cap="flat" cmpd="sng" algn="ctr">
              <a:solidFill>
                <a:srgbClr val="B7265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48" name="Straight Connector 2147">
              <a:extLst>
                <a:ext uri="{FF2B5EF4-FFF2-40B4-BE49-F238E27FC236}">
                  <a16:creationId xmlns:a16="http://schemas.microsoft.com/office/drawing/2014/main" id="{3D8CCF53-531A-9232-D6E9-4A4716333115}"/>
                </a:ext>
              </a:extLst>
            </p:cNvPr>
            <p:cNvCxnSpPr/>
            <p:nvPr/>
          </p:nvCxnSpPr>
          <p:spPr bwMode="auto">
            <a:xfrm>
              <a:off x="8420502" y="2250556"/>
              <a:ext cx="0" cy="100130"/>
            </a:xfrm>
            <a:prstGeom prst="line">
              <a:avLst/>
            </a:prstGeom>
            <a:noFill/>
            <a:ln w="28575" cap="flat" cmpd="sng" algn="ctr">
              <a:solidFill>
                <a:srgbClr val="B7265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49" name="Straight Connector 2148">
              <a:extLst>
                <a:ext uri="{FF2B5EF4-FFF2-40B4-BE49-F238E27FC236}">
                  <a16:creationId xmlns:a16="http://schemas.microsoft.com/office/drawing/2014/main" id="{9E42CBD8-45A3-C497-E5CC-23917964AC29}"/>
                </a:ext>
              </a:extLst>
            </p:cNvPr>
            <p:cNvCxnSpPr/>
            <p:nvPr/>
          </p:nvCxnSpPr>
          <p:spPr bwMode="auto">
            <a:xfrm>
              <a:off x="8713028" y="2509474"/>
              <a:ext cx="0" cy="100130"/>
            </a:xfrm>
            <a:prstGeom prst="line">
              <a:avLst/>
            </a:prstGeom>
            <a:noFill/>
            <a:ln w="28575" cap="flat" cmpd="sng" algn="ctr">
              <a:solidFill>
                <a:srgbClr val="B7265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50" name="Straight Connector 2149">
              <a:extLst>
                <a:ext uri="{FF2B5EF4-FFF2-40B4-BE49-F238E27FC236}">
                  <a16:creationId xmlns:a16="http://schemas.microsoft.com/office/drawing/2014/main" id="{E60FD7F9-C645-6A44-5626-C753D035DCC2}"/>
                </a:ext>
              </a:extLst>
            </p:cNvPr>
            <p:cNvCxnSpPr/>
            <p:nvPr/>
          </p:nvCxnSpPr>
          <p:spPr bwMode="auto">
            <a:xfrm>
              <a:off x="8596948" y="2505566"/>
              <a:ext cx="0" cy="100130"/>
            </a:xfrm>
            <a:prstGeom prst="line">
              <a:avLst/>
            </a:prstGeom>
            <a:noFill/>
            <a:ln w="28575" cap="flat" cmpd="sng" algn="ctr">
              <a:solidFill>
                <a:srgbClr val="B7265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51" name="Straight Connector 2150">
              <a:extLst>
                <a:ext uri="{FF2B5EF4-FFF2-40B4-BE49-F238E27FC236}">
                  <a16:creationId xmlns:a16="http://schemas.microsoft.com/office/drawing/2014/main" id="{E31A4816-933E-7993-E1E8-6CF4FC8B88C9}"/>
                </a:ext>
              </a:extLst>
            </p:cNvPr>
            <p:cNvCxnSpPr/>
            <p:nvPr/>
          </p:nvCxnSpPr>
          <p:spPr bwMode="auto">
            <a:xfrm>
              <a:off x="8581306" y="2242740"/>
              <a:ext cx="0" cy="100130"/>
            </a:xfrm>
            <a:prstGeom prst="line">
              <a:avLst/>
            </a:prstGeom>
            <a:noFill/>
            <a:ln w="28575" cap="flat" cmpd="sng" algn="ctr">
              <a:solidFill>
                <a:srgbClr val="B7265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52" name="Straight Connector 2151">
              <a:extLst>
                <a:ext uri="{FF2B5EF4-FFF2-40B4-BE49-F238E27FC236}">
                  <a16:creationId xmlns:a16="http://schemas.microsoft.com/office/drawing/2014/main" id="{7DD543D3-ED7F-BC69-7EB2-E93C61ED3FE5}"/>
                </a:ext>
              </a:extLst>
            </p:cNvPr>
            <p:cNvCxnSpPr/>
            <p:nvPr/>
          </p:nvCxnSpPr>
          <p:spPr bwMode="auto">
            <a:xfrm>
              <a:off x="8843966" y="2695419"/>
              <a:ext cx="0" cy="100130"/>
            </a:xfrm>
            <a:prstGeom prst="line">
              <a:avLst/>
            </a:prstGeom>
            <a:noFill/>
            <a:ln w="28575" cap="flat" cmpd="sng" algn="ctr">
              <a:solidFill>
                <a:srgbClr val="B7265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53" name="Straight Connector 2152">
              <a:extLst>
                <a:ext uri="{FF2B5EF4-FFF2-40B4-BE49-F238E27FC236}">
                  <a16:creationId xmlns:a16="http://schemas.microsoft.com/office/drawing/2014/main" id="{78357592-3710-5B38-7091-21DF442F78A4}"/>
                </a:ext>
              </a:extLst>
            </p:cNvPr>
            <p:cNvCxnSpPr/>
            <p:nvPr/>
          </p:nvCxnSpPr>
          <p:spPr bwMode="auto">
            <a:xfrm>
              <a:off x="8866394" y="2695419"/>
              <a:ext cx="0" cy="100130"/>
            </a:xfrm>
            <a:prstGeom prst="line">
              <a:avLst/>
            </a:prstGeom>
            <a:noFill/>
            <a:ln w="28575" cap="flat" cmpd="sng" algn="ctr">
              <a:solidFill>
                <a:srgbClr val="B7265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54" name="Straight Connector 2153">
              <a:extLst>
                <a:ext uri="{FF2B5EF4-FFF2-40B4-BE49-F238E27FC236}">
                  <a16:creationId xmlns:a16="http://schemas.microsoft.com/office/drawing/2014/main" id="{0A87D1C4-C681-0CAD-A09F-878F604D1CB0}"/>
                </a:ext>
              </a:extLst>
            </p:cNvPr>
            <p:cNvCxnSpPr/>
            <p:nvPr/>
          </p:nvCxnSpPr>
          <p:spPr bwMode="auto">
            <a:xfrm>
              <a:off x="8955519" y="2695419"/>
              <a:ext cx="0" cy="100130"/>
            </a:xfrm>
            <a:prstGeom prst="line">
              <a:avLst/>
            </a:prstGeom>
            <a:noFill/>
            <a:ln w="28575" cap="flat" cmpd="sng" algn="ctr">
              <a:solidFill>
                <a:srgbClr val="B7265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55" name="Straight Connector 2154">
              <a:extLst>
                <a:ext uri="{FF2B5EF4-FFF2-40B4-BE49-F238E27FC236}">
                  <a16:creationId xmlns:a16="http://schemas.microsoft.com/office/drawing/2014/main" id="{114999AA-F8B5-9D2F-741A-6BC8C5616C26}"/>
                </a:ext>
              </a:extLst>
            </p:cNvPr>
            <p:cNvCxnSpPr/>
            <p:nvPr/>
          </p:nvCxnSpPr>
          <p:spPr bwMode="auto">
            <a:xfrm>
              <a:off x="9010709" y="2696306"/>
              <a:ext cx="0" cy="100130"/>
            </a:xfrm>
            <a:prstGeom prst="line">
              <a:avLst/>
            </a:prstGeom>
            <a:noFill/>
            <a:ln w="28575" cap="flat" cmpd="sng" algn="ctr">
              <a:solidFill>
                <a:srgbClr val="B7265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56" name="Straight Connector 2155">
              <a:extLst>
                <a:ext uri="{FF2B5EF4-FFF2-40B4-BE49-F238E27FC236}">
                  <a16:creationId xmlns:a16="http://schemas.microsoft.com/office/drawing/2014/main" id="{F7ED0FD6-A338-C4A6-07B0-5BBE0DE8BD55}"/>
                </a:ext>
              </a:extLst>
            </p:cNvPr>
            <p:cNvCxnSpPr/>
            <p:nvPr/>
          </p:nvCxnSpPr>
          <p:spPr bwMode="auto">
            <a:xfrm>
              <a:off x="8976241" y="2694578"/>
              <a:ext cx="0" cy="100130"/>
            </a:xfrm>
            <a:prstGeom prst="line">
              <a:avLst/>
            </a:prstGeom>
            <a:noFill/>
            <a:ln w="28575" cap="flat" cmpd="sng" algn="ctr">
              <a:solidFill>
                <a:srgbClr val="B7265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57" name="Straight Connector 2156">
              <a:extLst>
                <a:ext uri="{FF2B5EF4-FFF2-40B4-BE49-F238E27FC236}">
                  <a16:creationId xmlns:a16="http://schemas.microsoft.com/office/drawing/2014/main" id="{2F2BBF02-363E-8598-784F-298C34F8707A}"/>
                </a:ext>
              </a:extLst>
            </p:cNvPr>
            <p:cNvCxnSpPr/>
            <p:nvPr/>
          </p:nvCxnSpPr>
          <p:spPr bwMode="auto">
            <a:xfrm>
              <a:off x="9213803" y="2695419"/>
              <a:ext cx="0" cy="100130"/>
            </a:xfrm>
            <a:prstGeom prst="line">
              <a:avLst/>
            </a:prstGeom>
            <a:noFill/>
            <a:ln w="28575" cap="flat" cmpd="sng" algn="ctr">
              <a:solidFill>
                <a:srgbClr val="B7265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58" name="Straight Connector 2157">
              <a:extLst>
                <a:ext uri="{FF2B5EF4-FFF2-40B4-BE49-F238E27FC236}">
                  <a16:creationId xmlns:a16="http://schemas.microsoft.com/office/drawing/2014/main" id="{B1733480-3823-9C3C-DFB4-A29429A225E8}"/>
                </a:ext>
              </a:extLst>
            </p:cNvPr>
            <p:cNvCxnSpPr/>
            <p:nvPr/>
          </p:nvCxnSpPr>
          <p:spPr bwMode="auto">
            <a:xfrm>
              <a:off x="9401861" y="2698486"/>
              <a:ext cx="0" cy="100130"/>
            </a:xfrm>
            <a:prstGeom prst="line">
              <a:avLst/>
            </a:prstGeom>
            <a:noFill/>
            <a:ln w="28575" cap="flat" cmpd="sng" algn="ctr">
              <a:solidFill>
                <a:srgbClr val="B7265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59" name="Straight Connector 2158">
              <a:extLst>
                <a:ext uri="{FF2B5EF4-FFF2-40B4-BE49-F238E27FC236}">
                  <a16:creationId xmlns:a16="http://schemas.microsoft.com/office/drawing/2014/main" id="{ACDA7FE7-3EDD-20B5-2415-723BB5D897E8}"/>
                </a:ext>
              </a:extLst>
            </p:cNvPr>
            <p:cNvCxnSpPr/>
            <p:nvPr/>
          </p:nvCxnSpPr>
          <p:spPr bwMode="auto">
            <a:xfrm>
              <a:off x="9442325" y="2698486"/>
              <a:ext cx="0" cy="100130"/>
            </a:xfrm>
            <a:prstGeom prst="line">
              <a:avLst/>
            </a:prstGeom>
            <a:noFill/>
            <a:ln w="28575" cap="flat" cmpd="sng" algn="ctr">
              <a:solidFill>
                <a:srgbClr val="B7265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60" name="Straight Connector 2159">
              <a:extLst>
                <a:ext uri="{FF2B5EF4-FFF2-40B4-BE49-F238E27FC236}">
                  <a16:creationId xmlns:a16="http://schemas.microsoft.com/office/drawing/2014/main" id="{1013212E-2A7C-624E-C2F2-C41AC04C3181}"/>
                </a:ext>
              </a:extLst>
            </p:cNvPr>
            <p:cNvCxnSpPr/>
            <p:nvPr/>
          </p:nvCxnSpPr>
          <p:spPr bwMode="auto">
            <a:xfrm>
              <a:off x="10206846" y="3249971"/>
              <a:ext cx="0" cy="100130"/>
            </a:xfrm>
            <a:prstGeom prst="line">
              <a:avLst/>
            </a:prstGeom>
            <a:noFill/>
            <a:ln w="28575" cap="flat" cmpd="sng" algn="ctr">
              <a:solidFill>
                <a:srgbClr val="B7265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61" name="Straight Connector 2160">
              <a:extLst>
                <a:ext uri="{FF2B5EF4-FFF2-40B4-BE49-F238E27FC236}">
                  <a16:creationId xmlns:a16="http://schemas.microsoft.com/office/drawing/2014/main" id="{5B9BCFC6-3CD1-6D1A-9F7B-F3A19CF8F980}"/>
                </a:ext>
              </a:extLst>
            </p:cNvPr>
            <p:cNvCxnSpPr/>
            <p:nvPr/>
          </p:nvCxnSpPr>
          <p:spPr bwMode="auto">
            <a:xfrm>
              <a:off x="11618777" y="3642704"/>
              <a:ext cx="0" cy="100130"/>
            </a:xfrm>
            <a:prstGeom prst="line">
              <a:avLst/>
            </a:prstGeom>
            <a:noFill/>
            <a:ln w="28575" cap="flat" cmpd="sng" algn="ctr">
              <a:solidFill>
                <a:srgbClr val="B7265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2162" name="Straight Connector 2161">
            <a:extLst>
              <a:ext uri="{FF2B5EF4-FFF2-40B4-BE49-F238E27FC236}">
                <a16:creationId xmlns:a16="http://schemas.microsoft.com/office/drawing/2014/main" id="{2C08B485-FA94-1F73-39B7-6EC6461014FC}"/>
              </a:ext>
            </a:extLst>
          </p:cNvPr>
          <p:cNvCxnSpPr/>
          <p:nvPr/>
        </p:nvCxnSpPr>
        <p:spPr>
          <a:xfrm>
            <a:off x="1625585" y="3709094"/>
            <a:ext cx="75670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3" name="Straight Connector 2162">
            <a:extLst>
              <a:ext uri="{FF2B5EF4-FFF2-40B4-BE49-F238E27FC236}">
                <a16:creationId xmlns:a16="http://schemas.microsoft.com/office/drawing/2014/main" id="{CA4DEB39-B6D2-AFA3-5A47-D93C70B702A5}"/>
              </a:ext>
            </a:extLst>
          </p:cNvPr>
          <p:cNvCxnSpPr/>
          <p:nvPr/>
        </p:nvCxnSpPr>
        <p:spPr>
          <a:xfrm>
            <a:off x="1624594" y="3224813"/>
            <a:ext cx="75670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4" name="Straight Connector 2163">
            <a:extLst>
              <a:ext uri="{FF2B5EF4-FFF2-40B4-BE49-F238E27FC236}">
                <a16:creationId xmlns:a16="http://schemas.microsoft.com/office/drawing/2014/main" id="{4ADEF473-6E78-D5CF-4CAE-E86268CF9DBE}"/>
              </a:ext>
            </a:extLst>
          </p:cNvPr>
          <p:cNvCxnSpPr/>
          <p:nvPr/>
        </p:nvCxnSpPr>
        <p:spPr>
          <a:xfrm>
            <a:off x="1625234" y="2724591"/>
            <a:ext cx="75670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5" name="Straight Connector 2164">
            <a:extLst>
              <a:ext uri="{FF2B5EF4-FFF2-40B4-BE49-F238E27FC236}">
                <a16:creationId xmlns:a16="http://schemas.microsoft.com/office/drawing/2014/main" id="{019FD38B-77C6-EF88-451E-26F8E1A84AD3}"/>
              </a:ext>
            </a:extLst>
          </p:cNvPr>
          <p:cNvCxnSpPr/>
          <p:nvPr/>
        </p:nvCxnSpPr>
        <p:spPr>
          <a:xfrm>
            <a:off x="1624243" y="2240310"/>
            <a:ext cx="75670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6" name="Straight Connector 2165">
            <a:extLst>
              <a:ext uri="{FF2B5EF4-FFF2-40B4-BE49-F238E27FC236}">
                <a16:creationId xmlns:a16="http://schemas.microsoft.com/office/drawing/2014/main" id="{1EAD1BAE-3D6C-5D90-840A-E9021FB19DDF}"/>
              </a:ext>
            </a:extLst>
          </p:cNvPr>
          <p:cNvCxnSpPr/>
          <p:nvPr/>
        </p:nvCxnSpPr>
        <p:spPr>
          <a:xfrm>
            <a:off x="1635950" y="1838492"/>
            <a:ext cx="75670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67" name="Freeform: Shape 2166">
            <a:extLst>
              <a:ext uri="{FF2B5EF4-FFF2-40B4-BE49-F238E27FC236}">
                <a16:creationId xmlns:a16="http://schemas.microsoft.com/office/drawing/2014/main" id="{20762AC9-CF57-FA33-B051-F68C32904341}"/>
              </a:ext>
            </a:extLst>
          </p:cNvPr>
          <p:cNvSpPr/>
          <p:nvPr/>
        </p:nvSpPr>
        <p:spPr bwMode="auto">
          <a:xfrm>
            <a:off x="1702035" y="3250594"/>
            <a:ext cx="3581096" cy="950830"/>
          </a:xfrm>
          <a:custGeom>
            <a:avLst/>
            <a:gdLst>
              <a:gd name="connsiteX0" fmla="*/ 0 w 3581096"/>
              <a:gd name="connsiteY0" fmla="*/ 950830 h 950830"/>
              <a:gd name="connsiteX1" fmla="*/ 207652 w 3581096"/>
              <a:gd name="connsiteY1" fmla="*/ 950830 h 950830"/>
              <a:gd name="connsiteX2" fmla="*/ 207652 w 3581096"/>
              <a:gd name="connsiteY2" fmla="*/ 907114 h 950830"/>
              <a:gd name="connsiteX3" fmla="*/ 244082 w 3581096"/>
              <a:gd name="connsiteY3" fmla="*/ 907114 h 950830"/>
              <a:gd name="connsiteX4" fmla="*/ 244082 w 3581096"/>
              <a:gd name="connsiteY4" fmla="*/ 863397 h 950830"/>
              <a:gd name="connsiteX5" fmla="*/ 353373 w 3581096"/>
              <a:gd name="connsiteY5" fmla="*/ 863397 h 950830"/>
              <a:gd name="connsiteX6" fmla="*/ 353373 w 3581096"/>
              <a:gd name="connsiteY6" fmla="*/ 816038 h 950830"/>
              <a:gd name="connsiteX7" fmla="*/ 375231 w 3581096"/>
              <a:gd name="connsiteY7" fmla="*/ 816038 h 950830"/>
              <a:gd name="connsiteX8" fmla="*/ 375231 w 3581096"/>
              <a:gd name="connsiteY8" fmla="*/ 757750 h 950830"/>
              <a:gd name="connsiteX9" fmla="*/ 393447 w 3581096"/>
              <a:gd name="connsiteY9" fmla="*/ 757750 h 950830"/>
              <a:gd name="connsiteX10" fmla="*/ 393447 w 3581096"/>
              <a:gd name="connsiteY10" fmla="*/ 724962 h 950830"/>
              <a:gd name="connsiteX11" fmla="*/ 418948 w 3581096"/>
              <a:gd name="connsiteY11" fmla="*/ 724962 h 950830"/>
              <a:gd name="connsiteX12" fmla="*/ 418948 w 3581096"/>
              <a:gd name="connsiteY12" fmla="*/ 677603 h 950830"/>
              <a:gd name="connsiteX13" fmla="*/ 459021 w 3581096"/>
              <a:gd name="connsiteY13" fmla="*/ 677603 h 950830"/>
              <a:gd name="connsiteX14" fmla="*/ 459021 w 3581096"/>
              <a:gd name="connsiteY14" fmla="*/ 626601 h 950830"/>
              <a:gd name="connsiteX15" fmla="*/ 488165 w 3581096"/>
              <a:gd name="connsiteY15" fmla="*/ 626601 h 950830"/>
              <a:gd name="connsiteX16" fmla="*/ 488165 w 3581096"/>
              <a:gd name="connsiteY16" fmla="*/ 586527 h 950830"/>
              <a:gd name="connsiteX17" fmla="*/ 546454 w 3581096"/>
              <a:gd name="connsiteY17" fmla="*/ 586527 h 950830"/>
              <a:gd name="connsiteX18" fmla="*/ 546454 w 3581096"/>
              <a:gd name="connsiteY18" fmla="*/ 539168 h 950830"/>
              <a:gd name="connsiteX19" fmla="*/ 615671 w 3581096"/>
              <a:gd name="connsiteY19" fmla="*/ 539168 h 950830"/>
              <a:gd name="connsiteX20" fmla="*/ 615671 w 3581096"/>
              <a:gd name="connsiteY20" fmla="*/ 495452 h 950830"/>
              <a:gd name="connsiteX21" fmla="*/ 714033 w 3581096"/>
              <a:gd name="connsiteY21" fmla="*/ 495452 h 950830"/>
              <a:gd name="connsiteX22" fmla="*/ 714033 w 3581096"/>
              <a:gd name="connsiteY22" fmla="*/ 444449 h 950830"/>
              <a:gd name="connsiteX23" fmla="*/ 746820 w 3581096"/>
              <a:gd name="connsiteY23" fmla="*/ 444449 h 950830"/>
              <a:gd name="connsiteX24" fmla="*/ 746820 w 3581096"/>
              <a:gd name="connsiteY24" fmla="*/ 404376 h 950830"/>
              <a:gd name="connsiteX25" fmla="*/ 1012761 w 3581096"/>
              <a:gd name="connsiteY25" fmla="*/ 404376 h 950830"/>
              <a:gd name="connsiteX26" fmla="*/ 1012761 w 3581096"/>
              <a:gd name="connsiteY26" fmla="*/ 357017 h 950830"/>
              <a:gd name="connsiteX27" fmla="*/ 1078336 w 3581096"/>
              <a:gd name="connsiteY27" fmla="*/ 357017 h 950830"/>
              <a:gd name="connsiteX28" fmla="*/ 1078336 w 3581096"/>
              <a:gd name="connsiteY28" fmla="*/ 302371 h 950830"/>
              <a:gd name="connsiteX29" fmla="*/ 1136624 w 3581096"/>
              <a:gd name="connsiteY29" fmla="*/ 302371 h 950830"/>
              <a:gd name="connsiteX30" fmla="*/ 1136624 w 3581096"/>
              <a:gd name="connsiteY30" fmla="*/ 262298 h 950830"/>
              <a:gd name="connsiteX31" fmla="*/ 1187627 w 3581096"/>
              <a:gd name="connsiteY31" fmla="*/ 262298 h 950830"/>
              <a:gd name="connsiteX32" fmla="*/ 1187627 w 3581096"/>
              <a:gd name="connsiteY32" fmla="*/ 211295 h 950830"/>
              <a:gd name="connsiteX33" fmla="*/ 1234986 w 3581096"/>
              <a:gd name="connsiteY33" fmla="*/ 211295 h 950830"/>
              <a:gd name="connsiteX34" fmla="*/ 1234986 w 3581096"/>
              <a:gd name="connsiteY34" fmla="*/ 163936 h 950830"/>
              <a:gd name="connsiteX35" fmla="*/ 1387993 w 3581096"/>
              <a:gd name="connsiteY35" fmla="*/ 163936 h 950830"/>
              <a:gd name="connsiteX36" fmla="*/ 1387993 w 3581096"/>
              <a:gd name="connsiteY36" fmla="*/ 109291 h 950830"/>
              <a:gd name="connsiteX37" fmla="*/ 1690365 w 3581096"/>
              <a:gd name="connsiteY37" fmla="*/ 109291 h 950830"/>
              <a:gd name="connsiteX38" fmla="*/ 1690365 w 3581096"/>
              <a:gd name="connsiteY38" fmla="*/ 61931 h 950830"/>
              <a:gd name="connsiteX39" fmla="*/ 1755939 w 3581096"/>
              <a:gd name="connsiteY39" fmla="*/ 61931 h 950830"/>
              <a:gd name="connsiteX40" fmla="*/ 1755939 w 3581096"/>
              <a:gd name="connsiteY40" fmla="*/ 0 h 950830"/>
              <a:gd name="connsiteX41" fmla="*/ 3581096 w 3581096"/>
              <a:gd name="connsiteY41" fmla="*/ 0 h 950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3581096" h="950830">
                <a:moveTo>
                  <a:pt x="0" y="950830"/>
                </a:moveTo>
                <a:lnTo>
                  <a:pt x="207652" y="950830"/>
                </a:lnTo>
                <a:lnTo>
                  <a:pt x="207652" y="907114"/>
                </a:lnTo>
                <a:lnTo>
                  <a:pt x="244082" y="907114"/>
                </a:lnTo>
                <a:lnTo>
                  <a:pt x="244082" y="863397"/>
                </a:lnTo>
                <a:lnTo>
                  <a:pt x="353373" y="863397"/>
                </a:lnTo>
                <a:lnTo>
                  <a:pt x="353373" y="816038"/>
                </a:lnTo>
                <a:lnTo>
                  <a:pt x="375231" y="816038"/>
                </a:lnTo>
                <a:lnTo>
                  <a:pt x="375231" y="757750"/>
                </a:lnTo>
                <a:lnTo>
                  <a:pt x="393447" y="757750"/>
                </a:lnTo>
                <a:lnTo>
                  <a:pt x="393447" y="724962"/>
                </a:lnTo>
                <a:lnTo>
                  <a:pt x="418948" y="724962"/>
                </a:lnTo>
                <a:lnTo>
                  <a:pt x="418948" y="677603"/>
                </a:lnTo>
                <a:lnTo>
                  <a:pt x="459021" y="677603"/>
                </a:lnTo>
                <a:lnTo>
                  <a:pt x="459021" y="626601"/>
                </a:lnTo>
                <a:lnTo>
                  <a:pt x="488165" y="626601"/>
                </a:lnTo>
                <a:lnTo>
                  <a:pt x="488165" y="586527"/>
                </a:lnTo>
                <a:lnTo>
                  <a:pt x="546454" y="586527"/>
                </a:lnTo>
                <a:lnTo>
                  <a:pt x="546454" y="539168"/>
                </a:lnTo>
                <a:lnTo>
                  <a:pt x="615671" y="539168"/>
                </a:lnTo>
                <a:lnTo>
                  <a:pt x="615671" y="495452"/>
                </a:lnTo>
                <a:lnTo>
                  <a:pt x="714033" y="495452"/>
                </a:lnTo>
                <a:lnTo>
                  <a:pt x="714033" y="444449"/>
                </a:lnTo>
                <a:lnTo>
                  <a:pt x="746820" y="444449"/>
                </a:lnTo>
                <a:lnTo>
                  <a:pt x="746820" y="404376"/>
                </a:lnTo>
                <a:lnTo>
                  <a:pt x="1012761" y="404376"/>
                </a:lnTo>
                <a:lnTo>
                  <a:pt x="1012761" y="357017"/>
                </a:lnTo>
                <a:lnTo>
                  <a:pt x="1078336" y="357017"/>
                </a:lnTo>
                <a:lnTo>
                  <a:pt x="1078336" y="302371"/>
                </a:lnTo>
                <a:lnTo>
                  <a:pt x="1136624" y="302371"/>
                </a:lnTo>
                <a:lnTo>
                  <a:pt x="1136624" y="262298"/>
                </a:lnTo>
                <a:lnTo>
                  <a:pt x="1187627" y="262298"/>
                </a:lnTo>
                <a:lnTo>
                  <a:pt x="1187627" y="211295"/>
                </a:lnTo>
                <a:lnTo>
                  <a:pt x="1234986" y="211295"/>
                </a:lnTo>
                <a:lnTo>
                  <a:pt x="1234986" y="163936"/>
                </a:lnTo>
                <a:lnTo>
                  <a:pt x="1387993" y="163936"/>
                </a:lnTo>
                <a:lnTo>
                  <a:pt x="1387993" y="109291"/>
                </a:lnTo>
                <a:lnTo>
                  <a:pt x="1690365" y="109291"/>
                </a:lnTo>
                <a:lnTo>
                  <a:pt x="1690365" y="61931"/>
                </a:lnTo>
                <a:lnTo>
                  <a:pt x="1755939" y="61931"/>
                </a:lnTo>
                <a:lnTo>
                  <a:pt x="1755939" y="0"/>
                </a:lnTo>
                <a:lnTo>
                  <a:pt x="3581096" y="0"/>
                </a:lnTo>
              </a:path>
            </a:pathLst>
          </a:custGeom>
          <a:noFill/>
          <a:ln w="28575">
            <a:solidFill>
              <a:srgbClr val="B7265F"/>
            </a:solidFill>
            <a:miter lim="800000"/>
            <a:headEnd/>
            <a:tailEnd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168" name="Freeform: Shape 2167">
            <a:extLst>
              <a:ext uri="{FF2B5EF4-FFF2-40B4-BE49-F238E27FC236}">
                <a16:creationId xmlns:a16="http://schemas.microsoft.com/office/drawing/2014/main" id="{15C0791F-DDA3-3D37-3369-9F01AA39D4D9}"/>
              </a:ext>
            </a:extLst>
          </p:cNvPr>
          <p:cNvSpPr/>
          <p:nvPr/>
        </p:nvSpPr>
        <p:spPr bwMode="auto">
          <a:xfrm>
            <a:off x="1712964" y="3075728"/>
            <a:ext cx="3067429" cy="1122053"/>
          </a:xfrm>
          <a:custGeom>
            <a:avLst/>
            <a:gdLst>
              <a:gd name="connsiteX0" fmla="*/ 0 w 3067429"/>
              <a:gd name="connsiteY0" fmla="*/ 1122053 h 1122053"/>
              <a:gd name="connsiteX1" fmla="*/ 54645 w 3067429"/>
              <a:gd name="connsiteY1" fmla="*/ 1122053 h 1122053"/>
              <a:gd name="connsiteX2" fmla="*/ 54645 w 3067429"/>
              <a:gd name="connsiteY2" fmla="*/ 1081980 h 1122053"/>
              <a:gd name="connsiteX3" fmla="*/ 134792 w 3067429"/>
              <a:gd name="connsiteY3" fmla="*/ 1081980 h 1122053"/>
              <a:gd name="connsiteX4" fmla="*/ 134792 w 3067429"/>
              <a:gd name="connsiteY4" fmla="*/ 1038263 h 1122053"/>
              <a:gd name="connsiteX5" fmla="*/ 163936 w 3067429"/>
              <a:gd name="connsiteY5" fmla="*/ 1038263 h 1122053"/>
              <a:gd name="connsiteX6" fmla="*/ 163936 w 3067429"/>
              <a:gd name="connsiteY6" fmla="*/ 896185 h 1122053"/>
              <a:gd name="connsiteX7" fmla="*/ 196723 w 3067429"/>
              <a:gd name="connsiteY7" fmla="*/ 896185 h 1122053"/>
              <a:gd name="connsiteX8" fmla="*/ 196723 w 3067429"/>
              <a:gd name="connsiteY8" fmla="*/ 848826 h 1122053"/>
              <a:gd name="connsiteX9" fmla="*/ 302371 w 3067429"/>
              <a:gd name="connsiteY9" fmla="*/ 848826 h 1122053"/>
              <a:gd name="connsiteX10" fmla="*/ 302371 w 3067429"/>
              <a:gd name="connsiteY10" fmla="*/ 801467 h 1122053"/>
              <a:gd name="connsiteX11" fmla="*/ 313300 w 3067429"/>
              <a:gd name="connsiteY11" fmla="*/ 801467 h 1122053"/>
              <a:gd name="connsiteX12" fmla="*/ 313300 w 3067429"/>
              <a:gd name="connsiteY12" fmla="*/ 746821 h 1122053"/>
              <a:gd name="connsiteX13" fmla="*/ 342444 w 3067429"/>
              <a:gd name="connsiteY13" fmla="*/ 746821 h 1122053"/>
              <a:gd name="connsiteX14" fmla="*/ 342444 w 3067429"/>
              <a:gd name="connsiteY14" fmla="*/ 699462 h 1122053"/>
              <a:gd name="connsiteX15" fmla="*/ 349730 w 3067429"/>
              <a:gd name="connsiteY15" fmla="*/ 699462 h 1122053"/>
              <a:gd name="connsiteX16" fmla="*/ 349730 w 3067429"/>
              <a:gd name="connsiteY16" fmla="*/ 655746 h 1122053"/>
              <a:gd name="connsiteX17" fmla="*/ 382518 w 3067429"/>
              <a:gd name="connsiteY17" fmla="*/ 655746 h 1122053"/>
              <a:gd name="connsiteX18" fmla="*/ 382518 w 3067429"/>
              <a:gd name="connsiteY18" fmla="*/ 608386 h 1122053"/>
              <a:gd name="connsiteX19" fmla="*/ 411662 w 3067429"/>
              <a:gd name="connsiteY19" fmla="*/ 608386 h 1122053"/>
              <a:gd name="connsiteX20" fmla="*/ 411662 w 3067429"/>
              <a:gd name="connsiteY20" fmla="*/ 568313 h 1122053"/>
              <a:gd name="connsiteX21" fmla="*/ 411662 w 3067429"/>
              <a:gd name="connsiteY21" fmla="*/ 568313 h 1122053"/>
              <a:gd name="connsiteX22" fmla="*/ 513667 w 3067429"/>
              <a:gd name="connsiteY22" fmla="*/ 568313 h 1122053"/>
              <a:gd name="connsiteX23" fmla="*/ 513667 w 3067429"/>
              <a:gd name="connsiteY23" fmla="*/ 510024 h 1122053"/>
              <a:gd name="connsiteX24" fmla="*/ 681246 w 3067429"/>
              <a:gd name="connsiteY24" fmla="*/ 510024 h 1122053"/>
              <a:gd name="connsiteX25" fmla="*/ 681246 w 3067429"/>
              <a:gd name="connsiteY25" fmla="*/ 466308 h 1122053"/>
              <a:gd name="connsiteX26" fmla="*/ 743177 w 3067429"/>
              <a:gd name="connsiteY26" fmla="*/ 466308 h 1122053"/>
              <a:gd name="connsiteX27" fmla="*/ 743177 w 3067429"/>
              <a:gd name="connsiteY27" fmla="*/ 426235 h 1122053"/>
              <a:gd name="connsiteX28" fmla="*/ 801466 w 3067429"/>
              <a:gd name="connsiteY28" fmla="*/ 426235 h 1122053"/>
              <a:gd name="connsiteX29" fmla="*/ 801466 w 3067429"/>
              <a:gd name="connsiteY29" fmla="*/ 371589 h 1122053"/>
              <a:gd name="connsiteX30" fmla="*/ 903471 w 3067429"/>
              <a:gd name="connsiteY30" fmla="*/ 371589 h 1122053"/>
              <a:gd name="connsiteX31" fmla="*/ 903471 w 3067429"/>
              <a:gd name="connsiteY31" fmla="*/ 327873 h 1122053"/>
              <a:gd name="connsiteX32" fmla="*/ 983617 w 3067429"/>
              <a:gd name="connsiteY32" fmla="*/ 327873 h 1122053"/>
              <a:gd name="connsiteX33" fmla="*/ 983617 w 3067429"/>
              <a:gd name="connsiteY33" fmla="*/ 284157 h 1122053"/>
              <a:gd name="connsiteX34" fmla="*/ 1453568 w 3067429"/>
              <a:gd name="connsiteY34" fmla="*/ 284157 h 1122053"/>
              <a:gd name="connsiteX35" fmla="*/ 1453568 w 3067429"/>
              <a:gd name="connsiteY35" fmla="*/ 225868 h 1122053"/>
              <a:gd name="connsiteX36" fmla="*/ 1533714 w 3067429"/>
              <a:gd name="connsiteY36" fmla="*/ 225868 h 1122053"/>
              <a:gd name="connsiteX37" fmla="*/ 1533714 w 3067429"/>
              <a:gd name="connsiteY37" fmla="*/ 193081 h 1122053"/>
              <a:gd name="connsiteX38" fmla="*/ 1537357 w 3067429"/>
              <a:gd name="connsiteY38" fmla="*/ 193081 h 1122053"/>
              <a:gd name="connsiteX39" fmla="*/ 1537357 w 3067429"/>
              <a:gd name="connsiteY39" fmla="*/ 123863 h 1122053"/>
              <a:gd name="connsiteX40" fmla="*/ 2808774 w 3067429"/>
              <a:gd name="connsiteY40" fmla="*/ 123863 h 1122053"/>
              <a:gd name="connsiteX41" fmla="*/ 2808774 w 3067429"/>
              <a:gd name="connsiteY41" fmla="*/ 65575 h 1122053"/>
              <a:gd name="connsiteX42" fmla="*/ 3067429 w 3067429"/>
              <a:gd name="connsiteY42" fmla="*/ 65575 h 1122053"/>
              <a:gd name="connsiteX43" fmla="*/ 3067429 w 3067429"/>
              <a:gd name="connsiteY43" fmla="*/ 0 h 1122053"/>
              <a:gd name="connsiteX44" fmla="*/ 3056500 w 3067429"/>
              <a:gd name="connsiteY44" fmla="*/ 0 h 1122053"/>
              <a:gd name="connsiteX45" fmla="*/ 3056500 w 3067429"/>
              <a:gd name="connsiteY45" fmla="*/ 0 h 1122053"/>
              <a:gd name="connsiteX46" fmla="*/ 3060143 w 3067429"/>
              <a:gd name="connsiteY46" fmla="*/ 3644 h 1122053"/>
              <a:gd name="connsiteX0" fmla="*/ 0 w 3067429"/>
              <a:gd name="connsiteY0" fmla="*/ 1122053 h 1122053"/>
              <a:gd name="connsiteX1" fmla="*/ 54645 w 3067429"/>
              <a:gd name="connsiteY1" fmla="*/ 1122053 h 1122053"/>
              <a:gd name="connsiteX2" fmla="*/ 54645 w 3067429"/>
              <a:gd name="connsiteY2" fmla="*/ 1081980 h 1122053"/>
              <a:gd name="connsiteX3" fmla="*/ 134792 w 3067429"/>
              <a:gd name="connsiteY3" fmla="*/ 1081980 h 1122053"/>
              <a:gd name="connsiteX4" fmla="*/ 134792 w 3067429"/>
              <a:gd name="connsiteY4" fmla="*/ 1038263 h 1122053"/>
              <a:gd name="connsiteX5" fmla="*/ 163936 w 3067429"/>
              <a:gd name="connsiteY5" fmla="*/ 1038263 h 1122053"/>
              <a:gd name="connsiteX6" fmla="*/ 163936 w 3067429"/>
              <a:gd name="connsiteY6" fmla="*/ 896185 h 1122053"/>
              <a:gd name="connsiteX7" fmla="*/ 196723 w 3067429"/>
              <a:gd name="connsiteY7" fmla="*/ 896185 h 1122053"/>
              <a:gd name="connsiteX8" fmla="*/ 196723 w 3067429"/>
              <a:gd name="connsiteY8" fmla="*/ 848826 h 1122053"/>
              <a:gd name="connsiteX9" fmla="*/ 302371 w 3067429"/>
              <a:gd name="connsiteY9" fmla="*/ 848826 h 1122053"/>
              <a:gd name="connsiteX10" fmla="*/ 302371 w 3067429"/>
              <a:gd name="connsiteY10" fmla="*/ 801467 h 1122053"/>
              <a:gd name="connsiteX11" fmla="*/ 313300 w 3067429"/>
              <a:gd name="connsiteY11" fmla="*/ 801467 h 1122053"/>
              <a:gd name="connsiteX12" fmla="*/ 313300 w 3067429"/>
              <a:gd name="connsiteY12" fmla="*/ 746821 h 1122053"/>
              <a:gd name="connsiteX13" fmla="*/ 342444 w 3067429"/>
              <a:gd name="connsiteY13" fmla="*/ 746821 h 1122053"/>
              <a:gd name="connsiteX14" fmla="*/ 342444 w 3067429"/>
              <a:gd name="connsiteY14" fmla="*/ 699462 h 1122053"/>
              <a:gd name="connsiteX15" fmla="*/ 349730 w 3067429"/>
              <a:gd name="connsiteY15" fmla="*/ 699462 h 1122053"/>
              <a:gd name="connsiteX16" fmla="*/ 349730 w 3067429"/>
              <a:gd name="connsiteY16" fmla="*/ 655746 h 1122053"/>
              <a:gd name="connsiteX17" fmla="*/ 382518 w 3067429"/>
              <a:gd name="connsiteY17" fmla="*/ 655746 h 1122053"/>
              <a:gd name="connsiteX18" fmla="*/ 382518 w 3067429"/>
              <a:gd name="connsiteY18" fmla="*/ 608386 h 1122053"/>
              <a:gd name="connsiteX19" fmla="*/ 411662 w 3067429"/>
              <a:gd name="connsiteY19" fmla="*/ 608386 h 1122053"/>
              <a:gd name="connsiteX20" fmla="*/ 411662 w 3067429"/>
              <a:gd name="connsiteY20" fmla="*/ 568313 h 1122053"/>
              <a:gd name="connsiteX21" fmla="*/ 411662 w 3067429"/>
              <a:gd name="connsiteY21" fmla="*/ 568313 h 1122053"/>
              <a:gd name="connsiteX22" fmla="*/ 513667 w 3067429"/>
              <a:gd name="connsiteY22" fmla="*/ 568313 h 1122053"/>
              <a:gd name="connsiteX23" fmla="*/ 513667 w 3067429"/>
              <a:gd name="connsiteY23" fmla="*/ 510024 h 1122053"/>
              <a:gd name="connsiteX24" fmla="*/ 681246 w 3067429"/>
              <a:gd name="connsiteY24" fmla="*/ 510024 h 1122053"/>
              <a:gd name="connsiteX25" fmla="*/ 681246 w 3067429"/>
              <a:gd name="connsiteY25" fmla="*/ 466308 h 1122053"/>
              <a:gd name="connsiteX26" fmla="*/ 743177 w 3067429"/>
              <a:gd name="connsiteY26" fmla="*/ 466308 h 1122053"/>
              <a:gd name="connsiteX27" fmla="*/ 743177 w 3067429"/>
              <a:gd name="connsiteY27" fmla="*/ 426235 h 1122053"/>
              <a:gd name="connsiteX28" fmla="*/ 801466 w 3067429"/>
              <a:gd name="connsiteY28" fmla="*/ 426235 h 1122053"/>
              <a:gd name="connsiteX29" fmla="*/ 801466 w 3067429"/>
              <a:gd name="connsiteY29" fmla="*/ 371589 h 1122053"/>
              <a:gd name="connsiteX30" fmla="*/ 903471 w 3067429"/>
              <a:gd name="connsiteY30" fmla="*/ 371589 h 1122053"/>
              <a:gd name="connsiteX31" fmla="*/ 903471 w 3067429"/>
              <a:gd name="connsiteY31" fmla="*/ 327873 h 1122053"/>
              <a:gd name="connsiteX32" fmla="*/ 983617 w 3067429"/>
              <a:gd name="connsiteY32" fmla="*/ 327873 h 1122053"/>
              <a:gd name="connsiteX33" fmla="*/ 983617 w 3067429"/>
              <a:gd name="connsiteY33" fmla="*/ 284157 h 1122053"/>
              <a:gd name="connsiteX34" fmla="*/ 1453568 w 3067429"/>
              <a:gd name="connsiteY34" fmla="*/ 284157 h 1122053"/>
              <a:gd name="connsiteX35" fmla="*/ 1453568 w 3067429"/>
              <a:gd name="connsiteY35" fmla="*/ 225868 h 1122053"/>
              <a:gd name="connsiteX36" fmla="*/ 1533714 w 3067429"/>
              <a:gd name="connsiteY36" fmla="*/ 225868 h 1122053"/>
              <a:gd name="connsiteX37" fmla="*/ 1533714 w 3067429"/>
              <a:gd name="connsiteY37" fmla="*/ 193081 h 1122053"/>
              <a:gd name="connsiteX38" fmla="*/ 1537357 w 3067429"/>
              <a:gd name="connsiteY38" fmla="*/ 193081 h 1122053"/>
              <a:gd name="connsiteX39" fmla="*/ 1537357 w 3067429"/>
              <a:gd name="connsiteY39" fmla="*/ 123863 h 1122053"/>
              <a:gd name="connsiteX40" fmla="*/ 2808774 w 3067429"/>
              <a:gd name="connsiteY40" fmla="*/ 123863 h 1122053"/>
              <a:gd name="connsiteX41" fmla="*/ 2808774 w 3067429"/>
              <a:gd name="connsiteY41" fmla="*/ 65575 h 1122053"/>
              <a:gd name="connsiteX42" fmla="*/ 3067429 w 3067429"/>
              <a:gd name="connsiteY42" fmla="*/ 65575 h 1122053"/>
              <a:gd name="connsiteX43" fmla="*/ 3067429 w 3067429"/>
              <a:gd name="connsiteY43" fmla="*/ 0 h 1122053"/>
              <a:gd name="connsiteX44" fmla="*/ 3056500 w 3067429"/>
              <a:gd name="connsiteY44" fmla="*/ 0 h 1122053"/>
              <a:gd name="connsiteX45" fmla="*/ 3056500 w 3067429"/>
              <a:gd name="connsiteY45" fmla="*/ 0 h 1122053"/>
              <a:gd name="connsiteX0" fmla="*/ 0 w 3067429"/>
              <a:gd name="connsiteY0" fmla="*/ 1122053 h 1122053"/>
              <a:gd name="connsiteX1" fmla="*/ 54645 w 3067429"/>
              <a:gd name="connsiteY1" fmla="*/ 1122053 h 1122053"/>
              <a:gd name="connsiteX2" fmla="*/ 54645 w 3067429"/>
              <a:gd name="connsiteY2" fmla="*/ 1081980 h 1122053"/>
              <a:gd name="connsiteX3" fmla="*/ 134792 w 3067429"/>
              <a:gd name="connsiteY3" fmla="*/ 1081980 h 1122053"/>
              <a:gd name="connsiteX4" fmla="*/ 134792 w 3067429"/>
              <a:gd name="connsiteY4" fmla="*/ 1038263 h 1122053"/>
              <a:gd name="connsiteX5" fmla="*/ 163936 w 3067429"/>
              <a:gd name="connsiteY5" fmla="*/ 1038263 h 1122053"/>
              <a:gd name="connsiteX6" fmla="*/ 163936 w 3067429"/>
              <a:gd name="connsiteY6" fmla="*/ 896185 h 1122053"/>
              <a:gd name="connsiteX7" fmla="*/ 196723 w 3067429"/>
              <a:gd name="connsiteY7" fmla="*/ 896185 h 1122053"/>
              <a:gd name="connsiteX8" fmla="*/ 196723 w 3067429"/>
              <a:gd name="connsiteY8" fmla="*/ 848826 h 1122053"/>
              <a:gd name="connsiteX9" fmla="*/ 302371 w 3067429"/>
              <a:gd name="connsiteY9" fmla="*/ 848826 h 1122053"/>
              <a:gd name="connsiteX10" fmla="*/ 302371 w 3067429"/>
              <a:gd name="connsiteY10" fmla="*/ 801467 h 1122053"/>
              <a:gd name="connsiteX11" fmla="*/ 313300 w 3067429"/>
              <a:gd name="connsiteY11" fmla="*/ 801467 h 1122053"/>
              <a:gd name="connsiteX12" fmla="*/ 313300 w 3067429"/>
              <a:gd name="connsiteY12" fmla="*/ 746821 h 1122053"/>
              <a:gd name="connsiteX13" fmla="*/ 342444 w 3067429"/>
              <a:gd name="connsiteY13" fmla="*/ 746821 h 1122053"/>
              <a:gd name="connsiteX14" fmla="*/ 342444 w 3067429"/>
              <a:gd name="connsiteY14" fmla="*/ 699462 h 1122053"/>
              <a:gd name="connsiteX15" fmla="*/ 349730 w 3067429"/>
              <a:gd name="connsiteY15" fmla="*/ 699462 h 1122053"/>
              <a:gd name="connsiteX16" fmla="*/ 349730 w 3067429"/>
              <a:gd name="connsiteY16" fmla="*/ 655746 h 1122053"/>
              <a:gd name="connsiteX17" fmla="*/ 382518 w 3067429"/>
              <a:gd name="connsiteY17" fmla="*/ 655746 h 1122053"/>
              <a:gd name="connsiteX18" fmla="*/ 382518 w 3067429"/>
              <a:gd name="connsiteY18" fmla="*/ 608386 h 1122053"/>
              <a:gd name="connsiteX19" fmla="*/ 411662 w 3067429"/>
              <a:gd name="connsiteY19" fmla="*/ 608386 h 1122053"/>
              <a:gd name="connsiteX20" fmla="*/ 411662 w 3067429"/>
              <a:gd name="connsiteY20" fmla="*/ 568313 h 1122053"/>
              <a:gd name="connsiteX21" fmla="*/ 411662 w 3067429"/>
              <a:gd name="connsiteY21" fmla="*/ 568313 h 1122053"/>
              <a:gd name="connsiteX22" fmla="*/ 513667 w 3067429"/>
              <a:gd name="connsiteY22" fmla="*/ 568313 h 1122053"/>
              <a:gd name="connsiteX23" fmla="*/ 513667 w 3067429"/>
              <a:gd name="connsiteY23" fmla="*/ 510024 h 1122053"/>
              <a:gd name="connsiteX24" fmla="*/ 681246 w 3067429"/>
              <a:gd name="connsiteY24" fmla="*/ 510024 h 1122053"/>
              <a:gd name="connsiteX25" fmla="*/ 681246 w 3067429"/>
              <a:gd name="connsiteY25" fmla="*/ 466308 h 1122053"/>
              <a:gd name="connsiteX26" fmla="*/ 743177 w 3067429"/>
              <a:gd name="connsiteY26" fmla="*/ 466308 h 1122053"/>
              <a:gd name="connsiteX27" fmla="*/ 743177 w 3067429"/>
              <a:gd name="connsiteY27" fmla="*/ 426235 h 1122053"/>
              <a:gd name="connsiteX28" fmla="*/ 801466 w 3067429"/>
              <a:gd name="connsiteY28" fmla="*/ 426235 h 1122053"/>
              <a:gd name="connsiteX29" fmla="*/ 801466 w 3067429"/>
              <a:gd name="connsiteY29" fmla="*/ 371589 h 1122053"/>
              <a:gd name="connsiteX30" fmla="*/ 903471 w 3067429"/>
              <a:gd name="connsiteY30" fmla="*/ 371589 h 1122053"/>
              <a:gd name="connsiteX31" fmla="*/ 903471 w 3067429"/>
              <a:gd name="connsiteY31" fmla="*/ 327873 h 1122053"/>
              <a:gd name="connsiteX32" fmla="*/ 983617 w 3067429"/>
              <a:gd name="connsiteY32" fmla="*/ 327873 h 1122053"/>
              <a:gd name="connsiteX33" fmla="*/ 983617 w 3067429"/>
              <a:gd name="connsiteY33" fmla="*/ 284157 h 1122053"/>
              <a:gd name="connsiteX34" fmla="*/ 1453568 w 3067429"/>
              <a:gd name="connsiteY34" fmla="*/ 284157 h 1122053"/>
              <a:gd name="connsiteX35" fmla="*/ 1453568 w 3067429"/>
              <a:gd name="connsiteY35" fmla="*/ 225868 h 1122053"/>
              <a:gd name="connsiteX36" fmla="*/ 1533714 w 3067429"/>
              <a:gd name="connsiteY36" fmla="*/ 225868 h 1122053"/>
              <a:gd name="connsiteX37" fmla="*/ 1533714 w 3067429"/>
              <a:gd name="connsiteY37" fmla="*/ 193081 h 1122053"/>
              <a:gd name="connsiteX38" fmla="*/ 1537357 w 3067429"/>
              <a:gd name="connsiteY38" fmla="*/ 193081 h 1122053"/>
              <a:gd name="connsiteX39" fmla="*/ 1537357 w 3067429"/>
              <a:gd name="connsiteY39" fmla="*/ 123863 h 1122053"/>
              <a:gd name="connsiteX40" fmla="*/ 2808774 w 3067429"/>
              <a:gd name="connsiteY40" fmla="*/ 123863 h 1122053"/>
              <a:gd name="connsiteX41" fmla="*/ 2808774 w 3067429"/>
              <a:gd name="connsiteY41" fmla="*/ 65575 h 1122053"/>
              <a:gd name="connsiteX42" fmla="*/ 3067429 w 3067429"/>
              <a:gd name="connsiteY42" fmla="*/ 65575 h 1122053"/>
              <a:gd name="connsiteX43" fmla="*/ 3067429 w 3067429"/>
              <a:gd name="connsiteY43" fmla="*/ 0 h 1122053"/>
              <a:gd name="connsiteX44" fmla="*/ 3056500 w 3067429"/>
              <a:gd name="connsiteY44" fmla="*/ 0 h 1122053"/>
              <a:gd name="connsiteX0" fmla="*/ 0 w 3067429"/>
              <a:gd name="connsiteY0" fmla="*/ 1122053 h 1122053"/>
              <a:gd name="connsiteX1" fmla="*/ 54645 w 3067429"/>
              <a:gd name="connsiteY1" fmla="*/ 1122053 h 1122053"/>
              <a:gd name="connsiteX2" fmla="*/ 54645 w 3067429"/>
              <a:gd name="connsiteY2" fmla="*/ 1081980 h 1122053"/>
              <a:gd name="connsiteX3" fmla="*/ 134792 w 3067429"/>
              <a:gd name="connsiteY3" fmla="*/ 1081980 h 1122053"/>
              <a:gd name="connsiteX4" fmla="*/ 134792 w 3067429"/>
              <a:gd name="connsiteY4" fmla="*/ 1038263 h 1122053"/>
              <a:gd name="connsiteX5" fmla="*/ 163936 w 3067429"/>
              <a:gd name="connsiteY5" fmla="*/ 1038263 h 1122053"/>
              <a:gd name="connsiteX6" fmla="*/ 163936 w 3067429"/>
              <a:gd name="connsiteY6" fmla="*/ 896185 h 1122053"/>
              <a:gd name="connsiteX7" fmla="*/ 196723 w 3067429"/>
              <a:gd name="connsiteY7" fmla="*/ 896185 h 1122053"/>
              <a:gd name="connsiteX8" fmla="*/ 196723 w 3067429"/>
              <a:gd name="connsiteY8" fmla="*/ 848826 h 1122053"/>
              <a:gd name="connsiteX9" fmla="*/ 302371 w 3067429"/>
              <a:gd name="connsiteY9" fmla="*/ 848826 h 1122053"/>
              <a:gd name="connsiteX10" fmla="*/ 302371 w 3067429"/>
              <a:gd name="connsiteY10" fmla="*/ 801467 h 1122053"/>
              <a:gd name="connsiteX11" fmla="*/ 313300 w 3067429"/>
              <a:gd name="connsiteY11" fmla="*/ 801467 h 1122053"/>
              <a:gd name="connsiteX12" fmla="*/ 313300 w 3067429"/>
              <a:gd name="connsiteY12" fmla="*/ 746821 h 1122053"/>
              <a:gd name="connsiteX13" fmla="*/ 342444 w 3067429"/>
              <a:gd name="connsiteY13" fmla="*/ 746821 h 1122053"/>
              <a:gd name="connsiteX14" fmla="*/ 342444 w 3067429"/>
              <a:gd name="connsiteY14" fmla="*/ 699462 h 1122053"/>
              <a:gd name="connsiteX15" fmla="*/ 349730 w 3067429"/>
              <a:gd name="connsiteY15" fmla="*/ 699462 h 1122053"/>
              <a:gd name="connsiteX16" fmla="*/ 349730 w 3067429"/>
              <a:gd name="connsiteY16" fmla="*/ 655746 h 1122053"/>
              <a:gd name="connsiteX17" fmla="*/ 382518 w 3067429"/>
              <a:gd name="connsiteY17" fmla="*/ 655746 h 1122053"/>
              <a:gd name="connsiteX18" fmla="*/ 382518 w 3067429"/>
              <a:gd name="connsiteY18" fmla="*/ 608386 h 1122053"/>
              <a:gd name="connsiteX19" fmla="*/ 411662 w 3067429"/>
              <a:gd name="connsiteY19" fmla="*/ 608386 h 1122053"/>
              <a:gd name="connsiteX20" fmla="*/ 411662 w 3067429"/>
              <a:gd name="connsiteY20" fmla="*/ 568313 h 1122053"/>
              <a:gd name="connsiteX21" fmla="*/ 411662 w 3067429"/>
              <a:gd name="connsiteY21" fmla="*/ 568313 h 1122053"/>
              <a:gd name="connsiteX22" fmla="*/ 513667 w 3067429"/>
              <a:gd name="connsiteY22" fmla="*/ 568313 h 1122053"/>
              <a:gd name="connsiteX23" fmla="*/ 513667 w 3067429"/>
              <a:gd name="connsiteY23" fmla="*/ 510024 h 1122053"/>
              <a:gd name="connsiteX24" fmla="*/ 681246 w 3067429"/>
              <a:gd name="connsiteY24" fmla="*/ 510024 h 1122053"/>
              <a:gd name="connsiteX25" fmla="*/ 681246 w 3067429"/>
              <a:gd name="connsiteY25" fmla="*/ 466308 h 1122053"/>
              <a:gd name="connsiteX26" fmla="*/ 743177 w 3067429"/>
              <a:gd name="connsiteY26" fmla="*/ 466308 h 1122053"/>
              <a:gd name="connsiteX27" fmla="*/ 743177 w 3067429"/>
              <a:gd name="connsiteY27" fmla="*/ 426235 h 1122053"/>
              <a:gd name="connsiteX28" fmla="*/ 801466 w 3067429"/>
              <a:gd name="connsiteY28" fmla="*/ 426235 h 1122053"/>
              <a:gd name="connsiteX29" fmla="*/ 801466 w 3067429"/>
              <a:gd name="connsiteY29" fmla="*/ 371589 h 1122053"/>
              <a:gd name="connsiteX30" fmla="*/ 903471 w 3067429"/>
              <a:gd name="connsiteY30" fmla="*/ 371589 h 1122053"/>
              <a:gd name="connsiteX31" fmla="*/ 903471 w 3067429"/>
              <a:gd name="connsiteY31" fmla="*/ 327873 h 1122053"/>
              <a:gd name="connsiteX32" fmla="*/ 983617 w 3067429"/>
              <a:gd name="connsiteY32" fmla="*/ 327873 h 1122053"/>
              <a:gd name="connsiteX33" fmla="*/ 983617 w 3067429"/>
              <a:gd name="connsiteY33" fmla="*/ 284157 h 1122053"/>
              <a:gd name="connsiteX34" fmla="*/ 1453568 w 3067429"/>
              <a:gd name="connsiteY34" fmla="*/ 284157 h 1122053"/>
              <a:gd name="connsiteX35" fmla="*/ 1453568 w 3067429"/>
              <a:gd name="connsiteY35" fmla="*/ 225868 h 1122053"/>
              <a:gd name="connsiteX36" fmla="*/ 1533714 w 3067429"/>
              <a:gd name="connsiteY36" fmla="*/ 225868 h 1122053"/>
              <a:gd name="connsiteX37" fmla="*/ 1533714 w 3067429"/>
              <a:gd name="connsiteY37" fmla="*/ 193081 h 1122053"/>
              <a:gd name="connsiteX38" fmla="*/ 1537357 w 3067429"/>
              <a:gd name="connsiteY38" fmla="*/ 193081 h 1122053"/>
              <a:gd name="connsiteX39" fmla="*/ 1537357 w 3067429"/>
              <a:gd name="connsiteY39" fmla="*/ 123863 h 1122053"/>
              <a:gd name="connsiteX40" fmla="*/ 2808774 w 3067429"/>
              <a:gd name="connsiteY40" fmla="*/ 123863 h 1122053"/>
              <a:gd name="connsiteX41" fmla="*/ 2808774 w 3067429"/>
              <a:gd name="connsiteY41" fmla="*/ 65575 h 1122053"/>
              <a:gd name="connsiteX42" fmla="*/ 3067429 w 3067429"/>
              <a:gd name="connsiteY42" fmla="*/ 65575 h 1122053"/>
              <a:gd name="connsiteX43" fmla="*/ 3067429 w 3067429"/>
              <a:gd name="connsiteY43" fmla="*/ 0 h 1122053"/>
              <a:gd name="connsiteX0" fmla="*/ 0 w 3067429"/>
              <a:gd name="connsiteY0" fmla="*/ 1122053 h 1122053"/>
              <a:gd name="connsiteX1" fmla="*/ 54645 w 3067429"/>
              <a:gd name="connsiteY1" fmla="*/ 1122053 h 1122053"/>
              <a:gd name="connsiteX2" fmla="*/ 54645 w 3067429"/>
              <a:gd name="connsiteY2" fmla="*/ 1081980 h 1122053"/>
              <a:gd name="connsiteX3" fmla="*/ 134792 w 3067429"/>
              <a:gd name="connsiteY3" fmla="*/ 1081980 h 1122053"/>
              <a:gd name="connsiteX4" fmla="*/ 134792 w 3067429"/>
              <a:gd name="connsiteY4" fmla="*/ 1038263 h 1122053"/>
              <a:gd name="connsiteX5" fmla="*/ 163936 w 3067429"/>
              <a:gd name="connsiteY5" fmla="*/ 1038263 h 1122053"/>
              <a:gd name="connsiteX6" fmla="*/ 163936 w 3067429"/>
              <a:gd name="connsiteY6" fmla="*/ 896185 h 1122053"/>
              <a:gd name="connsiteX7" fmla="*/ 196723 w 3067429"/>
              <a:gd name="connsiteY7" fmla="*/ 896185 h 1122053"/>
              <a:gd name="connsiteX8" fmla="*/ 196723 w 3067429"/>
              <a:gd name="connsiteY8" fmla="*/ 848826 h 1122053"/>
              <a:gd name="connsiteX9" fmla="*/ 302371 w 3067429"/>
              <a:gd name="connsiteY9" fmla="*/ 848826 h 1122053"/>
              <a:gd name="connsiteX10" fmla="*/ 302371 w 3067429"/>
              <a:gd name="connsiteY10" fmla="*/ 801467 h 1122053"/>
              <a:gd name="connsiteX11" fmla="*/ 313300 w 3067429"/>
              <a:gd name="connsiteY11" fmla="*/ 801467 h 1122053"/>
              <a:gd name="connsiteX12" fmla="*/ 313300 w 3067429"/>
              <a:gd name="connsiteY12" fmla="*/ 746821 h 1122053"/>
              <a:gd name="connsiteX13" fmla="*/ 342444 w 3067429"/>
              <a:gd name="connsiteY13" fmla="*/ 746821 h 1122053"/>
              <a:gd name="connsiteX14" fmla="*/ 342444 w 3067429"/>
              <a:gd name="connsiteY14" fmla="*/ 699462 h 1122053"/>
              <a:gd name="connsiteX15" fmla="*/ 349730 w 3067429"/>
              <a:gd name="connsiteY15" fmla="*/ 699462 h 1122053"/>
              <a:gd name="connsiteX16" fmla="*/ 349730 w 3067429"/>
              <a:gd name="connsiteY16" fmla="*/ 655746 h 1122053"/>
              <a:gd name="connsiteX17" fmla="*/ 382518 w 3067429"/>
              <a:gd name="connsiteY17" fmla="*/ 655746 h 1122053"/>
              <a:gd name="connsiteX18" fmla="*/ 382518 w 3067429"/>
              <a:gd name="connsiteY18" fmla="*/ 608386 h 1122053"/>
              <a:gd name="connsiteX19" fmla="*/ 411662 w 3067429"/>
              <a:gd name="connsiteY19" fmla="*/ 608386 h 1122053"/>
              <a:gd name="connsiteX20" fmla="*/ 411662 w 3067429"/>
              <a:gd name="connsiteY20" fmla="*/ 568313 h 1122053"/>
              <a:gd name="connsiteX21" fmla="*/ 411662 w 3067429"/>
              <a:gd name="connsiteY21" fmla="*/ 568313 h 1122053"/>
              <a:gd name="connsiteX22" fmla="*/ 513667 w 3067429"/>
              <a:gd name="connsiteY22" fmla="*/ 568313 h 1122053"/>
              <a:gd name="connsiteX23" fmla="*/ 513667 w 3067429"/>
              <a:gd name="connsiteY23" fmla="*/ 510024 h 1122053"/>
              <a:gd name="connsiteX24" fmla="*/ 681246 w 3067429"/>
              <a:gd name="connsiteY24" fmla="*/ 510024 h 1122053"/>
              <a:gd name="connsiteX25" fmla="*/ 681246 w 3067429"/>
              <a:gd name="connsiteY25" fmla="*/ 466308 h 1122053"/>
              <a:gd name="connsiteX26" fmla="*/ 743177 w 3067429"/>
              <a:gd name="connsiteY26" fmla="*/ 466308 h 1122053"/>
              <a:gd name="connsiteX27" fmla="*/ 743177 w 3067429"/>
              <a:gd name="connsiteY27" fmla="*/ 426235 h 1122053"/>
              <a:gd name="connsiteX28" fmla="*/ 801466 w 3067429"/>
              <a:gd name="connsiteY28" fmla="*/ 426235 h 1122053"/>
              <a:gd name="connsiteX29" fmla="*/ 801466 w 3067429"/>
              <a:gd name="connsiteY29" fmla="*/ 371589 h 1122053"/>
              <a:gd name="connsiteX30" fmla="*/ 903471 w 3067429"/>
              <a:gd name="connsiteY30" fmla="*/ 371589 h 1122053"/>
              <a:gd name="connsiteX31" fmla="*/ 903471 w 3067429"/>
              <a:gd name="connsiteY31" fmla="*/ 327873 h 1122053"/>
              <a:gd name="connsiteX32" fmla="*/ 983617 w 3067429"/>
              <a:gd name="connsiteY32" fmla="*/ 327873 h 1122053"/>
              <a:gd name="connsiteX33" fmla="*/ 983617 w 3067429"/>
              <a:gd name="connsiteY33" fmla="*/ 284157 h 1122053"/>
              <a:gd name="connsiteX34" fmla="*/ 1453568 w 3067429"/>
              <a:gd name="connsiteY34" fmla="*/ 284157 h 1122053"/>
              <a:gd name="connsiteX35" fmla="*/ 1453568 w 3067429"/>
              <a:gd name="connsiteY35" fmla="*/ 225868 h 1122053"/>
              <a:gd name="connsiteX36" fmla="*/ 1533714 w 3067429"/>
              <a:gd name="connsiteY36" fmla="*/ 225868 h 1122053"/>
              <a:gd name="connsiteX37" fmla="*/ 1533714 w 3067429"/>
              <a:gd name="connsiteY37" fmla="*/ 193081 h 1122053"/>
              <a:gd name="connsiteX38" fmla="*/ 1537357 w 3067429"/>
              <a:gd name="connsiteY38" fmla="*/ 193081 h 1122053"/>
              <a:gd name="connsiteX39" fmla="*/ 1537357 w 3067429"/>
              <a:gd name="connsiteY39" fmla="*/ 123863 h 1122053"/>
              <a:gd name="connsiteX40" fmla="*/ 2808774 w 3067429"/>
              <a:gd name="connsiteY40" fmla="*/ 123863 h 1122053"/>
              <a:gd name="connsiteX41" fmla="*/ 2808774 w 3067429"/>
              <a:gd name="connsiteY41" fmla="*/ 65575 h 1122053"/>
              <a:gd name="connsiteX42" fmla="*/ 3067429 w 3067429"/>
              <a:gd name="connsiteY42" fmla="*/ 65575 h 1122053"/>
              <a:gd name="connsiteX43" fmla="*/ 3067429 w 3067429"/>
              <a:gd name="connsiteY43" fmla="*/ 0 h 1122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3067429" h="1122053">
                <a:moveTo>
                  <a:pt x="0" y="1122053"/>
                </a:moveTo>
                <a:lnTo>
                  <a:pt x="54645" y="1122053"/>
                </a:lnTo>
                <a:lnTo>
                  <a:pt x="54645" y="1081980"/>
                </a:lnTo>
                <a:lnTo>
                  <a:pt x="134792" y="1081980"/>
                </a:lnTo>
                <a:lnTo>
                  <a:pt x="134792" y="1038263"/>
                </a:lnTo>
                <a:lnTo>
                  <a:pt x="163936" y="1038263"/>
                </a:lnTo>
                <a:lnTo>
                  <a:pt x="163936" y="896185"/>
                </a:lnTo>
                <a:lnTo>
                  <a:pt x="196723" y="896185"/>
                </a:lnTo>
                <a:lnTo>
                  <a:pt x="196723" y="848826"/>
                </a:lnTo>
                <a:lnTo>
                  <a:pt x="302371" y="848826"/>
                </a:lnTo>
                <a:lnTo>
                  <a:pt x="302371" y="801467"/>
                </a:lnTo>
                <a:lnTo>
                  <a:pt x="313300" y="801467"/>
                </a:lnTo>
                <a:lnTo>
                  <a:pt x="313300" y="746821"/>
                </a:lnTo>
                <a:lnTo>
                  <a:pt x="342444" y="746821"/>
                </a:lnTo>
                <a:lnTo>
                  <a:pt x="342444" y="699462"/>
                </a:lnTo>
                <a:lnTo>
                  <a:pt x="349730" y="699462"/>
                </a:lnTo>
                <a:lnTo>
                  <a:pt x="349730" y="655746"/>
                </a:lnTo>
                <a:lnTo>
                  <a:pt x="382518" y="655746"/>
                </a:lnTo>
                <a:lnTo>
                  <a:pt x="382518" y="608386"/>
                </a:lnTo>
                <a:lnTo>
                  <a:pt x="411662" y="608386"/>
                </a:lnTo>
                <a:lnTo>
                  <a:pt x="411662" y="568313"/>
                </a:lnTo>
                <a:lnTo>
                  <a:pt x="411662" y="568313"/>
                </a:lnTo>
                <a:lnTo>
                  <a:pt x="513667" y="568313"/>
                </a:lnTo>
                <a:lnTo>
                  <a:pt x="513667" y="510024"/>
                </a:lnTo>
                <a:lnTo>
                  <a:pt x="681246" y="510024"/>
                </a:lnTo>
                <a:lnTo>
                  <a:pt x="681246" y="466308"/>
                </a:lnTo>
                <a:lnTo>
                  <a:pt x="743177" y="466308"/>
                </a:lnTo>
                <a:lnTo>
                  <a:pt x="743177" y="426235"/>
                </a:lnTo>
                <a:lnTo>
                  <a:pt x="801466" y="426235"/>
                </a:lnTo>
                <a:lnTo>
                  <a:pt x="801466" y="371589"/>
                </a:lnTo>
                <a:lnTo>
                  <a:pt x="903471" y="371589"/>
                </a:lnTo>
                <a:lnTo>
                  <a:pt x="903471" y="327873"/>
                </a:lnTo>
                <a:lnTo>
                  <a:pt x="983617" y="327873"/>
                </a:lnTo>
                <a:lnTo>
                  <a:pt x="983617" y="284157"/>
                </a:lnTo>
                <a:lnTo>
                  <a:pt x="1453568" y="284157"/>
                </a:lnTo>
                <a:lnTo>
                  <a:pt x="1453568" y="225868"/>
                </a:lnTo>
                <a:lnTo>
                  <a:pt x="1533714" y="225868"/>
                </a:lnTo>
                <a:lnTo>
                  <a:pt x="1533714" y="193081"/>
                </a:lnTo>
                <a:lnTo>
                  <a:pt x="1537357" y="193081"/>
                </a:lnTo>
                <a:lnTo>
                  <a:pt x="1537357" y="123863"/>
                </a:lnTo>
                <a:lnTo>
                  <a:pt x="2808774" y="123863"/>
                </a:lnTo>
                <a:lnTo>
                  <a:pt x="2808774" y="65575"/>
                </a:lnTo>
                <a:lnTo>
                  <a:pt x="3067429" y="65575"/>
                </a:lnTo>
                <a:lnTo>
                  <a:pt x="3067429" y="0"/>
                </a:lnTo>
              </a:path>
            </a:pathLst>
          </a:custGeom>
          <a:noFill/>
          <a:ln w="28575">
            <a:solidFill>
              <a:schemeClr val="accent3"/>
            </a:solidFill>
            <a:miter lim="800000"/>
            <a:headEnd/>
            <a:tailEnd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169" name="TextBox 2168">
            <a:extLst>
              <a:ext uri="{FF2B5EF4-FFF2-40B4-BE49-F238E27FC236}">
                <a16:creationId xmlns:a16="http://schemas.microsoft.com/office/drawing/2014/main" id="{FFE039B5-2E29-5E81-5211-287FF9A8A0C2}"/>
              </a:ext>
            </a:extLst>
          </p:cNvPr>
          <p:cNvSpPr txBox="1"/>
          <p:nvPr/>
        </p:nvSpPr>
        <p:spPr bwMode="auto">
          <a:xfrm>
            <a:off x="1533385" y="4224217"/>
            <a:ext cx="35709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170" name="TextBox 2169">
            <a:extLst>
              <a:ext uri="{FF2B5EF4-FFF2-40B4-BE49-F238E27FC236}">
                <a16:creationId xmlns:a16="http://schemas.microsoft.com/office/drawing/2014/main" id="{DA807F62-E0E0-2B1D-AF2D-9C7781298FED}"/>
              </a:ext>
            </a:extLst>
          </p:cNvPr>
          <p:cNvSpPr txBox="1"/>
          <p:nvPr/>
        </p:nvSpPr>
        <p:spPr bwMode="auto">
          <a:xfrm>
            <a:off x="2057799" y="4222235"/>
            <a:ext cx="2696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2171" name="TextBox 2170">
            <a:extLst>
              <a:ext uri="{FF2B5EF4-FFF2-40B4-BE49-F238E27FC236}">
                <a16:creationId xmlns:a16="http://schemas.microsoft.com/office/drawing/2014/main" id="{C380173E-7530-9A54-62A8-21AFE164974A}"/>
              </a:ext>
            </a:extLst>
          </p:cNvPr>
          <p:cNvSpPr txBox="1"/>
          <p:nvPr/>
        </p:nvSpPr>
        <p:spPr bwMode="auto">
          <a:xfrm>
            <a:off x="2545147" y="4222235"/>
            <a:ext cx="35458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</a:t>
            </a:r>
          </a:p>
        </p:txBody>
      </p:sp>
      <p:sp>
        <p:nvSpPr>
          <p:cNvPr id="2172" name="TextBox 2171">
            <a:extLst>
              <a:ext uri="{FF2B5EF4-FFF2-40B4-BE49-F238E27FC236}">
                <a16:creationId xmlns:a16="http://schemas.microsoft.com/office/drawing/2014/main" id="{E2C86F3B-7BAA-5455-1A79-5A36C79A3248}"/>
              </a:ext>
            </a:extLst>
          </p:cNvPr>
          <p:cNvSpPr txBox="1"/>
          <p:nvPr/>
        </p:nvSpPr>
        <p:spPr bwMode="auto">
          <a:xfrm>
            <a:off x="3041788" y="4222235"/>
            <a:ext cx="35458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18</a:t>
            </a:r>
          </a:p>
        </p:txBody>
      </p:sp>
      <p:sp>
        <p:nvSpPr>
          <p:cNvPr id="2173" name="TextBox 2172">
            <a:extLst>
              <a:ext uri="{FF2B5EF4-FFF2-40B4-BE49-F238E27FC236}">
                <a16:creationId xmlns:a16="http://schemas.microsoft.com/office/drawing/2014/main" id="{23F5BA52-936B-2439-C329-38D7B58270C1}"/>
              </a:ext>
            </a:extLst>
          </p:cNvPr>
          <p:cNvSpPr txBox="1"/>
          <p:nvPr/>
        </p:nvSpPr>
        <p:spPr bwMode="auto">
          <a:xfrm>
            <a:off x="3526486" y="4222235"/>
            <a:ext cx="35458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24</a:t>
            </a:r>
          </a:p>
        </p:txBody>
      </p:sp>
      <p:sp>
        <p:nvSpPr>
          <p:cNvPr id="2174" name="TextBox 2173">
            <a:extLst>
              <a:ext uri="{FF2B5EF4-FFF2-40B4-BE49-F238E27FC236}">
                <a16:creationId xmlns:a16="http://schemas.microsoft.com/office/drawing/2014/main" id="{54D092AE-83FE-F5A2-FFD4-AAD5B1EF0077}"/>
              </a:ext>
            </a:extLst>
          </p:cNvPr>
          <p:cNvSpPr txBox="1"/>
          <p:nvPr/>
        </p:nvSpPr>
        <p:spPr bwMode="auto">
          <a:xfrm>
            <a:off x="4028438" y="4222235"/>
            <a:ext cx="35458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30</a:t>
            </a:r>
          </a:p>
        </p:txBody>
      </p:sp>
      <p:sp>
        <p:nvSpPr>
          <p:cNvPr id="2175" name="TextBox 2174">
            <a:extLst>
              <a:ext uri="{FF2B5EF4-FFF2-40B4-BE49-F238E27FC236}">
                <a16:creationId xmlns:a16="http://schemas.microsoft.com/office/drawing/2014/main" id="{93D59274-4750-E7A7-71CF-51AAB8C83A31}"/>
              </a:ext>
            </a:extLst>
          </p:cNvPr>
          <p:cNvSpPr txBox="1"/>
          <p:nvPr/>
        </p:nvSpPr>
        <p:spPr bwMode="auto">
          <a:xfrm>
            <a:off x="4521104" y="4222235"/>
            <a:ext cx="35458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36</a:t>
            </a:r>
          </a:p>
        </p:txBody>
      </p:sp>
      <p:sp>
        <p:nvSpPr>
          <p:cNvPr id="2176" name="TextBox 2175">
            <a:extLst>
              <a:ext uri="{FF2B5EF4-FFF2-40B4-BE49-F238E27FC236}">
                <a16:creationId xmlns:a16="http://schemas.microsoft.com/office/drawing/2014/main" id="{17A16DFA-088B-3A83-36D0-D97C049F135E}"/>
              </a:ext>
            </a:extLst>
          </p:cNvPr>
          <p:cNvSpPr txBox="1"/>
          <p:nvPr/>
        </p:nvSpPr>
        <p:spPr bwMode="auto">
          <a:xfrm>
            <a:off x="4847061" y="4222235"/>
            <a:ext cx="76733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42</a:t>
            </a:r>
          </a:p>
        </p:txBody>
      </p:sp>
      <p:sp>
        <p:nvSpPr>
          <p:cNvPr id="2177" name="TextBox 2176">
            <a:extLst>
              <a:ext uri="{FF2B5EF4-FFF2-40B4-BE49-F238E27FC236}">
                <a16:creationId xmlns:a16="http://schemas.microsoft.com/office/drawing/2014/main" id="{D9CD47B0-46D3-9F0F-EB93-CF03CBF01AF2}"/>
              </a:ext>
            </a:extLst>
          </p:cNvPr>
          <p:cNvSpPr txBox="1"/>
          <p:nvPr/>
        </p:nvSpPr>
        <p:spPr bwMode="auto">
          <a:xfrm>
            <a:off x="5525013" y="4222235"/>
            <a:ext cx="35458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48</a:t>
            </a:r>
          </a:p>
        </p:txBody>
      </p:sp>
      <p:grpSp>
        <p:nvGrpSpPr>
          <p:cNvPr id="2178" name="Group 2177">
            <a:extLst>
              <a:ext uri="{FF2B5EF4-FFF2-40B4-BE49-F238E27FC236}">
                <a16:creationId xmlns:a16="http://schemas.microsoft.com/office/drawing/2014/main" id="{BE036866-DBAD-4C40-F380-102F4DC46503}"/>
              </a:ext>
            </a:extLst>
          </p:cNvPr>
          <p:cNvGrpSpPr/>
          <p:nvPr/>
        </p:nvGrpSpPr>
        <p:grpSpPr>
          <a:xfrm>
            <a:off x="1133625" y="1695558"/>
            <a:ext cx="540691" cy="2597458"/>
            <a:chOff x="6872903" y="1946860"/>
            <a:chExt cx="540691" cy="2229317"/>
          </a:xfrm>
        </p:grpSpPr>
        <p:grpSp>
          <p:nvGrpSpPr>
            <p:cNvPr id="2179" name="Group 2178">
              <a:extLst>
                <a:ext uri="{FF2B5EF4-FFF2-40B4-BE49-F238E27FC236}">
                  <a16:creationId xmlns:a16="http://schemas.microsoft.com/office/drawing/2014/main" id="{D0D854D0-4896-0F37-8C48-1CBF260EFC6C}"/>
                </a:ext>
              </a:extLst>
            </p:cNvPr>
            <p:cNvGrpSpPr/>
            <p:nvPr/>
          </p:nvGrpSpPr>
          <p:grpSpPr>
            <a:xfrm>
              <a:off x="7351175" y="2473677"/>
              <a:ext cx="62419" cy="813069"/>
              <a:chOff x="1918447" y="1963271"/>
              <a:chExt cx="77694" cy="304800"/>
            </a:xfrm>
          </p:grpSpPr>
          <p:cxnSp>
            <p:nvCxnSpPr>
              <p:cNvPr id="2186" name="Straight Connector 2185">
                <a:extLst>
                  <a:ext uri="{FF2B5EF4-FFF2-40B4-BE49-F238E27FC236}">
                    <a16:creationId xmlns:a16="http://schemas.microsoft.com/office/drawing/2014/main" id="{E5B8D39C-9389-39CE-70F5-584BD91F727C}"/>
                  </a:ext>
                </a:extLst>
              </p:cNvPr>
              <p:cNvCxnSpPr/>
              <p:nvPr/>
            </p:nvCxnSpPr>
            <p:spPr bwMode="auto">
              <a:xfrm>
                <a:off x="1918447" y="1963271"/>
                <a:ext cx="77694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87" name="Straight Connector 2186">
                <a:extLst>
                  <a:ext uri="{FF2B5EF4-FFF2-40B4-BE49-F238E27FC236}">
                    <a16:creationId xmlns:a16="http://schemas.microsoft.com/office/drawing/2014/main" id="{6D86A7DA-CCF6-5BBA-4E98-C7FB370BCC89}"/>
                  </a:ext>
                </a:extLst>
              </p:cNvPr>
              <p:cNvCxnSpPr/>
              <p:nvPr/>
            </p:nvCxnSpPr>
            <p:spPr bwMode="auto">
              <a:xfrm>
                <a:off x="1918447" y="2115671"/>
                <a:ext cx="77694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88" name="Straight Connector 2187">
                <a:extLst>
                  <a:ext uri="{FF2B5EF4-FFF2-40B4-BE49-F238E27FC236}">
                    <a16:creationId xmlns:a16="http://schemas.microsoft.com/office/drawing/2014/main" id="{DBD07278-5429-05CA-45AA-D036748FC184}"/>
                  </a:ext>
                </a:extLst>
              </p:cNvPr>
              <p:cNvCxnSpPr/>
              <p:nvPr/>
            </p:nvCxnSpPr>
            <p:spPr bwMode="auto">
              <a:xfrm>
                <a:off x="1918447" y="2268071"/>
                <a:ext cx="77694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2180" name="TextBox 2179">
              <a:extLst>
                <a:ext uri="{FF2B5EF4-FFF2-40B4-BE49-F238E27FC236}">
                  <a16:creationId xmlns:a16="http://schemas.microsoft.com/office/drawing/2014/main" id="{A43C47A2-755A-D46C-CEF1-13B298B35D52}"/>
                </a:ext>
              </a:extLst>
            </p:cNvPr>
            <p:cNvSpPr txBox="1"/>
            <p:nvPr/>
          </p:nvSpPr>
          <p:spPr bwMode="auto">
            <a:xfrm>
              <a:off x="6872903" y="1946860"/>
              <a:ext cx="420308" cy="237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100</a:t>
              </a:r>
            </a:p>
          </p:txBody>
        </p:sp>
        <p:sp>
          <p:nvSpPr>
            <p:cNvPr id="2181" name="TextBox 2180">
              <a:extLst>
                <a:ext uri="{FF2B5EF4-FFF2-40B4-BE49-F238E27FC236}">
                  <a16:creationId xmlns:a16="http://schemas.microsoft.com/office/drawing/2014/main" id="{0BEAB1CF-D548-B90B-C972-EDCACACC2355}"/>
                </a:ext>
              </a:extLst>
            </p:cNvPr>
            <p:cNvSpPr txBox="1"/>
            <p:nvPr/>
          </p:nvSpPr>
          <p:spPr bwMode="auto">
            <a:xfrm>
              <a:off x="6982357" y="2319326"/>
              <a:ext cx="354584" cy="237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80</a:t>
              </a:r>
            </a:p>
          </p:txBody>
        </p:sp>
        <p:sp>
          <p:nvSpPr>
            <p:cNvPr id="2182" name="TextBox 2181">
              <a:extLst>
                <a:ext uri="{FF2B5EF4-FFF2-40B4-BE49-F238E27FC236}">
                  <a16:creationId xmlns:a16="http://schemas.microsoft.com/office/drawing/2014/main" id="{3F8C0EFA-0FE2-4A78-BB0C-EAAAF0AE01BB}"/>
                </a:ext>
              </a:extLst>
            </p:cNvPr>
            <p:cNvSpPr txBox="1"/>
            <p:nvPr/>
          </p:nvSpPr>
          <p:spPr bwMode="auto">
            <a:xfrm>
              <a:off x="6993909" y="2709625"/>
              <a:ext cx="354584" cy="237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60</a:t>
              </a:r>
            </a:p>
          </p:txBody>
        </p:sp>
        <p:sp>
          <p:nvSpPr>
            <p:cNvPr id="2183" name="TextBox 2182">
              <a:extLst>
                <a:ext uri="{FF2B5EF4-FFF2-40B4-BE49-F238E27FC236}">
                  <a16:creationId xmlns:a16="http://schemas.microsoft.com/office/drawing/2014/main" id="{25715510-74CE-C179-AAA4-7A600376EA2E}"/>
                </a:ext>
              </a:extLst>
            </p:cNvPr>
            <p:cNvSpPr txBox="1"/>
            <p:nvPr/>
          </p:nvSpPr>
          <p:spPr bwMode="auto">
            <a:xfrm>
              <a:off x="6993909" y="3134124"/>
              <a:ext cx="354584" cy="237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40</a:t>
              </a:r>
            </a:p>
          </p:txBody>
        </p:sp>
        <p:sp>
          <p:nvSpPr>
            <p:cNvPr id="2184" name="TextBox 2183">
              <a:extLst>
                <a:ext uri="{FF2B5EF4-FFF2-40B4-BE49-F238E27FC236}">
                  <a16:creationId xmlns:a16="http://schemas.microsoft.com/office/drawing/2014/main" id="{5F3B5190-9766-68CE-69EF-2863EBAACCCC}"/>
                </a:ext>
              </a:extLst>
            </p:cNvPr>
            <p:cNvSpPr txBox="1"/>
            <p:nvPr/>
          </p:nvSpPr>
          <p:spPr bwMode="auto">
            <a:xfrm>
              <a:off x="6993909" y="3534900"/>
              <a:ext cx="354584" cy="237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20</a:t>
              </a:r>
            </a:p>
          </p:txBody>
        </p:sp>
        <p:sp>
          <p:nvSpPr>
            <p:cNvPr id="2185" name="TextBox 2184">
              <a:extLst>
                <a:ext uri="{FF2B5EF4-FFF2-40B4-BE49-F238E27FC236}">
                  <a16:creationId xmlns:a16="http://schemas.microsoft.com/office/drawing/2014/main" id="{6A15B88C-0C7A-E796-DF91-89502518A087}"/>
                </a:ext>
              </a:extLst>
            </p:cNvPr>
            <p:cNvSpPr txBox="1"/>
            <p:nvPr/>
          </p:nvSpPr>
          <p:spPr bwMode="auto">
            <a:xfrm>
              <a:off x="7102047" y="3938437"/>
              <a:ext cx="269626" cy="237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0</a:t>
              </a:r>
            </a:p>
          </p:txBody>
        </p:sp>
      </p:grpSp>
      <p:sp>
        <p:nvSpPr>
          <p:cNvPr id="2189" name="TextBox 2188">
            <a:extLst>
              <a:ext uri="{FF2B5EF4-FFF2-40B4-BE49-F238E27FC236}">
                <a16:creationId xmlns:a16="http://schemas.microsoft.com/office/drawing/2014/main" id="{4339217D-6743-4330-C681-1135F8CAF856}"/>
              </a:ext>
            </a:extLst>
          </p:cNvPr>
          <p:cNvSpPr txBox="1"/>
          <p:nvPr/>
        </p:nvSpPr>
        <p:spPr bwMode="auto">
          <a:xfrm>
            <a:off x="2667735" y="4438991"/>
            <a:ext cx="2105898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Mo Since Randomization</a:t>
            </a:r>
          </a:p>
        </p:txBody>
      </p:sp>
      <p:grpSp>
        <p:nvGrpSpPr>
          <p:cNvPr id="2190" name="Group 2189">
            <a:extLst>
              <a:ext uri="{FF2B5EF4-FFF2-40B4-BE49-F238E27FC236}">
                <a16:creationId xmlns:a16="http://schemas.microsoft.com/office/drawing/2014/main" id="{0A47BFFD-AA93-AFAB-89CC-7BF86C131EDA}"/>
              </a:ext>
            </a:extLst>
          </p:cNvPr>
          <p:cNvGrpSpPr/>
          <p:nvPr/>
        </p:nvGrpSpPr>
        <p:grpSpPr>
          <a:xfrm>
            <a:off x="1533385" y="4810626"/>
            <a:ext cx="4296513" cy="402092"/>
            <a:chOff x="7290226" y="4124937"/>
            <a:chExt cx="3368998" cy="402092"/>
          </a:xfrm>
        </p:grpSpPr>
        <p:sp>
          <p:nvSpPr>
            <p:cNvPr id="2191" name="TextBox 2190">
              <a:extLst>
                <a:ext uri="{FF2B5EF4-FFF2-40B4-BE49-F238E27FC236}">
                  <a16:creationId xmlns:a16="http://schemas.microsoft.com/office/drawing/2014/main" id="{81D5370D-09C3-D26E-2B1B-721D11D62727}"/>
                </a:ext>
              </a:extLst>
            </p:cNvPr>
            <p:cNvSpPr txBox="1"/>
            <p:nvPr/>
          </p:nvSpPr>
          <p:spPr bwMode="auto">
            <a:xfrm>
              <a:off x="7290226" y="4126919"/>
              <a:ext cx="28000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51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50</a:t>
              </a:r>
            </a:p>
          </p:txBody>
        </p:sp>
        <p:sp>
          <p:nvSpPr>
            <p:cNvPr id="2192" name="TextBox 2191">
              <a:extLst>
                <a:ext uri="{FF2B5EF4-FFF2-40B4-BE49-F238E27FC236}">
                  <a16:creationId xmlns:a16="http://schemas.microsoft.com/office/drawing/2014/main" id="{E8AF0E5D-9E28-53C1-B801-FA448FB12FD5}"/>
                </a:ext>
              </a:extLst>
            </p:cNvPr>
            <p:cNvSpPr txBox="1"/>
            <p:nvPr/>
          </p:nvSpPr>
          <p:spPr bwMode="auto">
            <a:xfrm>
              <a:off x="7679435" y="4124937"/>
              <a:ext cx="25541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39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34</a:t>
              </a:r>
            </a:p>
          </p:txBody>
        </p:sp>
        <p:sp>
          <p:nvSpPr>
            <p:cNvPr id="2193" name="TextBox 2192">
              <a:extLst>
                <a:ext uri="{FF2B5EF4-FFF2-40B4-BE49-F238E27FC236}">
                  <a16:creationId xmlns:a16="http://schemas.microsoft.com/office/drawing/2014/main" id="{1C18EED2-9F51-3EAE-9693-7EA492849DD4}"/>
                </a:ext>
              </a:extLst>
            </p:cNvPr>
            <p:cNvSpPr txBox="1"/>
            <p:nvPr/>
          </p:nvSpPr>
          <p:spPr bwMode="auto">
            <a:xfrm>
              <a:off x="8094884" y="4124937"/>
              <a:ext cx="25541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21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17</a:t>
              </a:r>
            </a:p>
          </p:txBody>
        </p:sp>
        <p:sp>
          <p:nvSpPr>
            <p:cNvPr id="2194" name="TextBox 2193">
              <a:extLst>
                <a:ext uri="{FF2B5EF4-FFF2-40B4-BE49-F238E27FC236}">
                  <a16:creationId xmlns:a16="http://schemas.microsoft.com/office/drawing/2014/main" id="{0C23DD1E-2CA1-E4BC-0FFB-83087A5B7B85}"/>
                </a:ext>
              </a:extLst>
            </p:cNvPr>
            <p:cNvSpPr txBox="1"/>
            <p:nvPr/>
          </p:nvSpPr>
          <p:spPr bwMode="auto">
            <a:xfrm>
              <a:off x="8484313" y="4124937"/>
              <a:ext cx="25541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10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10</a:t>
              </a:r>
            </a:p>
          </p:txBody>
        </p:sp>
        <p:sp>
          <p:nvSpPr>
            <p:cNvPr id="2195" name="TextBox 2194">
              <a:extLst>
                <a:ext uri="{FF2B5EF4-FFF2-40B4-BE49-F238E27FC236}">
                  <a16:creationId xmlns:a16="http://schemas.microsoft.com/office/drawing/2014/main" id="{8B56FB79-CB1C-1016-54A7-EF8D89DF6498}"/>
                </a:ext>
              </a:extLst>
            </p:cNvPr>
            <p:cNvSpPr txBox="1"/>
            <p:nvPr/>
          </p:nvSpPr>
          <p:spPr bwMode="auto">
            <a:xfrm>
              <a:off x="8892030" y="4124937"/>
              <a:ext cx="200107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2196" name="TextBox 2195">
              <a:extLst>
                <a:ext uri="{FF2B5EF4-FFF2-40B4-BE49-F238E27FC236}">
                  <a16:creationId xmlns:a16="http://schemas.microsoft.com/office/drawing/2014/main" id="{B9AC2F01-47F9-9862-4DE3-DC38F8F63421}"/>
                </a:ext>
              </a:extLst>
            </p:cNvPr>
            <p:cNvSpPr txBox="1"/>
            <p:nvPr/>
          </p:nvSpPr>
          <p:spPr bwMode="auto">
            <a:xfrm>
              <a:off x="9330310" y="4124937"/>
              <a:ext cx="200107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197" name="TextBox 2196">
              <a:extLst>
                <a:ext uri="{FF2B5EF4-FFF2-40B4-BE49-F238E27FC236}">
                  <a16:creationId xmlns:a16="http://schemas.microsoft.com/office/drawing/2014/main" id="{7683183D-5F0E-6705-887A-29EACD65C1B0}"/>
                </a:ext>
              </a:extLst>
            </p:cNvPr>
            <p:cNvSpPr txBox="1"/>
            <p:nvPr/>
          </p:nvSpPr>
          <p:spPr bwMode="auto">
            <a:xfrm>
              <a:off x="9671932" y="4124937"/>
              <a:ext cx="200107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198" name="TextBox 2197">
              <a:extLst>
                <a:ext uri="{FF2B5EF4-FFF2-40B4-BE49-F238E27FC236}">
                  <a16:creationId xmlns:a16="http://schemas.microsoft.com/office/drawing/2014/main" id="{5F00EA75-55C3-6FBA-1EFB-5A4001E9CB62}"/>
                </a:ext>
              </a:extLst>
            </p:cNvPr>
            <p:cNvSpPr txBox="1"/>
            <p:nvPr/>
          </p:nvSpPr>
          <p:spPr bwMode="auto">
            <a:xfrm>
              <a:off x="9888557" y="4124937"/>
              <a:ext cx="60168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0</a:t>
              </a:r>
            </a:p>
          </p:txBody>
        </p:sp>
        <p:sp>
          <p:nvSpPr>
            <p:cNvPr id="2199" name="TextBox 2198">
              <a:extLst>
                <a:ext uri="{FF2B5EF4-FFF2-40B4-BE49-F238E27FC236}">
                  <a16:creationId xmlns:a16="http://schemas.microsoft.com/office/drawing/2014/main" id="{BC3D0B9B-5300-EB73-4F6B-E72430203F28}"/>
                </a:ext>
              </a:extLst>
            </p:cNvPr>
            <p:cNvSpPr txBox="1"/>
            <p:nvPr/>
          </p:nvSpPr>
          <p:spPr bwMode="auto">
            <a:xfrm>
              <a:off x="10459117" y="4124937"/>
              <a:ext cx="200107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0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0</a:t>
              </a:r>
            </a:p>
          </p:txBody>
        </p:sp>
      </p:grpSp>
      <p:sp>
        <p:nvSpPr>
          <p:cNvPr id="2200" name="TextBox 2199">
            <a:extLst>
              <a:ext uri="{FF2B5EF4-FFF2-40B4-BE49-F238E27FC236}">
                <a16:creationId xmlns:a16="http://schemas.microsoft.com/office/drawing/2014/main" id="{6C72AA29-E5C9-C56A-EC69-8267835424CA}"/>
              </a:ext>
            </a:extLst>
          </p:cNvPr>
          <p:cNvSpPr txBox="1"/>
          <p:nvPr/>
        </p:nvSpPr>
        <p:spPr bwMode="auto">
          <a:xfrm>
            <a:off x="218319" y="4658700"/>
            <a:ext cx="145745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Patients at Risk, n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B7265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Neratinib + capecitabine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Lapatinib + capecitabine</a:t>
            </a:r>
          </a:p>
        </p:txBody>
      </p:sp>
      <p:sp>
        <p:nvSpPr>
          <p:cNvPr id="2201" name="Freeform: Shape 2200">
            <a:extLst>
              <a:ext uri="{FF2B5EF4-FFF2-40B4-BE49-F238E27FC236}">
                <a16:creationId xmlns:a16="http://schemas.microsoft.com/office/drawing/2014/main" id="{7D23B801-33CB-67DD-FBE2-A65B6DD08EA0}"/>
              </a:ext>
            </a:extLst>
          </p:cNvPr>
          <p:cNvSpPr/>
          <p:nvPr/>
        </p:nvSpPr>
        <p:spPr bwMode="auto">
          <a:xfrm>
            <a:off x="1717848" y="1822867"/>
            <a:ext cx="3993777" cy="2376153"/>
          </a:xfrm>
          <a:custGeom>
            <a:avLst/>
            <a:gdLst>
              <a:gd name="connsiteX0" fmla="*/ 0 w 3857223"/>
              <a:gd name="connsiteY0" fmla="*/ 0 h 2376153"/>
              <a:gd name="connsiteX1" fmla="*/ 0 w 3857223"/>
              <a:gd name="connsiteY1" fmla="*/ 2376153 h 2376153"/>
              <a:gd name="connsiteX2" fmla="*/ 3857223 w 3857223"/>
              <a:gd name="connsiteY2" fmla="*/ 2376153 h 2376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57223" h="2376153">
                <a:moveTo>
                  <a:pt x="0" y="0"/>
                </a:moveTo>
                <a:lnTo>
                  <a:pt x="0" y="2376153"/>
                </a:lnTo>
                <a:lnTo>
                  <a:pt x="3857223" y="2376153"/>
                </a:lnTo>
              </a:path>
            </a:pathLst>
          </a:custGeom>
          <a:noFill/>
          <a:ln w="28575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202" name="TextBox 2201">
            <a:extLst>
              <a:ext uri="{FF2B5EF4-FFF2-40B4-BE49-F238E27FC236}">
                <a16:creationId xmlns:a16="http://schemas.microsoft.com/office/drawing/2014/main" id="{02A8CB5E-67AD-4A17-4A8E-BCD1AB576E65}"/>
              </a:ext>
            </a:extLst>
          </p:cNvPr>
          <p:cNvSpPr txBox="1"/>
          <p:nvPr/>
        </p:nvSpPr>
        <p:spPr>
          <a:xfrm>
            <a:off x="1890126" y="1730732"/>
            <a:ext cx="3696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Time to Intervention for CNS Disease</a:t>
            </a:r>
          </a:p>
        </p:txBody>
      </p:sp>
      <p:graphicFrame>
        <p:nvGraphicFramePr>
          <p:cNvPr id="2203" name="Table 2202">
            <a:extLst>
              <a:ext uri="{FF2B5EF4-FFF2-40B4-BE49-F238E27FC236}">
                <a16:creationId xmlns:a16="http://schemas.microsoft.com/office/drawing/2014/main" id="{2C958CD2-1EDD-EF85-9665-53072FE2A9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0348539"/>
              </p:ext>
            </p:extLst>
          </p:nvPr>
        </p:nvGraphicFramePr>
        <p:xfrm>
          <a:off x="416438" y="5315330"/>
          <a:ext cx="10052563" cy="50092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0311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976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310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926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74263"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bg2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Neratinib + Capecitabine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Lapatinib + Capecitabine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" dirty="0">
                        <a:solidFill>
                          <a:schemeClr val="bg2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4263"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Median CNS-PFS, mo (95% CI)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12.4 (5.6-17.9)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8.3 (4.2-NE)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HR: 0.62 (95% CI: 0.32-1.18; </a:t>
                      </a:r>
                      <a:r>
                        <a:rPr lang="en-US" sz="1000" b="0" i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 </a:t>
                      </a:r>
                      <a:r>
                        <a:rPr lang="en-US" sz="10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= .143)</a:t>
                      </a:r>
                      <a:endParaRPr lang="en-US" sz="1000" dirty="0">
                        <a:solidFill>
                          <a:schemeClr val="bg2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12-mo cumulative incidence, % (95% CI)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25.5 (14.4-38.1)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36.0 (22.9-49.3)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</a:t>
                      </a:r>
                      <a:r>
                        <a:rPr lang="en-US" sz="1000" b="0" i="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= 0.430</a:t>
                      </a:r>
                      <a:endParaRPr lang="en-US" sz="1000" b="0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204" name="TextBox 2203">
            <a:extLst>
              <a:ext uri="{FF2B5EF4-FFF2-40B4-BE49-F238E27FC236}">
                <a16:creationId xmlns:a16="http://schemas.microsoft.com/office/drawing/2014/main" id="{26AB723E-5A12-150B-66DE-8BBAB5D85371}"/>
              </a:ext>
            </a:extLst>
          </p:cNvPr>
          <p:cNvSpPr txBox="1"/>
          <p:nvPr/>
        </p:nvSpPr>
        <p:spPr>
          <a:xfrm>
            <a:off x="9106869" y="1710008"/>
            <a:ext cx="973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CNS-PFS</a:t>
            </a:r>
          </a:p>
        </p:txBody>
      </p:sp>
      <p:cxnSp>
        <p:nvCxnSpPr>
          <p:cNvPr id="2205" name="Straight Connector 2204">
            <a:extLst>
              <a:ext uri="{FF2B5EF4-FFF2-40B4-BE49-F238E27FC236}">
                <a16:creationId xmlns:a16="http://schemas.microsoft.com/office/drawing/2014/main" id="{63662E13-E87E-9B27-957E-24AC3CE65B31}"/>
              </a:ext>
            </a:extLst>
          </p:cNvPr>
          <p:cNvCxnSpPr/>
          <p:nvPr/>
        </p:nvCxnSpPr>
        <p:spPr bwMode="auto">
          <a:xfrm>
            <a:off x="7470893" y="4128418"/>
            <a:ext cx="83080" cy="0"/>
          </a:xfrm>
          <a:prstGeom prst="line">
            <a:avLst/>
          </a:prstGeom>
          <a:noFill/>
          <a:ln w="28575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06" name="TextBox 2205">
            <a:extLst>
              <a:ext uri="{FF2B5EF4-FFF2-40B4-BE49-F238E27FC236}">
                <a16:creationId xmlns:a16="http://schemas.microsoft.com/office/drawing/2014/main" id="{C685B1E4-4778-06F3-73F8-48A50D85A0EC}"/>
              </a:ext>
            </a:extLst>
          </p:cNvPr>
          <p:cNvSpPr txBox="1"/>
          <p:nvPr/>
        </p:nvSpPr>
        <p:spPr bwMode="auto">
          <a:xfrm>
            <a:off x="9499179" y="3044518"/>
            <a:ext cx="1704633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B7265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Neratinib + capecitabine</a:t>
            </a:r>
          </a:p>
        </p:txBody>
      </p:sp>
      <p:sp>
        <p:nvSpPr>
          <p:cNvPr id="2207" name="TextBox 2206">
            <a:extLst>
              <a:ext uri="{FF2B5EF4-FFF2-40B4-BE49-F238E27FC236}">
                <a16:creationId xmlns:a16="http://schemas.microsoft.com/office/drawing/2014/main" id="{A64A4B93-483F-D0D3-EAC7-7B5A4B919FE0}"/>
              </a:ext>
            </a:extLst>
          </p:cNvPr>
          <p:cNvSpPr txBox="1"/>
          <p:nvPr/>
        </p:nvSpPr>
        <p:spPr bwMode="auto">
          <a:xfrm>
            <a:off x="3421928" y="3268670"/>
            <a:ext cx="1704633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B7265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Neratinib + capecitabine</a:t>
            </a:r>
          </a:p>
        </p:txBody>
      </p:sp>
      <p:sp>
        <p:nvSpPr>
          <p:cNvPr id="2208" name="TextBox 2207">
            <a:extLst>
              <a:ext uri="{FF2B5EF4-FFF2-40B4-BE49-F238E27FC236}">
                <a16:creationId xmlns:a16="http://schemas.microsoft.com/office/drawing/2014/main" id="{40E5384D-4C17-C1A0-38FC-2D1DCEDD1A7E}"/>
              </a:ext>
            </a:extLst>
          </p:cNvPr>
          <p:cNvSpPr txBox="1"/>
          <p:nvPr/>
        </p:nvSpPr>
        <p:spPr bwMode="auto">
          <a:xfrm>
            <a:off x="2803580" y="2868985"/>
            <a:ext cx="1696554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33F7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Lapatinib + capecitabine</a:t>
            </a:r>
          </a:p>
        </p:txBody>
      </p:sp>
      <p:cxnSp>
        <p:nvCxnSpPr>
          <p:cNvPr id="2209" name="Straight Connector 2208">
            <a:extLst>
              <a:ext uri="{FF2B5EF4-FFF2-40B4-BE49-F238E27FC236}">
                <a16:creationId xmlns:a16="http://schemas.microsoft.com/office/drawing/2014/main" id="{7CCCAE4F-4C8F-682B-DA3F-8E779863EE03}"/>
              </a:ext>
            </a:extLst>
          </p:cNvPr>
          <p:cNvCxnSpPr/>
          <p:nvPr/>
        </p:nvCxnSpPr>
        <p:spPr>
          <a:xfrm>
            <a:off x="1630665" y="4191694"/>
            <a:ext cx="7567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10" name="Straight Connector 2209">
            <a:extLst>
              <a:ext uri="{FF2B5EF4-FFF2-40B4-BE49-F238E27FC236}">
                <a16:creationId xmlns:a16="http://schemas.microsoft.com/office/drawing/2014/main" id="{0BE33755-59A3-1D41-4159-6389F2924FB0}"/>
              </a:ext>
            </a:extLst>
          </p:cNvPr>
          <p:cNvCxnSpPr/>
          <p:nvPr/>
        </p:nvCxnSpPr>
        <p:spPr>
          <a:xfrm>
            <a:off x="1641346" y="3697988"/>
            <a:ext cx="75670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11" name="Text Box 11">
            <a:extLst>
              <a:ext uri="{FF2B5EF4-FFF2-40B4-BE49-F238E27FC236}">
                <a16:creationId xmlns:a16="http://schemas.microsoft.com/office/drawing/2014/main" id="{2C7F1350-251B-2ABC-71A2-76ECC715F2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4285" y="5938122"/>
            <a:ext cx="161691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60917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800" b="0" i="0" u="none" strike="noStrike" kern="1200" cap="none" spc="-1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Hurvitz. Oncologist. 2021;26e1327.</a:t>
            </a:r>
          </a:p>
        </p:txBody>
      </p:sp>
      <p:cxnSp>
        <p:nvCxnSpPr>
          <p:cNvPr id="2212" name="Straight Connector 2211">
            <a:extLst>
              <a:ext uri="{FF2B5EF4-FFF2-40B4-BE49-F238E27FC236}">
                <a16:creationId xmlns:a16="http://schemas.microsoft.com/office/drawing/2014/main" id="{DFD43F7F-F66E-358F-C04C-E15BC3D28F7B}"/>
              </a:ext>
            </a:extLst>
          </p:cNvPr>
          <p:cNvCxnSpPr>
            <a:cxnSpLocks/>
          </p:cNvCxnSpPr>
          <p:nvPr/>
        </p:nvCxnSpPr>
        <p:spPr>
          <a:xfrm>
            <a:off x="10374558" y="5938122"/>
            <a:ext cx="1733366" cy="0"/>
          </a:xfrm>
          <a:prstGeom prst="line">
            <a:avLst/>
          </a:prstGeom>
          <a:ln w="952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7957361-B06A-3752-0435-942919283317}"/>
              </a:ext>
            </a:extLst>
          </p:cNvPr>
          <p:cNvSpPr/>
          <p:nvPr/>
        </p:nvSpPr>
        <p:spPr>
          <a:xfrm>
            <a:off x="81278" y="6318552"/>
            <a:ext cx="9763832" cy="349342"/>
          </a:xfrm>
          <a:prstGeom prst="roundRect">
            <a:avLst/>
          </a:prstGeom>
          <a:solidFill>
            <a:srgbClr val="B7265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98595AF6-BC63-B059-3117-B3276C26444B}"/>
              </a:ext>
            </a:extLst>
          </p:cNvPr>
          <p:cNvSpPr/>
          <p:nvPr/>
        </p:nvSpPr>
        <p:spPr>
          <a:xfrm>
            <a:off x="9774940" y="6234043"/>
            <a:ext cx="523030" cy="523030"/>
          </a:xfrm>
          <a:custGeom>
            <a:avLst/>
            <a:gdLst>
              <a:gd name="connsiteX0" fmla="*/ 697589 w 936379"/>
              <a:gd name="connsiteY0" fmla="*/ 0 h 936379"/>
              <a:gd name="connsiteX1" fmla="*/ 936379 w 936379"/>
              <a:gd name="connsiteY1" fmla="*/ 238790 h 936379"/>
              <a:gd name="connsiteX2" fmla="*/ 936379 w 936379"/>
              <a:gd name="connsiteY2" fmla="*/ 697590 h 936379"/>
              <a:gd name="connsiteX3" fmla="*/ 697589 w 936379"/>
              <a:gd name="connsiteY3" fmla="*/ 936380 h 936379"/>
              <a:gd name="connsiteX4" fmla="*/ 238790 w 936379"/>
              <a:gd name="connsiteY4" fmla="*/ 936380 h 936379"/>
              <a:gd name="connsiteX5" fmla="*/ 0 w 936379"/>
              <a:gd name="connsiteY5" fmla="*/ 697590 h 936379"/>
              <a:gd name="connsiteX6" fmla="*/ 0 w 936379"/>
              <a:gd name="connsiteY6" fmla="*/ 238790 h 936379"/>
              <a:gd name="connsiteX7" fmla="*/ 238790 w 936379"/>
              <a:gd name="connsiteY7" fmla="*/ 0 h 936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36379" h="936379">
                <a:moveTo>
                  <a:pt x="697589" y="0"/>
                </a:moveTo>
                <a:cubicBezTo>
                  <a:pt x="829470" y="0"/>
                  <a:pt x="936379" y="106910"/>
                  <a:pt x="936379" y="238790"/>
                </a:cubicBezTo>
                <a:lnTo>
                  <a:pt x="936379" y="697590"/>
                </a:lnTo>
                <a:cubicBezTo>
                  <a:pt x="936379" y="829470"/>
                  <a:pt x="829469" y="936380"/>
                  <a:pt x="697589" y="936380"/>
                </a:cubicBezTo>
                <a:lnTo>
                  <a:pt x="238790" y="936380"/>
                </a:lnTo>
                <a:cubicBezTo>
                  <a:pt x="106910" y="936380"/>
                  <a:pt x="0" y="829470"/>
                  <a:pt x="0" y="697590"/>
                </a:cubicBezTo>
                <a:lnTo>
                  <a:pt x="0" y="238790"/>
                </a:lnTo>
                <a:cubicBezTo>
                  <a:pt x="0" y="106910"/>
                  <a:pt x="106910" y="0"/>
                  <a:pt x="238790" y="0"/>
                </a:cubicBezTo>
                <a:close/>
              </a:path>
            </a:pathLst>
          </a:custGeom>
          <a:solidFill>
            <a:srgbClr val="FFFFFF"/>
          </a:solidFill>
          <a:ln w="89433" cap="rnd">
            <a:solidFill>
              <a:srgbClr val="999999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6238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48328DA-B34E-37A3-6300-6B015CB6A985}"/>
              </a:ext>
            </a:extLst>
          </p:cNvPr>
          <p:cNvSpPr/>
          <p:nvPr/>
        </p:nvSpPr>
        <p:spPr>
          <a:xfrm>
            <a:off x="0" y="6234043"/>
            <a:ext cx="12192000" cy="523030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78545D-6738-2F98-ECC6-7E262F7F1C94}"/>
              </a:ext>
            </a:extLst>
          </p:cNvPr>
          <p:cNvSpPr txBox="1"/>
          <p:nvPr/>
        </p:nvSpPr>
        <p:spPr>
          <a:xfrm>
            <a:off x="521903" y="288104"/>
            <a:ext cx="4645586" cy="95410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en-US"/>
            </a:defPPr>
            <a:lvl1pPr indent="0" algn="ctr">
              <a:buNone/>
              <a:defRPr sz="2800" b="1">
                <a:solidFill>
                  <a:srgbClr val="333F70"/>
                </a:solidFill>
                <a:ea typeface="Unbounded Bold" pitchFamily="34" charset="-122"/>
                <a:cs typeface="Unbounded Bold" pitchFamily="34" charset="-120"/>
              </a:defRPr>
            </a:lvl1pPr>
          </a:lstStyle>
          <a:p>
            <a:pPr algn="l"/>
            <a:r>
              <a:rPr lang="en-US" sz="3600" dirty="0"/>
              <a:t>CONTROL: </a:t>
            </a:r>
          </a:p>
          <a:p>
            <a:pPr algn="l"/>
            <a:r>
              <a:rPr lang="en-US" sz="2000" dirty="0"/>
              <a:t>Key Diarrhea Outcomes (All Cohorts)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6F22BE2-E123-8787-1CC3-95A1BC3D3497}"/>
              </a:ext>
            </a:extLst>
          </p:cNvPr>
          <p:cNvCxnSpPr>
            <a:cxnSpLocks/>
          </p:cNvCxnSpPr>
          <p:nvPr/>
        </p:nvCxnSpPr>
        <p:spPr>
          <a:xfrm>
            <a:off x="548640" y="1380907"/>
            <a:ext cx="8201884" cy="0"/>
          </a:xfrm>
          <a:prstGeom prst="line">
            <a:avLst/>
          </a:prstGeom>
          <a:ln w="19050">
            <a:solidFill>
              <a:srgbClr val="333F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Box 15">
            <a:extLst>
              <a:ext uri="{FF2B5EF4-FFF2-40B4-BE49-F238E27FC236}">
                <a16:creationId xmlns:a16="http://schemas.microsoft.com/office/drawing/2014/main" id="{766AD04E-8545-DF59-92BF-594D7D113C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246" y="5999727"/>
            <a:ext cx="2295231" cy="230832"/>
          </a:xfrm>
          <a:prstGeom prst="rect">
            <a:avLst/>
          </a:prstGeom>
          <a:noFill/>
          <a:ln>
            <a:noFill/>
          </a:ln>
        </p:spPr>
        <p:txBody>
          <a:bodyPr wrap="square" anchor="b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-1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Ruiz-Borrego. SABCS 2020. Abstr PS13-20.</a:t>
            </a:r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srgbClr val="4555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22" name="Group 32">
            <a:extLst>
              <a:ext uri="{FF2B5EF4-FFF2-40B4-BE49-F238E27FC236}">
                <a16:creationId xmlns:a16="http://schemas.microsoft.com/office/drawing/2014/main" id="{191A323D-6699-A485-E9DB-20BF67959B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6725709"/>
              </p:ext>
            </p:extLst>
          </p:nvPr>
        </p:nvGraphicFramePr>
        <p:xfrm>
          <a:off x="601246" y="3620801"/>
          <a:ext cx="4075857" cy="2194608"/>
        </p:xfrm>
        <a:graphic>
          <a:graphicData uri="http://schemas.openxmlformats.org/drawingml/2006/table">
            <a:tbl>
              <a:tblPr/>
              <a:tblGrid>
                <a:gridCol w="14008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6429">
                  <a:extLst>
                    <a:ext uri="{9D8B030D-6E8A-4147-A177-3AD203B41FA5}">
                      <a16:colId xmlns:a16="http://schemas.microsoft.com/office/drawing/2014/main" val="2407894658"/>
                    </a:ext>
                  </a:extLst>
                </a:gridCol>
                <a:gridCol w="1358619">
                  <a:extLst>
                    <a:ext uri="{9D8B030D-6E8A-4147-A177-3AD203B41FA5}">
                      <a16:colId xmlns:a16="http://schemas.microsoft.com/office/drawing/2014/main" val="2664356277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Outcome, n (%)</a:t>
                      </a:r>
                      <a:endParaRPr kumimoji="0" lang="en-US" sz="14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881" marR="121881" marT="45728" marB="45728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F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Neratinib DE Cohort 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(n = 60)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F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Neratinib DE Cohort 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(n = 62)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F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54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3F70"/>
                          </a:solidFill>
                          <a:effectLst/>
                          <a:latin typeface="Calibri" panose="020F0502020204030204" pitchFamily="34" charset="0"/>
                        </a:rPr>
                        <a:t>Grade 1, 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3F70"/>
                          </a:solidFill>
                          <a:effectLst/>
                          <a:latin typeface="Calibri" panose="020F0502020204030204" pitchFamily="34" charset="0"/>
                        </a:rPr>
                        <a:t>Grade 3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3F70"/>
                          </a:solidFill>
                          <a:effectLst/>
                          <a:latin typeface="Calibri" panose="020F0502020204030204" pitchFamily="34" charset="0"/>
                        </a:rPr>
                        <a:t>51 (85.0)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3F70"/>
                          </a:solidFill>
                          <a:effectLst/>
                          <a:latin typeface="Calibri" panose="020F0502020204030204" pitchFamily="34" charset="0"/>
                        </a:rPr>
                        <a:t>8 (13.3)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3F70"/>
                          </a:solidFill>
                          <a:effectLst/>
                          <a:latin typeface="Calibri" panose="020F0502020204030204" pitchFamily="34" charset="0"/>
                        </a:rPr>
                        <a:t>45 (72.6)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3F70"/>
                          </a:solidFill>
                          <a:effectLst/>
                          <a:latin typeface="Calibri" panose="020F0502020204030204" pitchFamily="34" charset="0"/>
                        </a:rPr>
                        <a:t>16 (25.8)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419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3F70"/>
                          </a:solidFill>
                          <a:effectLst/>
                          <a:latin typeface="Calibri" panose="020F0502020204030204" pitchFamily="34" charset="0"/>
                        </a:rPr>
                        <a:t>Median time to first onset of grade 3 diarrhea, days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3F7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3F7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121881" marR="121881" marT="45728" marB="45728" anchor="ctr" horzOverflow="overflow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15" name="TextBox 414">
            <a:extLst>
              <a:ext uri="{FF2B5EF4-FFF2-40B4-BE49-F238E27FC236}">
                <a16:creationId xmlns:a16="http://schemas.microsoft.com/office/drawing/2014/main" id="{9C6005A7-3B73-F6CA-0C53-380CBA0443A6}"/>
              </a:ext>
            </a:extLst>
          </p:cNvPr>
          <p:cNvSpPr txBox="1"/>
          <p:nvPr/>
        </p:nvSpPr>
        <p:spPr>
          <a:xfrm>
            <a:off x="498363" y="1504892"/>
            <a:ext cx="3527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Neratinib Dose-escalation Cohorts</a:t>
            </a:r>
          </a:p>
        </p:txBody>
      </p:sp>
      <p:sp>
        <p:nvSpPr>
          <p:cNvPr id="416" name="Arrow: Right 415">
            <a:extLst>
              <a:ext uri="{FF2B5EF4-FFF2-40B4-BE49-F238E27FC236}">
                <a16:creationId xmlns:a16="http://schemas.microsoft.com/office/drawing/2014/main" id="{84485C6B-220D-5116-B081-057572F25762}"/>
              </a:ext>
            </a:extLst>
          </p:cNvPr>
          <p:cNvSpPr/>
          <p:nvPr/>
        </p:nvSpPr>
        <p:spPr bwMode="auto">
          <a:xfrm>
            <a:off x="635826" y="2147549"/>
            <a:ext cx="959817" cy="562816"/>
          </a:xfrm>
          <a:prstGeom prst="rightArrow">
            <a:avLst/>
          </a:prstGeom>
          <a:gradFill flip="none" rotWithShape="1">
            <a:gsLst>
              <a:gs pos="0">
                <a:srgbClr val="333F70">
                  <a:shade val="30000"/>
                  <a:satMod val="115000"/>
                </a:srgbClr>
              </a:gs>
              <a:gs pos="50000">
                <a:srgbClr val="333F70">
                  <a:shade val="67500"/>
                  <a:satMod val="115000"/>
                </a:srgbClr>
              </a:gs>
              <a:gs pos="100000">
                <a:srgbClr val="333F70">
                  <a:shade val="100000"/>
                  <a:satMod val="115000"/>
                </a:srgbClr>
              </a:gs>
            </a:gsLst>
            <a:lin ang="2700000" scaled="1"/>
            <a:tileRect/>
          </a:gradFill>
          <a:ln w="0">
            <a:solidFill>
              <a:schemeClr val="bg1"/>
            </a:solidFill>
            <a:miter lim="800000"/>
            <a:headEnd/>
            <a:tailEnd/>
          </a:ln>
        </p:spPr>
        <p:txBody>
          <a:bodyPr rtlCol="0" anchor="ctr"/>
          <a:lstStyle/>
          <a:p>
            <a:pPr algn="ctr" eaLnBrk="1" hangingPunct="1"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None/>
            </a:pPr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</a:rPr>
              <a:t>D1-7</a:t>
            </a:r>
          </a:p>
        </p:txBody>
      </p:sp>
      <p:sp>
        <p:nvSpPr>
          <p:cNvPr id="420" name="TextBox 419">
            <a:extLst>
              <a:ext uri="{FF2B5EF4-FFF2-40B4-BE49-F238E27FC236}">
                <a16:creationId xmlns:a16="http://schemas.microsoft.com/office/drawing/2014/main" id="{C0B34354-2E10-BD17-9311-B14CC3AB95B0}"/>
              </a:ext>
            </a:extLst>
          </p:cNvPr>
          <p:cNvSpPr txBox="1"/>
          <p:nvPr/>
        </p:nvSpPr>
        <p:spPr bwMode="auto">
          <a:xfrm>
            <a:off x="635826" y="2747693"/>
            <a:ext cx="99668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b="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160 mg/d</a:t>
            </a:r>
          </a:p>
        </p:txBody>
      </p:sp>
      <p:sp>
        <p:nvSpPr>
          <p:cNvPr id="421" name="TextBox 420">
            <a:extLst>
              <a:ext uri="{FF2B5EF4-FFF2-40B4-BE49-F238E27FC236}">
                <a16:creationId xmlns:a16="http://schemas.microsoft.com/office/drawing/2014/main" id="{36C5DA07-760D-F499-18C4-5A2C8E61D8DB}"/>
              </a:ext>
            </a:extLst>
          </p:cNvPr>
          <p:cNvSpPr txBox="1"/>
          <p:nvPr/>
        </p:nvSpPr>
        <p:spPr bwMode="auto">
          <a:xfrm>
            <a:off x="3556724" y="2747693"/>
            <a:ext cx="99668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b="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240 mg/d</a:t>
            </a:r>
          </a:p>
        </p:txBody>
      </p:sp>
      <p:sp>
        <p:nvSpPr>
          <p:cNvPr id="422" name="TextBox 421">
            <a:extLst>
              <a:ext uri="{FF2B5EF4-FFF2-40B4-BE49-F238E27FC236}">
                <a16:creationId xmlns:a16="http://schemas.microsoft.com/office/drawing/2014/main" id="{7B2A9519-1D50-3C91-BCE4-25C4FF29B2E0}"/>
              </a:ext>
            </a:extLst>
          </p:cNvPr>
          <p:cNvSpPr txBox="1"/>
          <p:nvPr/>
        </p:nvSpPr>
        <p:spPr bwMode="auto">
          <a:xfrm>
            <a:off x="2214595" y="2747693"/>
            <a:ext cx="99668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b="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200 mg/d</a:t>
            </a:r>
          </a:p>
        </p:txBody>
      </p:sp>
      <p:sp>
        <p:nvSpPr>
          <p:cNvPr id="423" name="Arrow: Right 422">
            <a:extLst>
              <a:ext uri="{FF2B5EF4-FFF2-40B4-BE49-F238E27FC236}">
                <a16:creationId xmlns:a16="http://schemas.microsoft.com/office/drawing/2014/main" id="{1B0D8DB8-2764-4B41-1C58-2A72406ED60F}"/>
              </a:ext>
            </a:extLst>
          </p:cNvPr>
          <p:cNvSpPr/>
          <p:nvPr/>
        </p:nvSpPr>
        <p:spPr bwMode="auto">
          <a:xfrm>
            <a:off x="1730747" y="2147549"/>
            <a:ext cx="959817" cy="562816"/>
          </a:xfrm>
          <a:prstGeom prst="rightArrow">
            <a:avLst/>
          </a:prstGeom>
          <a:gradFill flip="none" rotWithShape="1">
            <a:gsLst>
              <a:gs pos="0">
                <a:srgbClr val="7886C2">
                  <a:shade val="30000"/>
                  <a:satMod val="115000"/>
                </a:srgbClr>
              </a:gs>
              <a:gs pos="50000">
                <a:srgbClr val="7886C2">
                  <a:shade val="67500"/>
                  <a:satMod val="115000"/>
                </a:srgbClr>
              </a:gs>
              <a:gs pos="100000">
                <a:srgbClr val="7886C2">
                  <a:shade val="100000"/>
                  <a:satMod val="115000"/>
                </a:srgbClr>
              </a:gs>
            </a:gsLst>
            <a:lin ang="5400000" scaled="1"/>
            <a:tileRect/>
          </a:gradFill>
          <a:ln w="0">
            <a:solidFill>
              <a:schemeClr val="bg1"/>
            </a:solidFill>
            <a:miter lim="800000"/>
            <a:headEnd/>
            <a:tailEnd/>
          </a:ln>
        </p:spPr>
        <p:txBody>
          <a:bodyPr rtlCol="0" anchor="ctr"/>
          <a:lstStyle/>
          <a:p>
            <a:pPr algn="ctr" eaLnBrk="1" hangingPunct="1"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None/>
            </a:pPr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</a:rPr>
              <a:t>D8-14</a:t>
            </a:r>
          </a:p>
        </p:txBody>
      </p:sp>
      <p:sp>
        <p:nvSpPr>
          <p:cNvPr id="424" name="Arrow: Right 423">
            <a:extLst>
              <a:ext uri="{FF2B5EF4-FFF2-40B4-BE49-F238E27FC236}">
                <a16:creationId xmlns:a16="http://schemas.microsoft.com/office/drawing/2014/main" id="{40C6F652-62C2-A4BB-8D4D-E04425384FC9}"/>
              </a:ext>
            </a:extLst>
          </p:cNvPr>
          <p:cNvSpPr/>
          <p:nvPr/>
        </p:nvSpPr>
        <p:spPr bwMode="auto">
          <a:xfrm>
            <a:off x="2827973" y="2147549"/>
            <a:ext cx="959817" cy="562816"/>
          </a:xfrm>
          <a:prstGeom prst="rightArrow">
            <a:avLst/>
          </a:prstGeom>
          <a:gradFill flip="none" rotWithShape="1">
            <a:gsLst>
              <a:gs pos="0">
                <a:srgbClr val="AEB6DA">
                  <a:shade val="30000"/>
                  <a:satMod val="115000"/>
                </a:srgbClr>
              </a:gs>
              <a:gs pos="50000">
                <a:srgbClr val="AEB6DA">
                  <a:shade val="67500"/>
                  <a:satMod val="115000"/>
                </a:srgbClr>
              </a:gs>
              <a:gs pos="100000">
                <a:srgbClr val="AEB6DA">
                  <a:shade val="100000"/>
                  <a:satMod val="115000"/>
                </a:srgbClr>
              </a:gs>
            </a:gsLst>
            <a:lin ang="2700000" scaled="1"/>
            <a:tileRect/>
          </a:gradFill>
          <a:ln w="0">
            <a:solidFill>
              <a:schemeClr val="bg1"/>
            </a:solidFill>
            <a:miter lim="800000"/>
            <a:headEnd/>
            <a:tailEnd/>
          </a:ln>
        </p:spPr>
        <p:txBody>
          <a:bodyPr rtlCol="0" anchor="ctr"/>
          <a:lstStyle/>
          <a:p>
            <a:pPr algn="ctr" eaLnBrk="1" hangingPunct="1"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None/>
            </a:pPr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</a:rPr>
              <a:t>D9</a:t>
            </a:r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endParaRPr lang="en-US" sz="1600" b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425" name="Arrow: Right 424">
            <a:extLst>
              <a:ext uri="{FF2B5EF4-FFF2-40B4-BE49-F238E27FC236}">
                <a16:creationId xmlns:a16="http://schemas.microsoft.com/office/drawing/2014/main" id="{DE080A94-5179-100A-C705-06641C22DCB3}"/>
              </a:ext>
            </a:extLst>
          </p:cNvPr>
          <p:cNvSpPr/>
          <p:nvPr/>
        </p:nvSpPr>
        <p:spPr bwMode="auto">
          <a:xfrm>
            <a:off x="635826" y="2957371"/>
            <a:ext cx="1417320" cy="562816"/>
          </a:xfrm>
          <a:prstGeom prst="rightArrow">
            <a:avLst/>
          </a:prstGeom>
          <a:gradFill flip="none" rotWithShape="1">
            <a:gsLst>
              <a:gs pos="0">
                <a:srgbClr val="B7265F">
                  <a:shade val="30000"/>
                  <a:satMod val="115000"/>
                </a:srgbClr>
              </a:gs>
              <a:gs pos="50000">
                <a:srgbClr val="B7265F">
                  <a:shade val="67500"/>
                  <a:satMod val="115000"/>
                </a:srgbClr>
              </a:gs>
              <a:gs pos="100000">
                <a:srgbClr val="B7265F">
                  <a:shade val="100000"/>
                  <a:satMod val="115000"/>
                </a:srgbClr>
              </a:gs>
            </a:gsLst>
            <a:lin ang="2700000" scaled="1"/>
            <a:tileRect/>
          </a:gradFill>
          <a:ln w="0">
            <a:solidFill>
              <a:schemeClr val="bg1"/>
            </a:solidFill>
            <a:miter lim="800000"/>
            <a:headEnd/>
            <a:tailEnd/>
          </a:ln>
        </p:spPr>
        <p:txBody>
          <a:bodyPr rtlCol="0" anchor="ctr"/>
          <a:lstStyle/>
          <a:p>
            <a:pPr algn="ctr" eaLnBrk="1" hangingPunct="1"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None/>
            </a:pPr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</a:rPr>
              <a:t>D1-14</a:t>
            </a:r>
          </a:p>
        </p:txBody>
      </p:sp>
      <p:sp>
        <p:nvSpPr>
          <p:cNvPr id="426" name="Arrow: Right 425">
            <a:extLst>
              <a:ext uri="{FF2B5EF4-FFF2-40B4-BE49-F238E27FC236}">
                <a16:creationId xmlns:a16="http://schemas.microsoft.com/office/drawing/2014/main" id="{1A0B99BA-1AF4-4098-81A4-0E6D253E922C}"/>
              </a:ext>
            </a:extLst>
          </p:cNvPr>
          <p:cNvSpPr/>
          <p:nvPr/>
        </p:nvSpPr>
        <p:spPr bwMode="auto">
          <a:xfrm>
            <a:off x="2153087" y="2957371"/>
            <a:ext cx="1417015" cy="562816"/>
          </a:xfrm>
          <a:prstGeom prst="rightArrow">
            <a:avLst/>
          </a:prstGeom>
          <a:gradFill flip="none" rotWithShape="1">
            <a:gsLst>
              <a:gs pos="0">
                <a:srgbClr val="D8407E">
                  <a:shade val="30000"/>
                  <a:satMod val="115000"/>
                </a:srgbClr>
              </a:gs>
              <a:gs pos="50000">
                <a:srgbClr val="D8407E">
                  <a:shade val="67500"/>
                  <a:satMod val="115000"/>
                </a:srgbClr>
              </a:gs>
              <a:gs pos="100000">
                <a:srgbClr val="D8407E">
                  <a:shade val="100000"/>
                  <a:satMod val="115000"/>
                </a:srgbClr>
              </a:gs>
            </a:gsLst>
            <a:lin ang="5400000" scaled="1"/>
            <a:tileRect/>
          </a:gradFill>
          <a:ln w="0">
            <a:solidFill>
              <a:schemeClr val="bg1"/>
            </a:solidFill>
            <a:miter lim="800000"/>
            <a:headEnd/>
            <a:tailEnd/>
          </a:ln>
        </p:spPr>
        <p:txBody>
          <a:bodyPr rtlCol="0" anchor="ctr"/>
          <a:lstStyle/>
          <a:p>
            <a:pPr algn="ctr" eaLnBrk="1" hangingPunct="1"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None/>
            </a:pPr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</a:rPr>
              <a:t>D15-28</a:t>
            </a:r>
          </a:p>
        </p:txBody>
      </p:sp>
      <p:sp>
        <p:nvSpPr>
          <p:cNvPr id="427" name="Arrow: Right 426">
            <a:extLst>
              <a:ext uri="{FF2B5EF4-FFF2-40B4-BE49-F238E27FC236}">
                <a16:creationId xmlns:a16="http://schemas.microsoft.com/office/drawing/2014/main" id="{341693F4-AC1F-F96F-C8D0-D1E02430D1A4}"/>
              </a:ext>
            </a:extLst>
          </p:cNvPr>
          <p:cNvSpPr/>
          <p:nvPr/>
        </p:nvSpPr>
        <p:spPr bwMode="auto">
          <a:xfrm>
            <a:off x="3698683" y="2957371"/>
            <a:ext cx="959817" cy="562816"/>
          </a:xfrm>
          <a:prstGeom prst="rightArrow">
            <a:avLst/>
          </a:prstGeom>
          <a:gradFill flip="none" rotWithShape="1">
            <a:gsLst>
              <a:gs pos="0">
                <a:srgbClr val="EB9DBD">
                  <a:shade val="30000"/>
                  <a:satMod val="115000"/>
                </a:srgbClr>
              </a:gs>
              <a:gs pos="50000">
                <a:srgbClr val="EB9DBD">
                  <a:shade val="67500"/>
                  <a:satMod val="115000"/>
                </a:srgbClr>
              </a:gs>
              <a:gs pos="100000">
                <a:srgbClr val="EB9DBD">
                  <a:shade val="100000"/>
                  <a:satMod val="115000"/>
                </a:srgbClr>
              </a:gs>
            </a:gsLst>
            <a:lin ang="5400000" scaled="1"/>
            <a:tileRect/>
          </a:gradFill>
          <a:ln w="0">
            <a:solidFill>
              <a:schemeClr val="bg1"/>
            </a:solidFill>
            <a:miter lim="800000"/>
            <a:headEnd/>
            <a:tailEnd/>
          </a:ln>
        </p:spPr>
        <p:txBody>
          <a:bodyPr rtlCol="0" anchor="ctr"/>
          <a:lstStyle/>
          <a:p>
            <a:pPr algn="ctr" eaLnBrk="1" hangingPunct="1"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None/>
            </a:pPr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</a:rPr>
              <a:t>D29</a:t>
            </a:r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endParaRPr lang="en-US" sz="1600" b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grpSp>
        <p:nvGrpSpPr>
          <p:cNvPr id="429" name="Group 428">
            <a:extLst>
              <a:ext uri="{FF2B5EF4-FFF2-40B4-BE49-F238E27FC236}">
                <a16:creationId xmlns:a16="http://schemas.microsoft.com/office/drawing/2014/main" id="{628E27A5-25CC-6734-83C5-368EBF46AD71}"/>
              </a:ext>
            </a:extLst>
          </p:cNvPr>
          <p:cNvGrpSpPr/>
          <p:nvPr/>
        </p:nvGrpSpPr>
        <p:grpSpPr>
          <a:xfrm>
            <a:off x="5022549" y="1576563"/>
            <a:ext cx="6641501" cy="4539240"/>
            <a:chOff x="4896863" y="1417814"/>
            <a:chExt cx="7024535" cy="4801031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F64AC5B-6F13-F9B8-AAF1-A204F52A58D6}"/>
                </a:ext>
              </a:extLst>
            </p:cNvPr>
            <p:cNvSpPr txBox="1"/>
            <p:nvPr/>
          </p:nvSpPr>
          <p:spPr>
            <a:xfrm rot="16200000">
              <a:off x="4243518" y="3004315"/>
              <a:ext cx="1632217" cy="325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644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charset="-128"/>
                  <a:cs typeface="Calibri" panose="020F0502020204030204" pitchFamily="34" charset="0"/>
                </a:rPr>
                <a:t>Incidence (%)</a:t>
              </a: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B77D3056-24C1-D6CE-54B8-E1F06331E316}"/>
                </a:ext>
              </a:extLst>
            </p:cNvPr>
            <p:cNvSpPr/>
            <p:nvPr/>
          </p:nvSpPr>
          <p:spPr bwMode="auto">
            <a:xfrm>
              <a:off x="5687028" y="1593328"/>
              <a:ext cx="6134582" cy="3090440"/>
            </a:xfrm>
            <a:custGeom>
              <a:avLst/>
              <a:gdLst>
                <a:gd name="connsiteX0" fmla="*/ 0 w 6134582"/>
                <a:gd name="connsiteY0" fmla="*/ 0 h 3090440"/>
                <a:gd name="connsiteX1" fmla="*/ 0 w 6134582"/>
                <a:gd name="connsiteY1" fmla="*/ 3090440 h 3090440"/>
                <a:gd name="connsiteX2" fmla="*/ 6134582 w 6134582"/>
                <a:gd name="connsiteY2" fmla="*/ 3090440 h 3090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34582" h="3090440">
                  <a:moveTo>
                    <a:pt x="0" y="0"/>
                  </a:moveTo>
                  <a:lnTo>
                    <a:pt x="0" y="3090440"/>
                  </a:lnTo>
                  <a:lnTo>
                    <a:pt x="6134582" y="3090440"/>
                  </a:lnTo>
                </a:path>
              </a:pathLst>
            </a:custGeom>
            <a:noFill/>
            <a:ln w="28575">
              <a:solidFill>
                <a:schemeClr val="bg2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AB843A8B-6E3F-668C-511E-F065EF4FED3F}"/>
                </a:ext>
              </a:extLst>
            </p:cNvPr>
            <p:cNvGrpSpPr/>
            <p:nvPr/>
          </p:nvGrpSpPr>
          <p:grpSpPr>
            <a:xfrm>
              <a:off x="5588000" y="1606903"/>
              <a:ext cx="101600" cy="3076222"/>
              <a:chOff x="5588000" y="1444978"/>
              <a:chExt cx="101600" cy="3076222"/>
            </a:xfrm>
          </p:grpSpPr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2A4CC375-3545-CC00-41E6-C587083DBDA4}"/>
                  </a:ext>
                </a:extLst>
              </p:cNvPr>
              <p:cNvCxnSpPr/>
              <p:nvPr/>
            </p:nvCxnSpPr>
            <p:spPr bwMode="auto">
              <a:xfrm>
                <a:off x="5588000" y="1444978"/>
                <a:ext cx="101600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2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92871844-1638-7463-190A-424B904997D9}"/>
                  </a:ext>
                </a:extLst>
              </p:cNvPr>
              <p:cNvCxnSpPr/>
              <p:nvPr/>
            </p:nvCxnSpPr>
            <p:spPr bwMode="auto">
              <a:xfrm>
                <a:off x="5588000" y="1884438"/>
                <a:ext cx="101600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2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AE54FC78-6CE6-36FF-F3A4-797CDBB617C4}"/>
                  </a:ext>
                </a:extLst>
              </p:cNvPr>
              <p:cNvCxnSpPr/>
              <p:nvPr/>
            </p:nvCxnSpPr>
            <p:spPr bwMode="auto">
              <a:xfrm>
                <a:off x="5588000" y="2323898"/>
                <a:ext cx="101600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2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ED24BDA3-A3C7-C260-5F34-BF5278A65682}"/>
                  </a:ext>
                </a:extLst>
              </p:cNvPr>
              <p:cNvCxnSpPr/>
              <p:nvPr/>
            </p:nvCxnSpPr>
            <p:spPr bwMode="auto">
              <a:xfrm>
                <a:off x="5588000" y="2763358"/>
                <a:ext cx="101600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2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AF285833-89FC-A057-9F0E-74866C4E118D}"/>
                  </a:ext>
                </a:extLst>
              </p:cNvPr>
              <p:cNvCxnSpPr/>
              <p:nvPr/>
            </p:nvCxnSpPr>
            <p:spPr bwMode="auto">
              <a:xfrm>
                <a:off x="5588000" y="3202818"/>
                <a:ext cx="101600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2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E068863C-08C0-5C40-5DC8-D8F879B5766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588000" y="3642278"/>
                <a:ext cx="101600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2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1C531379-B2D5-0B3C-1D70-F94B965F725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588000" y="4081738"/>
                <a:ext cx="101600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2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946F9ACD-44ED-5A15-EDF3-42874B6F362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588000" y="4521200"/>
                <a:ext cx="101600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2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B933F50-5BDB-9FCC-657D-F571A4C10275}"/>
                </a:ext>
              </a:extLst>
            </p:cNvPr>
            <p:cNvSpPr txBox="1"/>
            <p:nvPr/>
          </p:nvSpPr>
          <p:spPr bwMode="auto">
            <a:xfrm>
              <a:off x="5167489" y="1417814"/>
              <a:ext cx="838200" cy="325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35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045ED88-C153-5FF5-8EA2-BB062FFDDBA3}"/>
                </a:ext>
              </a:extLst>
            </p:cNvPr>
            <p:cNvSpPr txBox="1"/>
            <p:nvPr/>
          </p:nvSpPr>
          <p:spPr bwMode="auto">
            <a:xfrm>
              <a:off x="5167489" y="1843970"/>
              <a:ext cx="496711" cy="325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30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F463D59-4410-A69A-7762-80C2287A1603}"/>
                </a:ext>
              </a:extLst>
            </p:cNvPr>
            <p:cNvSpPr txBox="1"/>
            <p:nvPr/>
          </p:nvSpPr>
          <p:spPr bwMode="auto">
            <a:xfrm>
              <a:off x="5167489" y="2287059"/>
              <a:ext cx="496711" cy="325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25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AD4EFEE-A090-970B-697A-8427D30E4E4E}"/>
                </a:ext>
              </a:extLst>
            </p:cNvPr>
            <p:cNvSpPr txBox="1"/>
            <p:nvPr/>
          </p:nvSpPr>
          <p:spPr bwMode="auto">
            <a:xfrm>
              <a:off x="5167489" y="2724504"/>
              <a:ext cx="496711" cy="325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20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1B624385-8043-5635-3E82-B40EFF729BB1}"/>
                </a:ext>
              </a:extLst>
            </p:cNvPr>
            <p:cNvSpPr txBox="1"/>
            <p:nvPr/>
          </p:nvSpPr>
          <p:spPr bwMode="auto">
            <a:xfrm>
              <a:off x="5167489" y="3170415"/>
              <a:ext cx="496711" cy="325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15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D5D2B4D5-6C63-9F46-F377-CD0621F3F72D}"/>
                </a:ext>
              </a:extLst>
            </p:cNvPr>
            <p:cNvSpPr txBox="1"/>
            <p:nvPr/>
          </p:nvSpPr>
          <p:spPr bwMode="auto">
            <a:xfrm>
              <a:off x="5167489" y="3593749"/>
              <a:ext cx="496711" cy="325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10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1BCB4A18-A46F-E162-0119-841D4E34B2A4}"/>
                </a:ext>
              </a:extLst>
            </p:cNvPr>
            <p:cNvSpPr txBox="1"/>
            <p:nvPr/>
          </p:nvSpPr>
          <p:spPr bwMode="auto">
            <a:xfrm>
              <a:off x="5283200" y="4056592"/>
              <a:ext cx="496711" cy="32552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A4DBAF7E-FB03-6867-F1E1-9792CF296C41}"/>
                </a:ext>
              </a:extLst>
            </p:cNvPr>
            <p:cNvSpPr txBox="1"/>
            <p:nvPr/>
          </p:nvSpPr>
          <p:spPr bwMode="auto">
            <a:xfrm>
              <a:off x="5294490" y="4477104"/>
              <a:ext cx="496711" cy="32552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EC2F8F1B-2875-08C8-70BC-881C9B435FEC}"/>
                </a:ext>
              </a:extLst>
            </p:cNvPr>
            <p:cNvSpPr txBox="1"/>
            <p:nvPr/>
          </p:nvSpPr>
          <p:spPr bwMode="auto">
            <a:xfrm>
              <a:off x="5517623" y="4769609"/>
              <a:ext cx="1347067" cy="488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Loperamide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(n = 137)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87C85305-C825-E3C5-E868-AF40FED21EF2}"/>
                </a:ext>
              </a:extLst>
            </p:cNvPr>
            <p:cNvSpPr txBox="1"/>
            <p:nvPr/>
          </p:nvSpPr>
          <p:spPr bwMode="auto">
            <a:xfrm>
              <a:off x="6605982" y="4760688"/>
              <a:ext cx="1226635" cy="6836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Budesonide + Loperamide (n = 64)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C4D9CFF7-D372-F7FB-BF6C-60BBB9F634F4}"/>
                </a:ext>
              </a:extLst>
            </p:cNvPr>
            <p:cNvSpPr txBox="1"/>
            <p:nvPr/>
          </p:nvSpPr>
          <p:spPr bwMode="auto">
            <a:xfrm>
              <a:off x="7637098" y="4765891"/>
              <a:ext cx="1226635" cy="6836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Colestipol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+ Loperamide (n = 136)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240468C2-14A4-0F3D-F64F-E11F89E787C2}"/>
                </a:ext>
              </a:extLst>
            </p:cNvPr>
            <p:cNvSpPr txBox="1"/>
            <p:nvPr/>
          </p:nvSpPr>
          <p:spPr bwMode="auto">
            <a:xfrm>
              <a:off x="8663755" y="4766634"/>
              <a:ext cx="1226635" cy="8789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Colestipol + Loperamide PRN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 (n = 104)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6F48A704-19DB-00E0-E58A-002F4EDF9ADF}"/>
                </a:ext>
              </a:extLst>
            </p:cNvPr>
            <p:cNvSpPr txBox="1"/>
            <p:nvPr/>
          </p:nvSpPr>
          <p:spPr bwMode="auto">
            <a:xfrm>
              <a:off x="9672569" y="4753994"/>
              <a:ext cx="1226635" cy="8789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DE1 + Loperamide PRN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(n = 60)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71CDB8FB-7713-4252-013A-655EA562BDC2}"/>
                </a:ext>
              </a:extLst>
            </p:cNvPr>
            <p:cNvSpPr txBox="1"/>
            <p:nvPr/>
          </p:nvSpPr>
          <p:spPr bwMode="auto">
            <a:xfrm>
              <a:off x="10694763" y="4754135"/>
              <a:ext cx="1226635" cy="8789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DE2 + Loperamide PRN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(n = 62)</a:t>
              </a: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75BD0F58-B6AA-FF2B-FA10-118EB2673EDE}"/>
                </a:ext>
              </a:extLst>
            </p:cNvPr>
            <p:cNvSpPr/>
            <p:nvPr/>
          </p:nvSpPr>
          <p:spPr bwMode="auto">
            <a:xfrm>
              <a:off x="5937546" y="1981643"/>
              <a:ext cx="224058" cy="2691728"/>
            </a:xfrm>
            <a:prstGeom prst="rect">
              <a:avLst/>
            </a:prstGeom>
            <a:solidFill>
              <a:srgbClr val="EB9DBD"/>
            </a:solidFill>
            <a:ln w="0">
              <a:solidFill>
                <a:schemeClr val="bg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A7ACF322-F3BD-D4ED-610F-B40EBD6C009C}"/>
                </a:ext>
              </a:extLst>
            </p:cNvPr>
            <p:cNvSpPr/>
            <p:nvPr/>
          </p:nvSpPr>
          <p:spPr bwMode="auto">
            <a:xfrm>
              <a:off x="6967003" y="2211755"/>
              <a:ext cx="224058" cy="2461616"/>
            </a:xfrm>
            <a:prstGeom prst="rect">
              <a:avLst/>
            </a:prstGeom>
            <a:solidFill>
              <a:srgbClr val="EB9DBD"/>
            </a:solidFill>
            <a:ln w="0">
              <a:solidFill>
                <a:schemeClr val="bg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066D8513-7BF2-8DBD-5007-0CF5D41AB2B1}"/>
                </a:ext>
              </a:extLst>
            </p:cNvPr>
            <p:cNvSpPr/>
            <p:nvPr/>
          </p:nvSpPr>
          <p:spPr bwMode="auto">
            <a:xfrm>
              <a:off x="7987377" y="2868791"/>
              <a:ext cx="224058" cy="1804580"/>
            </a:xfrm>
            <a:prstGeom prst="rect">
              <a:avLst/>
            </a:prstGeom>
            <a:solidFill>
              <a:srgbClr val="EB9DBD"/>
            </a:solidFill>
            <a:ln w="0">
              <a:solidFill>
                <a:schemeClr val="bg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CF211B1E-A6E5-33FE-E8BC-7D59E66C59AA}"/>
                </a:ext>
              </a:extLst>
            </p:cNvPr>
            <p:cNvSpPr/>
            <p:nvPr/>
          </p:nvSpPr>
          <p:spPr bwMode="auto">
            <a:xfrm>
              <a:off x="9007750" y="1890807"/>
              <a:ext cx="224058" cy="2782564"/>
            </a:xfrm>
            <a:prstGeom prst="rect">
              <a:avLst/>
            </a:prstGeom>
            <a:solidFill>
              <a:srgbClr val="EB9DBD"/>
            </a:solidFill>
            <a:ln w="0">
              <a:solidFill>
                <a:schemeClr val="bg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D24CA753-09E6-981C-4BF2-4DC7F9273D4D}"/>
                </a:ext>
              </a:extLst>
            </p:cNvPr>
            <p:cNvSpPr/>
            <p:nvPr/>
          </p:nvSpPr>
          <p:spPr bwMode="auto">
            <a:xfrm>
              <a:off x="10028124" y="3510687"/>
              <a:ext cx="224058" cy="1162683"/>
            </a:xfrm>
            <a:prstGeom prst="rect">
              <a:avLst/>
            </a:prstGeom>
            <a:solidFill>
              <a:srgbClr val="EB9DBD"/>
            </a:solidFill>
            <a:ln w="0">
              <a:solidFill>
                <a:schemeClr val="bg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F9BD9F0C-E62B-A12B-335D-ED65D9E71A8B}"/>
                </a:ext>
              </a:extLst>
            </p:cNvPr>
            <p:cNvSpPr/>
            <p:nvPr/>
          </p:nvSpPr>
          <p:spPr bwMode="auto">
            <a:xfrm>
              <a:off x="11054553" y="2411591"/>
              <a:ext cx="224058" cy="2261779"/>
            </a:xfrm>
            <a:prstGeom prst="rect">
              <a:avLst/>
            </a:prstGeom>
            <a:solidFill>
              <a:srgbClr val="EB9DBD"/>
            </a:solidFill>
            <a:ln w="0">
              <a:solidFill>
                <a:schemeClr val="bg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4" name="Rectangle 383">
              <a:extLst>
                <a:ext uri="{FF2B5EF4-FFF2-40B4-BE49-F238E27FC236}">
                  <a16:creationId xmlns:a16="http://schemas.microsoft.com/office/drawing/2014/main" id="{E07464EB-8AAC-30EA-40C7-354AFCBC5221}"/>
                </a:ext>
              </a:extLst>
            </p:cNvPr>
            <p:cNvSpPr/>
            <p:nvPr/>
          </p:nvSpPr>
          <p:spPr bwMode="auto">
            <a:xfrm>
              <a:off x="6228217" y="2889985"/>
              <a:ext cx="224058" cy="1783385"/>
            </a:xfrm>
            <a:prstGeom prst="rect">
              <a:avLst/>
            </a:prstGeom>
            <a:solidFill>
              <a:srgbClr val="333F70"/>
            </a:solidFill>
            <a:ln w="0">
              <a:solidFill>
                <a:schemeClr val="bg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5" name="Rectangle 384">
              <a:extLst>
                <a:ext uri="{FF2B5EF4-FFF2-40B4-BE49-F238E27FC236}">
                  <a16:creationId xmlns:a16="http://schemas.microsoft.com/office/drawing/2014/main" id="{1A75D1FD-D5B6-73CF-B902-1EF49E00ACEB}"/>
                </a:ext>
              </a:extLst>
            </p:cNvPr>
            <p:cNvSpPr/>
            <p:nvPr/>
          </p:nvSpPr>
          <p:spPr bwMode="auto">
            <a:xfrm>
              <a:off x="7251618" y="3725663"/>
              <a:ext cx="224058" cy="947707"/>
            </a:xfrm>
            <a:prstGeom prst="rect">
              <a:avLst/>
            </a:prstGeom>
            <a:solidFill>
              <a:srgbClr val="333F70"/>
            </a:solidFill>
            <a:ln w="0">
              <a:solidFill>
                <a:schemeClr val="bg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6" name="Rectangle 385">
              <a:extLst>
                <a:ext uri="{FF2B5EF4-FFF2-40B4-BE49-F238E27FC236}">
                  <a16:creationId xmlns:a16="http://schemas.microsoft.com/office/drawing/2014/main" id="{95D75521-5B87-2A82-9EF9-45DEA0AEC034}"/>
                </a:ext>
              </a:extLst>
            </p:cNvPr>
            <p:cNvSpPr/>
            <p:nvPr/>
          </p:nvSpPr>
          <p:spPr bwMode="auto">
            <a:xfrm>
              <a:off x="8271991" y="4358476"/>
              <a:ext cx="224058" cy="314894"/>
            </a:xfrm>
            <a:prstGeom prst="rect">
              <a:avLst/>
            </a:prstGeom>
            <a:solidFill>
              <a:srgbClr val="333F70"/>
            </a:solidFill>
            <a:ln w="0">
              <a:solidFill>
                <a:schemeClr val="bg2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7" name="Rectangle 386">
              <a:extLst>
                <a:ext uri="{FF2B5EF4-FFF2-40B4-BE49-F238E27FC236}">
                  <a16:creationId xmlns:a16="http://schemas.microsoft.com/office/drawing/2014/main" id="{983155DD-CF3C-237B-0B94-34546889F18E}"/>
                </a:ext>
              </a:extLst>
            </p:cNvPr>
            <p:cNvSpPr/>
            <p:nvPr/>
          </p:nvSpPr>
          <p:spPr bwMode="auto">
            <a:xfrm>
              <a:off x="9298420" y="4001194"/>
              <a:ext cx="224058" cy="672176"/>
            </a:xfrm>
            <a:prstGeom prst="rect">
              <a:avLst/>
            </a:prstGeom>
            <a:solidFill>
              <a:srgbClr val="333F70"/>
            </a:solidFill>
            <a:ln w="0">
              <a:solidFill>
                <a:schemeClr val="bg2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8" name="Rectangle 387">
              <a:extLst>
                <a:ext uri="{FF2B5EF4-FFF2-40B4-BE49-F238E27FC236}">
                  <a16:creationId xmlns:a16="http://schemas.microsoft.com/office/drawing/2014/main" id="{F11C3DA5-2B77-C92B-C33F-B8CA1AEFB25F}"/>
                </a:ext>
              </a:extLst>
            </p:cNvPr>
            <p:cNvSpPr/>
            <p:nvPr/>
          </p:nvSpPr>
          <p:spPr bwMode="auto">
            <a:xfrm>
              <a:off x="10321822" y="4397838"/>
              <a:ext cx="224058" cy="275532"/>
            </a:xfrm>
            <a:prstGeom prst="rect">
              <a:avLst/>
            </a:prstGeom>
            <a:solidFill>
              <a:srgbClr val="333F70"/>
            </a:solidFill>
            <a:ln w="0">
              <a:solidFill>
                <a:schemeClr val="bg2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9" name="Rectangle 388">
              <a:extLst>
                <a:ext uri="{FF2B5EF4-FFF2-40B4-BE49-F238E27FC236}">
                  <a16:creationId xmlns:a16="http://schemas.microsoft.com/office/drawing/2014/main" id="{DAF7AADF-8EB2-135B-F513-AEC971CEA3A5}"/>
                </a:ext>
              </a:extLst>
            </p:cNvPr>
            <p:cNvSpPr/>
            <p:nvPr/>
          </p:nvSpPr>
          <p:spPr bwMode="auto">
            <a:xfrm>
              <a:off x="11342195" y="4261586"/>
              <a:ext cx="224058" cy="411784"/>
            </a:xfrm>
            <a:prstGeom prst="rect">
              <a:avLst/>
            </a:prstGeom>
            <a:solidFill>
              <a:srgbClr val="333F70"/>
            </a:solidFill>
            <a:ln w="0">
              <a:solidFill>
                <a:schemeClr val="bg2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0" name="TextBox 389">
              <a:extLst>
                <a:ext uri="{FF2B5EF4-FFF2-40B4-BE49-F238E27FC236}">
                  <a16:creationId xmlns:a16="http://schemas.microsoft.com/office/drawing/2014/main" id="{93337B50-2CC2-173F-D200-AD4E6D92086E}"/>
                </a:ext>
              </a:extLst>
            </p:cNvPr>
            <p:cNvSpPr txBox="1"/>
            <p:nvPr/>
          </p:nvSpPr>
          <p:spPr bwMode="auto">
            <a:xfrm>
              <a:off x="5792209" y="1624358"/>
              <a:ext cx="614648" cy="292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31%</a:t>
              </a:r>
            </a:p>
          </p:txBody>
        </p:sp>
        <p:sp>
          <p:nvSpPr>
            <p:cNvPr id="391" name="TextBox 390">
              <a:extLst>
                <a:ext uri="{FF2B5EF4-FFF2-40B4-BE49-F238E27FC236}">
                  <a16:creationId xmlns:a16="http://schemas.microsoft.com/office/drawing/2014/main" id="{845392D0-F63F-C6D6-3CDB-1151FF151B84}"/>
                </a:ext>
              </a:extLst>
            </p:cNvPr>
            <p:cNvSpPr txBox="1"/>
            <p:nvPr/>
          </p:nvSpPr>
          <p:spPr bwMode="auto">
            <a:xfrm>
              <a:off x="6106071" y="2535730"/>
              <a:ext cx="614648" cy="292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20%</a:t>
              </a:r>
            </a:p>
          </p:txBody>
        </p:sp>
        <p:sp>
          <p:nvSpPr>
            <p:cNvPr id="392" name="TextBox 391">
              <a:extLst>
                <a:ext uri="{FF2B5EF4-FFF2-40B4-BE49-F238E27FC236}">
                  <a16:creationId xmlns:a16="http://schemas.microsoft.com/office/drawing/2014/main" id="{F1346F58-84BB-8C7A-A5F2-44ED3763E0F4}"/>
                </a:ext>
              </a:extLst>
            </p:cNvPr>
            <p:cNvSpPr txBox="1"/>
            <p:nvPr/>
          </p:nvSpPr>
          <p:spPr bwMode="auto">
            <a:xfrm>
              <a:off x="6815612" y="1857500"/>
              <a:ext cx="614648" cy="292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28%</a:t>
              </a:r>
            </a:p>
          </p:txBody>
        </p:sp>
        <p:sp>
          <p:nvSpPr>
            <p:cNvPr id="393" name="TextBox 392">
              <a:extLst>
                <a:ext uri="{FF2B5EF4-FFF2-40B4-BE49-F238E27FC236}">
                  <a16:creationId xmlns:a16="http://schemas.microsoft.com/office/drawing/2014/main" id="{C4CCAF32-464A-AF1E-7371-CC580BB10191}"/>
                </a:ext>
              </a:extLst>
            </p:cNvPr>
            <p:cNvSpPr txBox="1"/>
            <p:nvPr/>
          </p:nvSpPr>
          <p:spPr bwMode="auto">
            <a:xfrm>
              <a:off x="7113348" y="3381500"/>
              <a:ext cx="614648" cy="292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11%</a:t>
              </a:r>
            </a:p>
          </p:txBody>
        </p:sp>
        <p:sp>
          <p:nvSpPr>
            <p:cNvPr id="394" name="TextBox 393">
              <a:extLst>
                <a:ext uri="{FF2B5EF4-FFF2-40B4-BE49-F238E27FC236}">
                  <a16:creationId xmlns:a16="http://schemas.microsoft.com/office/drawing/2014/main" id="{E940D7A5-659D-4401-AAD4-7B3164B0B079}"/>
                </a:ext>
              </a:extLst>
            </p:cNvPr>
            <p:cNvSpPr txBox="1"/>
            <p:nvPr/>
          </p:nvSpPr>
          <p:spPr bwMode="auto">
            <a:xfrm>
              <a:off x="7840022" y="2524628"/>
              <a:ext cx="614648" cy="292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21%</a:t>
              </a:r>
            </a:p>
          </p:txBody>
        </p:sp>
        <p:sp>
          <p:nvSpPr>
            <p:cNvPr id="395" name="TextBox 394">
              <a:extLst>
                <a:ext uri="{FF2B5EF4-FFF2-40B4-BE49-F238E27FC236}">
                  <a16:creationId xmlns:a16="http://schemas.microsoft.com/office/drawing/2014/main" id="{CD6B7251-C1CC-7F6F-C3C5-612B4C34723F}"/>
                </a:ext>
              </a:extLst>
            </p:cNvPr>
            <p:cNvSpPr txBox="1"/>
            <p:nvPr/>
          </p:nvSpPr>
          <p:spPr bwMode="auto">
            <a:xfrm>
              <a:off x="8173082" y="4008257"/>
              <a:ext cx="614648" cy="29297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4%</a:t>
              </a:r>
            </a:p>
          </p:txBody>
        </p:sp>
        <p:sp>
          <p:nvSpPr>
            <p:cNvPr id="396" name="TextBox 395">
              <a:extLst>
                <a:ext uri="{FF2B5EF4-FFF2-40B4-BE49-F238E27FC236}">
                  <a16:creationId xmlns:a16="http://schemas.microsoft.com/office/drawing/2014/main" id="{F3EF523B-3797-F91D-283C-E2F94706A4FF}"/>
                </a:ext>
              </a:extLst>
            </p:cNvPr>
            <p:cNvSpPr txBox="1"/>
            <p:nvPr/>
          </p:nvSpPr>
          <p:spPr bwMode="auto">
            <a:xfrm>
              <a:off x="8851312" y="1552699"/>
              <a:ext cx="614648" cy="292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32%</a:t>
              </a:r>
            </a:p>
          </p:txBody>
        </p:sp>
        <p:sp>
          <p:nvSpPr>
            <p:cNvPr id="397" name="TextBox 396">
              <a:extLst>
                <a:ext uri="{FF2B5EF4-FFF2-40B4-BE49-F238E27FC236}">
                  <a16:creationId xmlns:a16="http://schemas.microsoft.com/office/drawing/2014/main" id="{FAEB1302-4EBD-771E-FA73-18479A84145F}"/>
                </a:ext>
              </a:extLst>
            </p:cNvPr>
            <p:cNvSpPr txBox="1"/>
            <p:nvPr/>
          </p:nvSpPr>
          <p:spPr bwMode="auto">
            <a:xfrm>
              <a:off x="9203547" y="3655011"/>
              <a:ext cx="614648" cy="292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8%</a:t>
              </a:r>
            </a:p>
          </p:txBody>
        </p:sp>
        <p:sp>
          <p:nvSpPr>
            <p:cNvPr id="398" name="TextBox 397">
              <a:extLst>
                <a:ext uri="{FF2B5EF4-FFF2-40B4-BE49-F238E27FC236}">
                  <a16:creationId xmlns:a16="http://schemas.microsoft.com/office/drawing/2014/main" id="{A241705B-B131-78D7-079A-3BAFA6670CE6}"/>
                </a:ext>
              </a:extLst>
            </p:cNvPr>
            <p:cNvSpPr txBox="1"/>
            <p:nvPr/>
          </p:nvSpPr>
          <p:spPr bwMode="auto">
            <a:xfrm>
              <a:off x="9872694" y="3161477"/>
              <a:ext cx="614648" cy="292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13%</a:t>
              </a:r>
            </a:p>
          </p:txBody>
        </p:sp>
        <p:sp>
          <p:nvSpPr>
            <p:cNvPr id="399" name="TextBox 398">
              <a:extLst>
                <a:ext uri="{FF2B5EF4-FFF2-40B4-BE49-F238E27FC236}">
                  <a16:creationId xmlns:a16="http://schemas.microsoft.com/office/drawing/2014/main" id="{31D6CE2B-53F6-2C8C-219E-8B4F38FAA0D8}"/>
                </a:ext>
              </a:extLst>
            </p:cNvPr>
            <p:cNvSpPr txBox="1"/>
            <p:nvPr/>
          </p:nvSpPr>
          <p:spPr bwMode="auto">
            <a:xfrm>
              <a:off x="10217864" y="4039544"/>
              <a:ext cx="614648" cy="29297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3%</a:t>
              </a:r>
            </a:p>
          </p:txBody>
        </p:sp>
        <p:sp>
          <p:nvSpPr>
            <p:cNvPr id="400" name="TextBox 399">
              <a:extLst>
                <a:ext uri="{FF2B5EF4-FFF2-40B4-BE49-F238E27FC236}">
                  <a16:creationId xmlns:a16="http://schemas.microsoft.com/office/drawing/2014/main" id="{94E95D16-F635-90BB-8886-B4397E0BE6FB}"/>
                </a:ext>
              </a:extLst>
            </p:cNvPr>
            <p:cNvSpPr txBox="1"/>
            <p:nvPr/>
          </p:nvSpPr>
          <p:spPr bwMode="auto">
            <a:xfrm>
              <a:off x="10893066" y="2071464"/>
              <a:ext cx="614648" cy="292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26%</a:t>
              </a:r>
            </a:p>
          </p:txBody>
        </p:sp>
        <p:sp>
          <p:nvSpPr>
            <p:cNvPr id="402" name="TextBox 401">
              <a:extLst>
                <a:ext uri="{FF2B5EF4-FFF2-40B4-BE49-F238E27FC236}">
                  <a16:creationId xmlns:a16="http://schemas.microsoft.com/office/drawing/2014/main" id="{1587504C-9354-6AAB-6DF9-2DDC10052A77}"/>
                </a:ext>
              </a:extLst>
            </p:cNvPr>
            <p:cNvSpPr txBox="1"/>
            <p:nvPr/>
          </p:nvSpPr>
          <p:spPr bwMode="auto">
            <a:xfrm>
              <a:off x="11235209" y="3906319"/>
              <a:ext cx="614648" cy="292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5%</a:t>
              </a:r>
            </a:p>
          </p:txBody>
        </p:sp>
        <p:sp>
          <p:nvSpPr>
            <p:cNvPr id="403" name="TextBox 402">
              <a:extLst>
                <a:ext uri="{FF2B5EF4-FFF2-40B4-BE49-F238E27FC236}">
                  <a16:creationId xmlns:a16="http://schemas.microsoft.com/office/drawing/2014/main" id="{8E122F9F-8B02-49CD-F9F2-7ADF810635D3}"/>
                </a:ext>
              </a:extLst>
            </p:cNvPr>
            <p:cNvSpPr txBox="1"/>
            <p:nvPr/>
          </p:nvSpPr>
          <p:spPr bwMode="auto">
            <a:xfrm>
              <a:off x="6860017" y="5922844"/>
              <a:ext cx="1687504" cy="292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Grade 3 diarrhea</a:t>
              </a:r>
            </a:p>
          </p:txBody>
        </p:sp>
        <p:sp>
          <p:nvSpPr>
            <p:cNvPr id="404" name="TextBox 403">
              <a:extLst>
                <a:ext uri="{FF2B5EF4-FFF2-40B4-BE49-F238E27FC236}">
                  <a16:creationId xmlns:a16="http://schemas.microsoft.com/office/drawing/2014/main" id="{A1A153F8-2104-0F06-77C4-879110F8483E}"/>
                </a:ext>
              </a:extLst>
            </p:cNvPr>
            <p:cNvSpPr txBox="1"/>
            <p:nvPr/>
          </p:nvSpPr>
          <p:spPr bwMode="auto">
            <a:xfrm>
              <a:off x="8716068" y="5925871"/>
              <a:ext cx="1999367" cy="292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D/c due to diarrhea</a:t>
              </a:r>
            </a:p>
          </p:txBody>
        </p:sp>
        <p:sp>
          <p:nvSpPr>
            <p:cNvPr id="405" name="Rectangle 404">
              <a:extLst>
                <a:ext uri="{FF2B5EF4-FFF2-40B4-BE49-F238E27FC236}">
                  <a16:creationId xmlns:a16="http://schemas.microsoft.com/office/drawing/2014/main" id="{FF7B1589-4E3E-41FD-DD67-542A6801B5B1}"/>
                </a:ext>
              </a:extLst>
            </p:cNvPr>
            <p:cNvSpPr/>
            <p:nvPr/>
          </p:nvSpPr>
          <p:spPr bwMode="auto">
            <a:xfrm>
              <a:off x="6770193" y="6044969"/>
              <a:ext cx="115057" cy="115057"/>
            </a:xfrm>
            <a:prstGeom prst="rect">
              <a:avLst/>
            </a:prstGeom>
            <a:solidFill>
              <a:srgbClr val="EB9DBD"/>
            </a:solidFill>
            <a:ln w="0">
              <a:solidFill>
                <a:schemeClr val="bg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6" name="Rectangle 405">
              <a:extLst>
                <a:ext uri="{FF2B5EF4-FFF2-40B4-BE49-F238E27FC236}">
                  <a16:creationId xmlns:a16="http://schemas.microsoft.com/office/drawing/2014/main" id="{1AABDC9B-551C-41A0-F492-AF6E9D814F5E}"/>
                </a:ext>
              </a:extLst>
            </p:cNvPr>
            <p:cNvSpPr/>
            <p:nvPr/>
          </p:nvSpPr>
          <p:spPr bwMode="auto">
            <a:xfrm>
              <a:off x="8639364" y="6045978"/>
              <a:ext cx="115057" cy="115057"/>
            </a:xfrm>
            <a:prstGeom prst="rect">
              <a:avLst/>
            </a:prstGeom>
            <a:solidFill>
              <a:srgbClr val="333F70"/>
            </a:solidFill>
            <a:ln w="0">
              <a:solidFill>
                <a:schemeClr val="bg1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407" name="Group 406">
              <a:extLst>
                <a:ext uri="{FF2B5EF4-FFF2-40B4-BE49-F238E27FC236}">
                  <a16:creationId xmlns:a16="http://schemas.microsoft.com/office/drawing/2014/main" id="{9B1E5195-0E58-C002-5AED-83AD90E492D0}"/>
                </a:ext>
              </a:extLst>
            </p:cNvPr>
            <p:cNvGrpSpPr/>
            <p:nvPr/>
          </p:nvGrpSpPr>
          <p:grpSpPr>
            <a:xfrm rot="5400000">
              <a:off x="8704957" y="1663397"/>
              <a:ext cx="113428" cy="6141393"/>
              <a:chOff x="5588000" y="1444978"/>
              <a:chExt cx="101600" cy="2636760"/>
            </a:xfrm>
          </p:grpSpPr>
          <p:cxnSp>
            <p:nvCxnSpPr>
              <p:cNvPr id="408" name="Straight Connector 407">
                <a:extLst>
                  <a:ext uri="{FF2B5EF4-FFF2-40B4-BE49-F238E27FC236}">
                    <a16:creationId xmlns:a16="http://schemas.microsoft.com/office/drawing/2014/main" id="{70B9B78C-2147-8090-A7D2-D606521D2917}"/>
                  </a:ext>
                </a:extLst>
              </p:cNvPr>
              <p:cNvCxnSpPr/>
              <p:nvPr/>
            </p:nvCxnSpPr>
            <p:spPr bwMode="auto">
              <a:xfrm>
                <a:off x="5588000" y="1444978"/>
                <a:ext cx="101600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2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09" name="Straight Connector 408">
                <a:extLst>
                  <a:ext uri="{FF2B5EF4-FFF2-40B4-BE49-F238E27FC236}">
                    <a16:creationId xmlns:a16="http://schemas.microsoft.com/office/drawing/2014/main" id="{5F91C00E-A4B0-2F2D-FEE8-6C5DE896C42B}"/>
                  </a:ext>
                </a:extLst>
              </p:cNvPr>
              <p:cNvCxnSpPr/>
              <p:nvPr/>
            </p:nvCxnSpPr>
            <p:spPr bwMode="auto">
              <a:xfrm>
                <a:off x="5588000" y="1884438"/>
                <a:ext cx="101600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2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10" name="Straight Connector 409">
                <a:extLst>
                  <a:ext uri="{FF2B5EF4-FFF2-40B4-BE49-F238E27FC236}">
                    <a16:creationId xmlns:a16="http://schemas.microsoft.com/office/drawing/2014/main" id="{4898B4E9-92F1-26FC-4725-8858DD38DB0B}"/>
                  </a:ext>
                </a:extLst>
              </p:cNvPr>
              <p:cNvCxnSpPr/>
              <p:nvPr/>
            </p:nvCxnSpPr>
            <p:spPr bwMode="auto">
              <a:xfrm>
                <a:off x="5588000" y="2323898"/>
                <a:ext cx="101600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2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11" name="Straight Connector 410">
                <a:extLst>
                  <a:ext uri="{FF2B5EF4-FFF2-40B4-BE49-F238E27FC236}">
                    <a16:creationId xmlns:a16="http://schemas.microsoft.com/office/drawing/2014/main" id="{5F5629A4-A960-672C-29D7-9E7C0E77FDF4}"/>
                  </a:ext>
                </a:extLst>
              </p:cNvPr>
              <p:cNvCxnSpPr/>
              <p:nvPr/>
            </p:nvCxnSpPr>
            <p:spPr bwMode="auto">
              <a:xfrm>
                <a:off x="5588000" y="2763358"/>
                <a:ext cx="101600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2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12" name="Straight Connector 411">
                <a:extLst>
                  <a:ext uri="{FF2B5EF4-FFF2-40B4-BE49-F238E27FC236}">
                    <a16:creationId xmlns:a16="http://schemas.microsoft.com/office/drawing/2014/main" id="{945306F0-7594-C340-0BB7-08F2F4599AFF}"/>
                  </a:ext>
                </a:extLst>
              </p:cNvPr>
              <p:cNvCxnSpPr/>
              <p:nvPr/>
            </p:nvCxnSpPr>
            <p:spPr bwMode="auto">
              <a:xfrm>
                <a:off x="5588000" y="3202818"/>
                <a:ext cx="101600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2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13" name="Straight Connector 412">
                <a:extLst>
                  <a:ext uri="{FF2B5EF4-FFF2-40B4-BE49-F238E27FC236}">
                    <a16:creationId xmlns:a16="http://schemas.microsoft.com/office/drawing/2014/main" id="{F17FA959-2F26-7D6E-E3E6-DB737A98D52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588000" y="3642278"/>
                <a:ext cx="101600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2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14" name="Straight Connector 413">
                <a:extLst>
                  <a:ext uri="{FF2B5EF4-FFF2-40B4-BE49-F238E27FC236}">
                    <a16:creationId xmlns:a16="http://schemas.microsoft.com/office/drawing/2014/main" id="{C1CD109B-2B35-0C26-5316-F65743218DE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588000" y="4081738"/>
                <a:ext cx="101600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bg2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428" name="Rectangle 427">
              <a:extLst>
                <a:ext uri="{FF2B5EF4-FFF2-40B4-BE49-F238E27FC236}">
                  <a16:creationId xmlns:a16="http://schemas.microsoft.com/office/drawing/2014/main" id="{F92782C1-2DD0-B7DE-4A72-B0BD13A2B862}"/>
                </a:ext>
              </a:extLst>
            </p:cNvPr>
            <p:cNvSpPr/>
            <p:nvPr/>
          </p:nvSpPr>
          <p:spPr bwMode="auto">
            <a:xfrm>
              <a:off x="9751058" y="1552699"/>
              <a:ext cx="2170340" cy="4233842"/>
            </a:xfrm>
            <a:prstGeom prst="rect">
              <a:avLst/>
            </a:prstGeom>
            <a:noFill/>
            <a:ln w="28575">
              <a:solidFill>
                <a:srgbClr val="B7265F"/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chemeClr val="folHlink"/>
                </a:buClr>
                <a:buNone/>
              </a:pPr>
              <a:endParaRPr lang="en-US" sz="1400" b="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endParaRPr>
            </a:p>
          </p:txBody>
        </p:sp>
      </p:grpSp>
      <p:cxnSp>
        <p:nvCxnSpPr>
          <p:cNvPr id="430" name="Straight Connector 429">
            <a:extLst>
              <a:ext uri="{FF2B5EF4-FFF2-40B4-BE49-F238E27FC236}">
                <a16:creationId xmlns:a16="http://schemas.microsoft.com/office/drawing/2014/main" id="{59A9AA4C-3D4F-2704-8A20-C345EB21B771}"/>
              </a:ext>
            </a:extLst>
          </p:cNvPr>
          <p:cNvCxnSpPr>
            <a:cxnSpLocks/>
          </p:cNvCxnSpPr>
          <p:nvPr/>
        </p:nvCxnSpPr>
        <p:spPr>
          <a:xfrm>
            <a:off x="697223" y="5938122"/>
            <a:ext cx="2130750" cy="0"/>
          </a:xfrm>
          <a:prstGeom prst="line">
            <a:avLst/>
          </a:prstGeom>
          <a:ln w="952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32" name="3D Model 431" descr="Pc Monitor">
                <a:extLst>
                  <a:ext uri="{FF2B5EF4-FFF2-40B4-BE49-F238E27FC236}">
                    <a16:creationId xmlns:a16="http://schemas.microsoft.com/office/drawing/2014/main" id="{D3E6F14B-2514-BA40-D034-AF42F28DD6B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47207204"/>
                  </p:ext>
                </p:extLst>
              </p:nvPr>
            </p:nvGraphicFramePr>
            <p:xfrm>
              <a:off x="-2714375" y="-1933439"/>
              <a:ext cx="1605422" cy="2701066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605422" cy="2701066"/>
                    </a:xfrm>
                    <a:prstGeom prst="rect">
                      <a:avLst/>
                    </a:prstGeom>
                  </am3d:spPr>
                  <am3d:camera>
                    <am3d:pos x="0" y="0" z="5909559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000000" d="1000000"/>
                    <am3d:preTrans dx="0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6387475" ay="-1938183" az="-3663979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317280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32" name="3D Model 431" descr="Pc Monitor">
                <a:extLst>
                  <a:ext uri="{FF2B5EF4-FFF2-40B4-BE49-F238E27FC236}">
                    <a16:creationId xmlns:a16="http://schemas.microsoft.com/office/drawing/2014/main" id="{D3E6F14B-2514-BA40-D034-AF42F28DD6B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2714375" y="-1933439"/>
                <a:ext cx="1605422" cy="2701066"/>
              </a:xfrm>
              <a:prstGeom prst="rect">
                <a:avLst/>
              </a:prstGeom>
            </p:spPr>
          </p:pic>
        </mc:Fallback>
      </mc:AlternateContent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13499CE-4FCD-238D-A838-155E97474049}"/>
              </a:ext>
            </a:extLst>
          </p:cNvPr>
          <p:cNvSpPr/>
          <p:nvPr/>
        </p:nvSpPr>
        <p:spPr>
          <a:xfrm>
            <a:off x="81278" y="6318552"/>
            <a:ext cx="10424162" cy="331073"/>
          </a:xfrm>
          <a:prstGeom prst="roundRect">
            <a:avLst/>
          </a:prstGeom>
          <a:solidFill>
            <a:srgbClr val="B7265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8EEEC094-54FF-F852-D40C-CA4DE827EE96}"/>
              </a:ext>
            </a:extLst>
          </p:cNvPr>
          <p:cNvSpPr/>
          <p:nvPr/>
        </p:nvSpPr>
        <p:spPr>
          <a:xfrm>
            <a:off x="10475437" y="6234043"/>
            <a:ext cx="523030" cy="523030"/>
          </a:xfrm>
          <a:custGeom>
            <a:avLst/>
            <a:gdLst>
              <a:gd name="connsiteX0" fmla="*/ 697589 w 936379"/>
              <a:gd name="connsiteY0" fmla="*/ 0 h 936379"/>
              <a:gd name="connsiteX1" fmla="*/ 936379 w 936379"/>
              <a:gd name="connsiteY1" fmla="*/ 238790 h 936379"/>
              <a:gd name="connsiteX2" fmla="*/ 936379 w 936379"/>
              <a:gd name="connsiteY2" fmla="*/ 697590 h 936379"/>
              <a:gd name="connsiteX3" fmla="*/ 697589 w 936379"/>
              <a:gd name="connsiteY3" fmla="*/ 936380 h 936379"/>
              <a:gd name="connsiteX4" fmla="*/ 238790 w 936379"/>
              <a:gd name="connsiteY4" fmla="*/ 936380 h 936379"/>
              <a:gd name="connsiteX5" fmla="*/ 0 w 936379"/>
              <a:gd name="connsiteY5" fmla="*/ 697590 h 936379"/>
              <a:gd name="connsiteX6" fmla="*/ 0 w 936379"/>
              <a:gd name="connsiteY6" fmla="*/ 238790 h 936379"/>
              <a:gd name="connsiteX7" fmla="*/ 238790 w 936379"/>
              <a:gd name="connsiteY7" fmla="*/ 0 h 936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36379" h="936379">
                <a:moveTo>
                  <a:pt x="697589" y="0"/>
                </a:moveTo>
                <a:cubicBezTo>
                  <a:pt x="829470" y="0"/>
                  <a:pt x="936379" y="106910"/>
                  <a:pt x="936379" y="238790"/>
                </a:cubicBezTo>
                <a:lnTo>
                  <a:pt x="936379" y="697590"/>
                </a:lnTo>
                <a:cubicBezTo>
                  <a:pt x="936379" y="829470"/>
                  <a:pt x="829469" y="936380"/>
                  <a:pt x="697589" y="936380"/>
                </a:cubicBezTo>
                <a:lnTo>
                  <a:pt x="238790" y="936380"/>
                </a:lnTo>
                <a:cubicBezTo>
                  <a:pt x="106910" y="936380"/>
                  <a:pt x="0" y="829470"/>
                  <a:pt x="0" y="697590"/>
                </a:cubicBezTo>
                <a:lnTo>
                  <a:pt x="0" y="238790"/>
                </a:lnTo>
                <a:cubicBezTo>
                  <a:pt x="0" y="106910"/>
                  <a:pt x="106910" y="0"/>
                  <a:pt x="238790" y="0"/>
                </a:cubicBezTo>
                <a:close/>
              </a:path>
            </a:pathLst>
          </a:custGeom>
          <a:solidFill>
            <a:srgbClr val="FFFFFF"/>
          </a:solidFill>
          <a:ln w="89433" cap="rnd">
            <a:solidFill>
              <a:srgbClr val="999999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888B98-6CC7-7E7A-0757-F9741C3DF5B6}"/>
              </a:ext>
            </a:extLst>
          </p:cNvPr>
          <p:cNvSpPr txBox="1"/>
          <p:nvPr/>
        </p:nvSpPr>
        <p:spPr bwMode="auto">
          <a:xfrm>
            <a:off x="788226" y="1897483"/>
            <a:ext cx="99668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b="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120 mg/d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375752-5191-8D46-11EC-DD9A2FC15873}"/>
              </a:ext>
            </a:extLst>
          </p:cNvPr>
          <p:cNvSpPr txBox="1"/>
          <p:nvPr/>
        </p:nvSpPr>
        <p:spPr bwMode="auto">
          <a:xfrm>
            <a:off x="1676905" y="1897483"/>
            <a:ext cx="99668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b="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160 mg/d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38D3C6-8AA9-6C43-E661-A844E0EE4F79}"/>
              </a:ext>
            </a:extLst>
          </p:cNvPr>
          <p:cNvSpPr txBox="1"/>
          <p:nvPr/>
        </p:nvSpPr>
        <p:spPr bwMode="auto">
          <a:xfrm>
            <a:off x="2774130" y="1897483"/>
            <a:ext cx="99668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b="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rPr>
              <a:t>240 mg/d</a:t>
            </a:r>
          </a:p>
        </p:txBody>
      </p:sp>
    </p:spTree>
    <p:extLst>
      <p:ext uri="{BB962C8B-B14F-4D97-AF65-F5344CB8AC3E}">
        <p14:creationId xmlns:p14="http://schemas.microsoft.com/office/powerpoint/2010/main" val="28660419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48328DA-B34E-37A3-6300-6B015CB6A985}"/>
              </a:ext>
            </a:extLst>
          </p:cNvPr>
          <p:cNvSpPr/>
          <p:nvPr/>
        </p:nvSpPr>
        <p:spPr>
          <a:xfrm>
            <a:off x="0" y="6234043"/>
            <a:ext cx="12192000" cy="523030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78545D-6738-2F98-ECC6-7E262F7F1C94}"/>
              </a:ext>
            </a:extLst>
          </p:cNvPr>
          <p:cNvSpPr txBox="1"/>
          <p:nvPr/>
        </p:nvSpPr>
        <p:spPr>
          <a:xfrm>
            <a:off x="640080" y="226549"/>
            <a:ext cx="10284594" cy="107721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en-US"/>
            </a:defPPr>
            <a:lvl1pPr indent="0" algn="ctr">
              <a:buNone/>
              <a:defRPr sz="2800" b="1">
                <a:solidFill>
                  <a:srgbClr val="333F70"/>
                </a:solidFill>
                <a:ea typeface="Unbounded Bold" pitchFamily="34" charset="-122"/>
                <a:cs typeface="Unbounded Bold" pitchFamily="34" charset="-120"/>
              </a:defRPr>
            </a:lvl1pPr>
          </a:lstStyle>
          <a:p>
            <a:pPr algn="l"/>
            <a:r>
              <a:rPr lang="en-US" sz="3200" dirty="0"/>
              <a:t>Considerations for Management of Neratinib-Induced Diarrhea: Prophylaxis</a:t>
            </a:r>
          </a:p>
        </p:txBody>
      </p:sp>
      <p:cxnSp>
        <p:nvCxnSpPr>
          <p:cNvPr id="401" name="Straight Connector 400">
            <a:extLst>
              <a:ext uri="{FF2B5EF4-FFF2-40B4-BE49-F238E27FC236}">
                <a16:creationId xmlns:a16="http://schemas.microsoft.com/office/drawing/2014/main" id="{6D44A496-F10E-4D00-D354-F789F4D8CB43}"/>
              </a:ext>
            </a:extLst>
          </p:cNvPr>
          <p:cNvCxnSpPr>
            <a:cxnSpLocks/>
          </p:cNvCxnSpPr>
          <p:nvPr/>
        </p:nvCxnSpPr>
        <p:spPr>
          <a:xfrm>
            <a:off x="548640" y="1380907"/>
            <a:ext cx="8201884" cy="0"/>
          </a:xfrm>
          <a:prstGeom prst="line">
            <a:avLst/>
          </a:prstGeom>
          <a:ln w="19050">
            <a:solidFill>
              <a:srgbClr val="333F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11" name="Text Box 11">
            <a:extLst>
              <a:ext uri="{FF2B5EF4-FFF2-40B4-BE49-F238E27FC236}">
                <a16:creationId xmlns:a16="http://schemas.microsoft.com/office/drawing/2014/main" id="{2C7F1350-251B-2ABC-71A2-76ECC715F2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26800" y="5938122"/>
            <a:ext cx="814404" cy="22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60917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800" b="0" i="0" u="none" strike="noStrike" kern="1200" cap="none" spc="-1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Neratinib PI. 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918E011-3BE1-DA2C-1838-1DDD008B6F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1819" y="1489464"/>
            <a:ext cx="5350761" cy="79413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B7265F"/>
                </a:solidFill>
              </a:rPr>
              <a:t>Start Neratinib at Lower Dose and </a:t>
            </a:r>
            <a:br>
              <a:rPr lang="en-US" sz="2000" b="1" dirty="0">
                <a:solidFill>
                  <a:srgbClr val="B7265F"/>
                </a:solidFill>
              </a:rPr>
            </a:br>
            <a:r>
              <a:rPr lang="en-US" sz="2000" b="1" dirty="0">
                <a:solidFill>
                  <a:srgbClr val="B7265F"/>
                </a:solidFill>
              </a:rPr>
              <a:t>Titrate Up to Help Manage Diarrhea</a:t>
            </a:r>
          </a:p>
          <a:p>
            <a:pPr marL="0" indent="0" algn="ctr">
              <a:buNone/>
            </a:pPr>
            <a:endParaRPr lang="en-US" sz="2200" b="1" dirty="0">
              <a:solidFill>
                <a:schemeClr val="accent3"/>
              </a:solidFill>
            </a:endParaRPr>
          </a:p>
          <a:p>
            <a:pPr marL="0" indent="0" algn="ctr">
              <a:buNone/>
            </a:pPr>
            <a:endParaRPr lang="en-US" sz="2200" b="1" dirty="0">
              <a:solidFill>
                <a:schemeClr val="accent3"/>
              </a:solidFill>
            </a:endParaRPr>
          </a:p>
          <a:p>
            <a:pPr>
              <a:spcBef>
                <a:spcPts val="600"/>
              </a:spcBef>
            </a:pPr>
            <a:endParaRPr lang="en-US" sz="1800" dirty="0">
              <a:solidFill>
                <a:schemeClr val="accent4"/>
              </a:solidFill>
            </a:endParaRPr>
          </a:p>
          <a:p>
            <a:pPr>
              <a:spcBef>
                <a:spcPts val="600"/>
              </a:spcBef>
            </a:pPr>
            <a:endParaRPr lang="en-US" sz="1800" dirty="0">
              <a:solidFill>
                <a:schemeClr val="accent4"/>
              </a:solidFill>
            </a:endParaRPr>
          </a:p>
          <a:p>
            <a:pPr>
              <a:spcBef>
                <a:spcPts val="600"/>
              </a:spcBef>
            </a:pPr>
            <a:endParaRPr lang="en-US" sz="1800" dirty="0">
              <a:solidFill>
                <a:schemeClr val="accent4"/>
              </a:solidFill>
            </a:endParaRPr>
          </a:p>
          <a:p>
            <a:pPr marL="0" indent="0">
              <a:spcBef>
                <a:spcPts val="600"/>
              </a:spcBef>
              <a:buNone/>
            </a:pPr>
            <a:endParaRPr lang="en-US" sz="2000" dirty="0">
              <a:solidFill>
                <a:schemeClr val="accent4"/>
              </a:solidFill>
            </a:endParaRPr>
          </a:p>
          <a:p>
            <a:pPr>
              <a:spcBef>
                <a:spcPts val="2400"/>
              </a:spcBef>
            </a:pPr>
            <a:endParaRPr lang="en-US" sz="2000" dirty="0"/>
          </a:p>
          <a:p>
            <a:pPr>
              <a:spcBef>
                <a:spcPts val="600"/>
              </a:spcBef>
            </a:pPr>
            <a:endParaRPr lang="en-US" sz="1600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FC1A57D5-BF1C-B9C3-905D-AC6A17A112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135153"/>
              </p:ext>
            </p:extLst>
          </p:nvPr>
        </p:nvGraphicFramePr>
        <p:xfrm>
          <a:off x="629327" y="4182248"/>
          <a:ext cx="5394960" cy="15849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005840">
                  <a:extLst>
                    <a:ext uri="{9D8B030D-6E8A-4147-A177-3AD203B41FA5}">
                      <a16:colId xmlns:a16="http://schemas.microsoft.com/office/drawing/2014/main" val="1434572211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3358204942"/>
                    </a:ext>
                  </a:extLst>
                </a:gridCol>
                <a:gridCol w="2651760">
                  <a:extLst>
                    <a:ext uri="{9D8B030D-6E8A-4147-A177-3AD203B41FA5}">
                      <a16:colId xmlns:a16="http://schemas.microsoft.com/office/drawing/2014/main" val="149632063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Time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F7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Loperamide Dose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F7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Dose Frequency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F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46180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333F70"/>
                          </a:solidFill>
                          <a:latin typeface="Calibri" panose="020F0502020204030204" pitchFamily="34" charset="0"/>
                        </a:rPr>
                        <a:t>Wk 1-2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333F70"/>
                          </a:solidFill>
                          <a:latin typeface="Calibri" panose="020F0502020204030204" pitchFamily="34" charset="0"/>
                        </a:rPr>
                        <a:t>4 mg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333F70"/>
                          </a:solidFill>
                          <a:latin typeface="Calibri" panose="020F0502020204030204" pitchFamily="34" charset="0"/>
                        </a:rPr>
                        <a:t>3 times/day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67277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333F70"/>
                          </a:solidFill>
                          <a:latin typeface="Calibri" panose="020F0502020204030204" pitchFamily="34" charset="0"/>
                        </a:rPr>
                        <a:t>Wk 3-8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333F70"/>
                          </a:solidFill>
                          <a:latin typeface="Calibri" panose="020F0502020204030204" pitchFamily="34" charset="0"/>
                        </a:rPr>
                        <a:t>4 mg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333F70"/>
                          </a:solidFill>
                          <a:latin typeface="Calibri" panose="020F0502020204030204" pitchFamily="34" charset="0"/>
                        </a:rPr>
                        <a:t>2 times/day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6642416"/>
                  </a:ext>
                </a:extLst>
              </a:tr>
              <a:tr h="17039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333F70"/>
                          </a:solidFill>
                          <a:latin typeface="Calibri" panose="020F0502020204030204" pitchFamily="34" charset="0"/>
                        </a:rPr>
                        <a:t>Wk 9-52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333F70"/>
                          </a:solidFill>
                          <a:latin typeface="Calibri" panose="020F0502020204030204" pitchFamily="34" charset="0"/>
                        </a:rPr>
                        <a:t>4 mg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333F70"/>
                          </a:solidFill>
                          <a:latin typeface="Calibri" panose="020F0502020204030204" pitchFamily="34" charset="0"/>
                        </a:rPr>
                        <a:t>As needed to achieve </a:t>
                      </a:r>
                      <a:br>
                        <a:rPr lang="en-US" sz="1600" dirty="0">
                          <a:solidFill>
                            <a:srgbClr val="333F70"/>
                          </a:solidFill>
                          <a:latin typeface="Calibri" panose="020F0502020204030204" pitchFamily="34" charset="0"/>
                        </a:rPr>
                      </a:br>
                      <a:r>
                        <a:rPr lang="en-US" sz="1600" dirty="0">
                          <a:solidFill>
                            <a:srgbClr val="333F70"/>
                          </a:solidFill>
                          <a:latin typeface="Calibri" panose="020F0502020204030204" pitchFamily="34" charset="0"/>
                        </a:rPr>
                        <a:t>1-2 BM/day (16 mg/day max)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9833953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BF513FEF-0DD9-2542-9FDE-77E61669915C}"/>
              </a:ext>
            </a:extLst>
          </p:cNvPr>
          <p:cNvSpPr txBox="1"/>
          <p:nvPr/>
        </p:nvSpPr>
        <p:spPr>
          <a:xfrm>
            <a:off x="6462866" y="4246293"/>
            <a:ext cx="17186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Resume Neratinib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at same dose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B33252-BF13-CC7A-79AD-B5BDE251FB51}"/>
              </a:ext>
            </a:extLst>
          </p:cNvPr>
          <p:cNvSpPr txBox="1"/>
          <p:nvPr/>
        </p:nvSpPr>
        <p:spPr>
          <a:xfrm>
            <a:off x="9568539" y="4246293"/>
            <a:ext cx="2137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Resume Neratinib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at reduced dose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(200/160/120 mg/day)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B968FCC-C036-A0A5-4904-9664F563C700}"/>
              </a:ext>
            </a:extLst>
          </p:cNvPr>
          <p:cNvCxnSpPr/>
          <p:nvPr/>
        </p:nvCxnSpPr>
        <p:spPr bwMode="auto">
          <a:xfrm>
            <a:off x="10637453" y="3967492"/>
            <a:ext cx="0" cy="282007"/>
          </a:xfrm>
          <a:prstGeom prst="straightConnector1">
            <a:avLst/>
          </a:prstGeom>
          <a:noFill/>
          <a:ln w="28575" cap="flat" cmpd="sng" algn="ctr">
            <a:solidFill>
              <a:srgbClr val="B7265F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F23EA07-6085-B956-2297-A77EDE5578CB}"/>
              </a:ext>
            </a:extLst>
          </p:cNvPr>
          <p:cNvSpPr txBox="1"/>
          <p:nvPr/>
        </p:nvSpPr>
        <p:spPr>
          <a:xfrm>
            <a:off x="6372521" y="3291884"/>
            <a:ext cx="1899301" cy="584775"/>
          </a:xfrm>
          <a:prstGeom prst="rect">
            <a:avLst/>
          </a:prstGeom>
          <a:noFill/>
          <a:ln w="28575">
            <a:solidFill>
              <a:srgbClr val="333F7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Resolves to grade ≤1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in ≤7 days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4DAF9B-4E20-F364-5D61-CF7BEDC0CB35}"/>
              </a:ext>
            </a:extLst>
          </p:cNvPr>
          <p:cNvSpPr txBox="1"/>
          <p:nvPr/>
        </p:nvSpPr>
        <p:spPr>
          <a:xfrm>
            <a:off x="9687802" y="3291884"/>
            <a:ext cx="1899301" cy="584775"/>
          </a:xfrm>
          <a:prstGeom prst="rect">
            <a:avLst/>
          </a:prstGeom>
          <a:noFill/>
          <a:ln w="28575">
            <a:solidFill>
              <a:srgbClr val="333F7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Resolves to grade ≤1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in 8-21 days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A527E07-09FC-2592-AD96-E828EEC36006}"/>
              </a:ext>
            </a:extLst>
          </p:cNvPr>
          <p:cNvCxnSpPr/>
          <p:nvPr/>
        </p:nvCxnSpPr>
        <p:spPr bwMode="auto">
          <a:xfrm>
            <a:off x="7322172" y="3967492"/>
            <a:ext cx="0" cy="282007"/>
          </a:xfrm>
          <a:prstGeom prst="straightConnector1">
            <a:avLst/>
          </a:prstGeom>
          <a:noFill/>
          <a:ln w="28575" cap="flat" cmpd="sng" algn="ctr">
            <a:solidFill>
              <a:srgbClr val="B7265F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36848D6E-A82B-32C9-B8F9-F875A0A3A95B}"/>
              </a:ext>
            </a:extLst>
          </p:cNvPr>
          <p:cNvSpPr/>
          <p:nvPr/>
        </p:nvSpPr>
        <p:spPr>
          <a:xfrm>
            <a:off x="6373989" y="5787635"/>
            <a:ext cx="58180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*Dehydration, fever, hypotension, renal failure, or grade 3/4 neutropenia.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08BCE9A-1A17-8813-D0CD-B041ADEE2CFA}"/>
              </a:ext>
            </a:extLst>
          </p:cNvPr>
          <p:cNvGrpSpPr/>
          <p:nvPr/>
        </p:nvGrpSpPr>
        <p:grpSpPr>
          <a:xfrm>
            <a:off x="7323962" y="2821896"/>
            <a:ext cx="3309406" cy="457201"/>
            <a:chOff x="7323962" y="2737229"/>
            <a:chExt cx="3309406" cy="457201"/>
          </a:xfrm>
        </p:grpSpPr>
        <p:cxnSp>
          <p:nvCxnSpPr>
            <p:cNvPr id="19" name="Connector: Elbow 18">
              <a:extLst>
                <a:ext uri="{FF2B5EF4-FFF2-40B4-BE49-F238E27FC236}">
                  <a16:creationId xmlns:a16="http://schemas.microsoft.com/office/drawing/2014/main" id="{64A52E2E-0003-4D39-A613-8E7334EAD081}"/>
                </a:ext>
              </a:extLst>
            </p:cNvPr>
            <p:cNvCxnSpPr>
              <a:cxnSpLocks/>
            </p:cNvCxnSpPr>
            <p:nvPr/>
          </p:nvCxnSpPr>
          <p:spPr bwMode="auto">
            <a:xfrm rot="16200000" flipH="1" flipV="1">
              <a:off x="7918322" y="2142870"/>
              <a:ext cx="457200" cy="1645920"/>
            </a:xfrm>
            <a:prstGeom prst="bentConnector3">
              <a:avLst>
                <a:gd name="adj1" fmla="val 44527"/>
              </a:avLst>
            </a:prstGeom>
            <a:noFill/>
            <a:ln w="28575" cap="flat" cmpd="sng" algn="ctr">
              <a:solidFill>
                <a:srgbClr val="B7265F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0" name="Connector: Elbow 19">
              <a:extLst>
                <a:ext uri="{FF2B5EF4-FFF2-40B4-BE49-F238E27FC236}">
                  <a16:creationId xmlns:a16="http://schemas.microsoft.com/office/drawing/2014/main" id="{EAEF897B-1227-4B91-6D4C-264BC29E92C3}"/>
                </a:ext>
              </a:extLst>
            </p:cNvPr>
            <p:cNvCxnSpPr>
              <a:cxnSpLocks/>
            </p:cNvCxnSpPr>
            <p:nvPr/>
          </p:nvCxnSpPr>
          <p:spPr bwMode="auto">
            <a:xfrm rot="16200000" flipH="1">
              <a:off x="9581808" y="2142869"/>
              <a:ext cx="457200" cy="1645920"/>
            </a:xfrm>
            <a:prstGeom prst="bentConnector3">
              <a:avLst>
                <a:gd name="adj1" fmla="val 44171"/>
              </a:avLst>
            </a:prstGeom>
            <a:noFill/>
            <a:ln w="28575" cap="flat" cmpd="sng" algn="ctr">
              <a:solidFill>
                <a:srgbClr val="B7265F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5B9F321A-AF48-D89E-DF42-C11A39F0DC1B}"/>
              </a:ext>
            </a:extLst>
          </p:cNvPr>
          <p:cNvSpPr txBox="1"/>
          <p:nvPr/>
        </p:nvSpPr>
        <p:spPr>
          <a:xfrm>
            <a:off x="6370398" y="5212132"/>
            <a:ext cx="5349819" cy="523220"/>
          </a:xfrm>
          <a:prstGeom prst="rect">
            <a:avLst/>
          </a:prstGeom>
          <a:noFill/>
          <a:ln w="28575">
            <a:solidFill>
              <a:schemeClr val="accent3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If grade 4 diarrhea occurs, treatment delay &gt;3 wk, or if diarrhea recurs at grade ≥2 at 120-mg dose, permanently discontinue neratinib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40451174-6DA6-FCF5-66E7-754694C2A0FD}"/>
              </a:ext>
            </a:extLst>
          </p:cNvPr>
          <p:cNvSpPr/>
          <p:nvPr/>
        </p:nvSpPr>
        <p:spPr bwMode="auto">
          <a:xfrm>
            <a:off x="981161" y="2845940"/>
            <a:ext cx="4659351" cy="380143"/>
          </a:xfrm>
          <a:prstGeom prst="rightArrow">
            <a:avLst/>
          </a:prstGeom>
          <a:gradFill flip="none" rotWithShape="1">
            <a:gsLst>
              <a:gs pos="0">
                <a:srgbClr val="B7265F">
                  <a:shade val="30000"/>
                  <a:satMod val="115000"/>
                </a:srgbClr>
              </a:gs>
              <a:gs pos="50000">
                <a:srgbClr val="B7265F">
                  <a:shade val="67500"/>
                  <a:satMod val="115000"/>
                </a:srgbClr>
              </a:gs>
              <a:gs pos="100000">
                <a:srgbClr val="B7265F">
                  <a:shade val="100000"/>
                  <a:satMod val="115000"/>
                </a:srgbClr>
              </a:gs>
            </a:gsLst>
            <a:lin ang="5400000" scaled="1"/>
            <a:tileRect/>
          </a:gradFill>
          <a:ln w="0">
            <a:solidFill>
              <a:schemeClr val="bg1"/>
            </a:solidFill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F24DC36-7845-6970-13D4-7D0863294F79}"/>
              </a:ext>
            </a:extLst>
          </p:cNvPr>
          <p:cNvSpPr txBox="1"/>
          <p:nvPr/>
        </p:nvSpPr>
        <p:spPr>
          <a:xfrm>
            <a:off x="1122317" y="2223322"/>
            <a:ext cx="1281836" cy="646331"/>
          </a:xfrm>
          <a:prstGeom prst="rect">
            <a:avLst/>
          </a:prstGeom>
          <a:solidFill>
            <a:srgbClr val="EB9DBD"/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Wk 1: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120 mg QD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A404C48-7439-4417-FE36-03100593797F}"/>
              </a:ext>
            </a:extLst>
          </p:cNvPr>
          <p:cNvSpPr txBox="1"/>
          <p:nvPr/>
        </p:nvSpPr>
        <p:spPr>
          <a:xfrm>
            <a:off x="2580425" y="2223322"/>
            <a:ext cx="1281836" cy="646331"/>
          </a:xfrm>
          <a:prstGeom prst="rect">
            <a:avLst/>
          </a:prstGeom>
          <a:solidFill>
            <a:srgbClr val="D8407E"/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Wk 2: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160 mg QD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7DAF5C5-8D0B-DC6D-04D3-46A704F51071}"/>
              </a:ext>
            </a:extLst>
          </p:cNvPr>
          <p:cNvSpPr txBox="1"/>
          <p:nvPr/>
        </p:nvSpPr>
        <p:spPr>
          <a:xfrm>
            <a:off x="4038533" y="2223322"/>
            <a:ext cx="1281836" cy="646331"/>
          </a:xfrm>
          <a:prstGeom prst="rect">
            <a:avLst/>
          </a:prstGeom>
          <a:solidFill>
            <a:srgbClr val="B7265F"/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Wk 3-52: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240 mg QD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B1DBB5E-91A6-5810-C4BE-1060CC89A70E}"/>
              </a:ext>
            </a:extLst>
          </p:cNvPr>
          <p:cNvSpPr/>
          <p:nvPr/>
        </p:nvSpPr>
        <p:spPr>
          <a:xfrm>
            <a:off x="359640" y="3142229"/>
            <a:ext cx="57900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Add loperamide as needed for diarrhea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D5EEF58-AE9C-C11E-1AD0-A17F3A534058}"/>
              </a:ext>
            </a:extLst>
          </p:cNvPr>
          <p:cNvSpPr/>
          <p:nvPr/>
        </p:nvSpPr>
        <p:spPr bwMode="auto">
          <a:xfrm>
            <a:off x="632641" y="1504206"/>
            <a:ext cx="5350761" cy="2018032"/>
          </a:xfrm>
          <a:prstGeom prst="rect">
            <a:avLst/>
          </a:prstGeom>
          <a:noFill/>
          <a:ln w="28575">
            <a:solidFill>
              <a:srgbClr val="B7265F"/>
            </a:solidFill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6A6AAF4-4D64-8E64-770F-02C35D1F47E4}"/>
              </a:ext>
            </a:extLst>
          </p:cNvPr>
          <p:cNvSpPr txBox="1"/>
          <p:nvPr/>
        </p:nvSpPr>
        <p:spPr>
          <a:xfrm>
            <a:off x="640080" y="3920523"/>
            <a:ext cx="54093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1800" dirty="0">
                <a:solidFill>
                  <a:srgbClr val="333F70"/>
                </a:solidFill>
              </a:rPr>
              <a:t>Potential to adjust dose if constipation occurs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78B7473-CDE7-3C4C-1EAB-397100E72AC8}"/>
              </a:ext>
            </a:extLst>
          </p:cNvPr>
          <p:cNvSpPr txBox="1"/>
          <p:nvPr/>
        </p:nvSpPr>
        <p:spPr>
          <a:xfrm>
            <a:off x="549783" y="5776825"/>
            <a:ext cx="61264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dirty="0">
                <a:solidFill>
                  <a:srgbClr val="333F70"/>
                </a:solidFill>
              </a:rPr>
              <a:t>Add budesonide or colestipol for LPM-refractory diarrhea</a:t>
            </a: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A4AA0ADC-C028-F40A-15E8-C7DD2612535F}"/>
              </a:ext>
            </a:extLst>
          </p:cNvPr>
          <p:cNvSpPr txBox="1">
            <a:spLocks/>
          </p:cNvSpPr>
          <p:nvPr/>
        </p:nvSpPr>
        <p:spPr>
          <a:xfrm>
            <a:off x="6681544" y="1546920"/>
            <a:ext cx="4611807" cy="1383187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Neratinib Dose Modifications for Diarrhea</a:t>
            </a:r>
          </a:p>
          <a:p>
            <a:pPr marL="0" indent="0" algn="just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bg2">
                    <a:lumMod val="50000"/>
                  </a:schemeClr>
                </a:solidFill>
              </a:rPr>
              <a:t>Hold Neratinib for any grade 2 events lasting </a:t>
            </a:r>
            <a:br>
              <a:rPr lang="en-US" sz="18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sz="1800" dirty="0">
                <a:solidFill>
                  <a:schemeClr val="bg2">
                    <a:lumMod val="50000"/>
                  </a:schemeClr>
                </a:solidFill>
              </a:rPr>
              <a:t>≥5 days or grade 3 events lasting ≥2 days or any grade with complicated features*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en-US" sz="2000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83FF24A-B358-B9C9-859E-0F55CA27E331}"/>
              </a:ext>
            </a:extLst>
          </p:cNvPr>
          <p:cNvCxnSpPr>
            <a:cxnSpLocks/>
          </p:cNvCxnSpPr>
          <p:nvPr/>
        </p:nvCxnSpPr>
        <p:spPr>
          <a:xfrm>
            <a:off x="11007680" y="5938122"/>
            <a:ext cx="1033524" cy="0"/>
          </a:xfrm>
          <a:prstGeom prst="line">
            <a:avLst/>
          </a:prstGeom>
          <a:ln w="952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C34BC51-2359-4B96-1C1B-FA44A48E3805}"/>
              </a:ext>
            </a:extLst>
          </p:cNvPr>
          <p:cNvSpPr/>
          <p:nvPr/>
        </p:nvSpPr>
        <p:spPr>
          <a:xfrm>
            <a:off x="81278" y="6318552"/>
            <a:ext cx="10424162" cy="331073"/>
          </a:xfrm>
          <a:prstGeom prst="roundRect">
            <a:avLst/>
          </a:prstGeom>
          <a:solidFill>
            <a:srgbClr val="B7265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3358FDD0-DC3A-C666-1490-3CE3946131BB}"/>
              </a:ext>
            </a:extLst>
          </p:cNvPr>
          <p:cNvSpPr/>
          <p:nvPr/>
        </p:nvSpPr>
        <p:spPr>
          <a:xfrm>
            <a:off x="10234010" y="6234043"/>
            <a:ext cx="523030" cy="523030"/>
          </a:xfrm>
          <a:custGeom>
            <a:avLst/>
            <a:gdLst>
              <a:gd name="connsiteX0" fmla="*/ 697589 w 936379"/>
              <a:gd name="connsiteY0" fmla="*/ 0 h 936379"/>
              <a:gd name="connsiteX1" fmla="*/ 936379 w 936379"/>
              <a:gd name="connsiteY1" fmla="*/ 238790 h 936379"/>
              <a:gd name="connsiteX2" fmla="*/ 936379 w 936379"/>
              <a:gd name="connsiteY2" fmla="*/ 697590 h 936379"/>
              <a:gd name="connsiteX3" fmla="*/ 697589 w 936379"/>
              <a:gd name="connsiteY3" fmla="*/ 936380 h 936379"/>
              <a:gd name="connsiteX4" fmla="*/ 238790 w 936379"/>
              <a:gd name="connsiteY4" fmla="*/ 936380 h 936379"/>
              <a:gd name="connsiteX5" fmla="*/ 0 w 936379"/>
              <a:gd name="connsiteY5" fmla="*/ 697590 h 936379"/>
              <a:gd name="connsiteX6" fmla="*/ 0 w 936379"/>
              <a:gd name="connsiteY6" fmla="*/ 238790 h 936379"/>
              <a:gd name="connsiteX7" fmla="*/ 238790 w 936379"/>
              <a:gd name="connsiteY7" fmla="*/ 0 h 936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36379" h="936379">
                <a:moveTo>
                  <a:pt x="697589" y="0"/>
                </a:moveTo>
                <a:cubicBezTo>
                  <a:pt x="829470" y="0"/>
                  <a:pt x="936379" y="106910"/>
                  <a:pt x="936379" y="238790"/>
                </a:cubicBezTo>
                <a:lnTo>
                  <a:pt x="936379" y="697590"/>
                </a:lnTo>
                <a:cubicBezTo>
                  <a:pt x="936379" y="829470"/>
                  <a:pt x="829469" y="936380"/>
                  <a:pt x="697589" y="936380"/>
                </a:cubicBezTo>
                <a:lnTo>
                  <a:pt x="238790" y="936380"/>
                </a:lnTo>
                <a:cubicBezTo>
                  <a:pt x="106910" y="936380"/>
                  <a:pt x="0" y="829470"/>
                  <a:pt x="0" y="697590"/>
                </a:cubicBezTo>
                <a:lnTo>
                  <a:pt x="0" y="238790"/>
                </a:lnTo>
                <a:cubicBezTo>
                  <a:pt x="0" y="106910"/>
                  <a:pt x="106910" y="0"/>
                  <a:pt x="238790" y="0"/>
                </a:cubicBezTo>
                <a:close/>
              </a:path>
            </a:pathLst>
          </a:custGeom>
          <a:solidFill>
            <a:srgbClr val="FFFFFF"/>
          </a:solidFill>
          <a:ln w="89433" cap="rnd">
            <a:solidFill>
              <a:srgbClr val="999999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8ADD93-9361-1B1A-7232-C1688CE6F51F}"/>
              </a:ext>
            </a:extLst>
          </p:cNvPr>
          <p:cNvSpPr txBox="1"/>
          <p:nvPr/>
        </p:nvSpPr>
        <p:spPr>
          <a:xfrm>
            <a:off x="229199" y="358590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240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chemeClr val="bg2">
                    <a:lumMod val="50000"/>
                  </a:schemeClr>
                </a:solidFill>
              </a:rPr>
              <a:t>Or</a:t>
            </a:r>
            <a:r>
              <a:rPr lang="en-US" sz="1800" b="1" dirty="0">
                <a:solidFill>
                  <a:schemeClr val="bg2">
                    <a:lumMod val="50000"/>
                  </a:schemeClr>
                </a:solidFill>
              </a:rPr>
              <a:t> Use Loperamide at First Dose of Neratinib</a:t>
            </a:r>
            <a:endParaRPr lang="en-US" sz="1800" b="1" baseline="300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5575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3D Model 4" descr="Pc Monitor">
                <a:extLst>
                  <a:ext uri="{FF2B5EF4-FFF2-40B4-BE49-F238E27FC236}">
                    <a16:creationId xmlns:a16="http://schemas.microsoft.com/office/drawing/2014/main" id="{2B2D9980-A138-DA5C-3800-71A8FCC74DBC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4097874830"/>
                  </p:ext>
                </p:extLst>
              </p:nvPr>
            </p:nvGraphicFramePr>
            <p:xfrm>
              <a:off x="1795976" y="100927"/>
              <a:ext cx="8600047" cy="5958027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8600047" cy="5958027"/>
                    </a:xfrm>
                    <a:prstGeom prst="rect">
                      <a:avLst/>
                    </a:prstGeom>
                  </am3d:spPr>
                  <am3d:camera>
                    <am3d:pos x="0" y="0" z="5909559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000000" d="1000000"/>
                    <am3d:preTrans dx="0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1059796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Model 4" descr="Pc Monitor">
                <a:extLst>
                  <a:ext uri="{FF2B5EF4-FFF2-40B4-BE49-F238E27FC236}">
                    <a16:creationId xmlns:a16="http://schemas.microsoft.com/office/drawing/2014/main" id="{2B2D9980-A138-DA5C-3800-71A8FCC74DB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95976" y="100927"/>
                <a:ext cx="8600047" cy="5958027"/>
              </a:xfrm>
              <a:prstGeom prst="rect">
                <a:avLst/>
              </a:prstGeom>
            </p:spPr>
          </p:pic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D183A61B-E543-9F36-A0CC-E29D7A1AF551}"/>
              </a:ext>
            </a:extLst>
          </p:cNvPr>
          <p:cNvGrpSpPr/>
          <p:nvPr/>
        </p:nvGrpSpPr>
        <p:grpSpPr>
          <a:xfrm>
            <a:off x="2377440" y="650240"/>
            <a:ext cx="7345680" cy="4246880"/>
            <a:chOff x="2377440" y="650240"/>
            <a:chExt cx="7345680" cy="424688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779ACF1-4C23-DEB4-2B90-681E95AA1E63}"/>
                </a:ext>
              </a:extLst>
            </p:cNvPr>
            <p:cNvSpPr/>
            <p:nvPr/>
          </p:nvSpPr>
          <p:spPr>
            <a:xfrm>
              <a:off x="2377440" y="650240"/>
              <a:ext cx="7345680" cy="424688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صورة 3">
              <a:extLst>
                <a:ext uri="{FF2B5EF4-FFF2-40B4-BE49-F238E27FC236}">
                  <a16:creationId xmlns:a16="http://schemas.microsoft.com/office/drawing/2014/main" id="{672951C3-DFCB-4E7E-AFFC-674A492CE5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5046"/>
            <a:stretch/>
          </p:blipFill>
          <p:spPr>
            <a:xfrm>
              <a:off x="3216150" y="799046"/>
              <a:ext cx="5683499" cy="3948476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CDBE348-CCC0-AD62-22E1-B6A3CE124F7A}"/>
              </a:ext>
            </a:extLst>
          </p:cNvPr>
          <p:cNvSpPr/>
          <p:nvPr/>
        </p:nvSpPr>
        <p:spPr>
          <a:xfrm>
            <a:off x="0" y="6234043"/>
            <a:ext cx="12192000" cy="523030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3A6059C-7D71-B692-F867-C59B5F549624}"/>
              </a:ext>
            </a:extLst>
          </p:cNvPr>
          <p:cNvSpPr/>
          <p:nvPr/>
        </p:nvSpPr>
        <p:spPr>
          <a:xfrm>
            <a:off x="81278" y="6318552"/>
            <a:ext cx="11064242" cy="366728"/>
          </a:xfrm>
          <a:prstGeom prst="roundRect">
            <a:avLst/>
          </a:prstGeom>
          <a:solidFill>
            <a:srgbClr val="B7265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B35F972D-6313-4268-182C-04984A7D5A3D}"/>
              </a:ext>
            </a:extLst>
          </p:cNvPr>
          <p:cNvSpPr/>
          <p:nvPr/>
        </p:nvSpPr>
        <p:spPr>
          <a:xfrm>
            <a:off x="10932637" y="6234043"/>
            <a:ext cx="523030" cy="523030"/>
          </a:xfrm>
          <a:custGeom>
            <a:avLst/>
            <a:gdLst>
              <a:gd name="connsiteX0" fmla="*/ 697589 w 936379"/>
              <a:gd name="connsiteY0" fmla="*/ 0 h 936379"/>
              <a:gd name="connsiteX1" fmla="*/ 936379 w 936379"/>
              <a:gd name="connsiteY1" fmla="*/ 238790 h 936379"/>
              <a:gd name="connsiteX2" fmla="*/ 936379 w 936379"/>
              <a:gd name="connsiteY2" fmla="*/ 697590 h 936379"/>
              <a:gd name="connsiteX3" fmla="*/ 697589 w 936379"/>
              <a:gd name="connsiteY3" fmla="*/ 936380 h 936379"/>
              <a:gd name="connsiteX4" fmla="*/ 238790 w 936379"/>
              <a:gd name="connsiteY4" fmla="*/ 936380 h 936379"/>
              <a:gd name="connsiteX5" fmla="*/ 0 w 936379"/>
              <a:gd name="connsiteY5" fmla="*/ 697590 h 936379"/>
              <a:gd name="connsiteX6" fmla="*/ 0 w 936379"/>
              <a:gd name="connsiteY6" fmla="*/ 238790 h 936379"/>
              <a:gd name="connsiteX7" fmla="*/ 238790 w 936379"/>
              <a:gd name="connsiteY7" fmla="*/ 0 h 936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36379" h="936379">
                <a:moveTo>
                  <a:pt x="697589" y="0"/>
                </a:moveTo>
                <a:cubicBezTo>
                  <a:pt x="829470" y="0"/>
                  <a:pt x="936379" y="106910"/>
                  <a:pt x="936379" y="238790"/>
                </a:cubicBezTo>
                <a:lnTo>
                  <a:pt x="936379" y="697590"/>
                </a:lnTo>
                <a:cubicBezTo>
                  <a:pt x="936379" y="829470"/>
                  <a:pt x="829469" y="936380"/>
                  <a:pt x="697589" y="936380"/>
                </a:cubicBezTo>
                <a:lnTo>
                  <a:pt x="238790" y="936380"/>
                </a:lnTo>
                <a:cubicBezTo>
                  <a:pt x="106910" y="936380"/>
                  <a:pt x="0" y="829470"/>
                  <a:pt x="0" y="697590"/>
                </a:cubicBezTo>
                <a:lnTo>
                  <a:pt x="0" y="238790"/>
                </a:lnTo>
                <a:cubicBezTo>
                  <a:pt x="0" y="106910"/>
                  <a:pt x="106910" y="0"/>
                  <a:pt x="238790" y="0"/>
                </a:cubicBezTo>
                <a:close/>
              </a:path>
            </a:pathLst>
          </a:custGeom>
          <a:solidFill>
            <a:srgbClr val="FFFFFF"/>
          </a:solidFill>
          <a:ln w="89433" cap="rnd">
            <a:solidFill>
              <a:srgbClr val="999999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4271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442DDA9D-3ED6-90FC-85C4-276FD12A45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4610" y="524392"/>
            <a:ext cx="2048256" cy="447632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DB9A7FBD-8FE4-BD1D-4AF6-79C3772C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36988" y="1055279"/>
            <a:ext cx="1335878" cy="2054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B443F0-656C-449D-E412-B2AC472A83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880" y="524392"/>
            <a:ext cx="2052320" cy="5110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48A4D35-4D75-312E-8E03-B102FA0B649F}"/>
              </a:ext>
            </a:extLst>
          </p:cNvPr>
          <p:cNvSpPr txBox="1"/>
          <p:nvPr/>
        </p:nvSpPr>
        <p:spPr>
          <a:xfrm>
            <a:off x="7272942" y="1665810"/>
            <a:ext cx="30406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9B1E51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Extend HER therapy, </a:t>
            </a:r>
            <a:endParaRPr lang="en-US" sz="3200" dirty="0">
              <a:solidFill>
                <a:srgbClr val="9B1E51"/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A93C2C-139E-9E13-608C-180A3CD7D715}"/>
              </a:ext>
            </a:extLst>
          </p:cNvPr>
          <p:cNvSpPr txBox="1"/>
          <p:nvPr/>
        </p:nvSpPr>
        <p:spPr>
          <a:xfrm>
            <a:off x="8443643" y="2261983"/>
            <a:ext cx="31917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2755"/>
                </a:solidFill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E</a:t>
            </a:r>
            <a:r>
              <a:rPr lang="en-US" sz="3200" dirty="0">
                <a:solidFill>
                  <a:srgbClr val="002755"/>
                </a:solidFill>
                <a:effectLst/>
                <a:latin typeface="Bahnschrift SemiBold Condensed" panose="020B0502040204020203" pitchFamily="34" charset="0"/>
                <a:ea typeface="Times New Roman" panose="02020603050405020304" pitchFamily="18" charset="0"/>
              </a:rPr>
              <a:t>xtend HER response</a:t>
            </a:r>
            <a:endParaRPr lang="en-US" sz="32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3D1E2F7-F40E-E53C-8063-620585A95134}"/>
              </a:ext>
            </a:extLst>
          </p:cNvPr>
          <p:cNvCxnSpPr>
            <a:cxnSpLocks/>
          </p:cNvCxnSpPr>
          <p:nvPr/>
        </p:nvCxnSpPr>
        <p:spPr>
          <a:xfrm>
            <a:off x="1315224" y="4335030"/>
            <a:ext cx="3040876" cy="0"/>
          </a:xfrm>
          <a:prstGeom prst="line">
            <a:avLst/>
          </a:prstGeom>
          <a:ln w="38100">
            <a:solidFill>
              <a:srgbClr val="7671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09908C4-9546-B138-4B05-22F74F4C5E83}"/>
              </a:ext>
            </a:extLst>
          </p:cNvPr>
          <p:cNvSpPr txBox="1"/>
          <p:nvPr/>
        </p:nvSpPr>
        <p:spPr>
          <a:xfrm>
            <a:off x="1454633" y="4513540"/>
            <a:ext cx="1463759" cy="369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767171"/>
                </a:solidFill>
                <a:effectLst/>
                <a:highlight>
                  <a:srgbClr val="FFFFFF"/>
                </a:highlight>
              </a:rPr>
              <a:t>40mg Tablets</a:t>
            </a:r>
            <a:endParaRPr lang="en-US" dirty="0">
              <a:solidFill>
                <a:srgbClr val="767171"/>
              </a:solidFill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3FE09D00-6C0A-3A9F-2B3A-35BCE3B0A4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16147" y="5365700"/>
            <a:ext cx="969804" cy="84576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AE63EE1C-1D07-12A5-A4F6-D57DE1B694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208615" y="4798347"/>
            <a:ext cx="845760" cy="687885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ECD9D54-F645-2E8E-9810-8DA760C33A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577038" y="4316670"/>
            <a:ext cx="778099" cy="665331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31076E9B-A02D-225C-070A-B295999E739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582619" y="3785678"/>
            <a:ext cx="913420" cy="687885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667806A4-0B49-F22D-8577-0D1404AC722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672302" y="2944783"/>
            <a:ext cx="1839446" cy="140893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729D07C-48E6-F8DF-6E96-938241211AAD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3" t="34208" r="32804" b="50154"/>
          <a:stretch/>
        </p:blipFill>
        <p:spPr>
          <a:xfrm>
            <a:off x="1013369" y="2274250"/>
            <a:ext cx="3810045" cy="193069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FAEF6DC-2833-E04C-B163-9BA07FC68B4C}"/>
              </a:ext>
            </a:extLst>
          </p:cNvPr>
          <p:cNvSpPr txBox="1"/>
          <p:nvPr/>
        </p:nvSpPr>
        <p:spPr>
          <a:xfrm>
            <a:off x="1119317" y="4700769"/>
            <a:ext cx="3596830" cy="6918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1400" b="1" dirty="0">
                <a:solidFill>
                  <a:srgbClr val="333F70"/>
                </a:solidFill>
                <a:ea typeface="Unbounded Bold" pitchFamily="34" charset="-122"/>
                <a:cs typeface="Unbounded Bold" pitchFamily="34" charset="-120"/>
              </a:rPr>
              <a:t>The Final Step in HER2+ Treatment Journey</a:t>
            </a:r>
            <a:endParaRPr lang="en-US" sz="2400" b="1" dirty="0">
              <a:solidFill>
                <a:srgbClr val="333F70"/>
              </a:solidFill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Model 1" descr="Pc Monitor">
                <a:extLst>
                  <a:ext uri="{FF2B5EF4-FFF2-40B4-BE49-F238E27FC236}">
                    <a16:creationId xmlns:a16="http://schemas.microsoft.com/office/drawing/2014/main" id="{2B1EE421-EA87-2586-A1FC-3C67A6EC36C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10275618"/>
                  </p:ext>
                </p:extLst>
              </p:nvPr>
            </p:nvGraphicFramePr>
            <p:xfrm>
              <a:off x="12635872" y="6035584"/>
              <a:ext cx="1605422" cy="2701066"/>
            </p:xfrm>
            <a:graphic>
              <a:graphicData uri="http://schemas.microsoft.com/office/drawing/2017/model3d">
                <am3d:model3d r:embed="rId18">
                  <am3d:spPr>
                    <a:xfrm>
                      <a:off x="0" y="0"/>
                      <a:ext cx="1605422" cy="2701066"/>
                    </a:xfrm>
                    <a:prstGeom prst="rect">
                      <a:avLst/>
                    </a:prstGeom>
                  </am3d:spPr>
                  <am3d:camera>
                    <am3d:pos x="0" y="0" z="5909559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000000" d="1000000"/>
                    <am3d:preTrans dx="0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6387475" ay="-1938183" az="-3663979"/>
                    <am3d:postTrans dx="0" dy="0" dz="0"/>
                  </am3d:trans>
                  <am3d:raster rName="Office3DRenderer" rVer="16.0.8326">
                    <am3d:blip r:embed="rId19"/>
                  </am3d:raster>
                  <am3d:objViewport viewportSz="317280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Model 1" descr="Pc Monitor">
                <a:extLst>
                  <a:ext uri="{FF2B5EF4-FFF2-40B4-BE49-F238E27FC236}">
                    <a16:creationId xmlns:a16="http://schemas.microsoft.com/office/drawing/2014/main" id="{2B1EE421-EA87-2586-A1FC-3C67A6EC36C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2635872" y="6035584"/>
                <a:ext cx="1605422" cy="2701066"/>
              </a:xfrm>
              <a:prstGeom prst="rect">
                <a:avLst/>
              </a:prstGeom>
            </p:spPr>
          </p:pic>
        </mc:Fallback>
      </mc:AlternateContent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5865C4E-A8EA-D113-899B-20C0CDF67D63}"/>
              </a:ext>
            </a:extLst>
          </p:cNvPr>
          <p:cNvSpPr/>
          <p:nvPr/>
        </p:nvSpPr>
        <p:spPr>
          <a:xfrm>
            <a:off x="0" y="6234043"/>
            <a:ext cx="12192000" cy="523030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FD3D1D7-4FEE-A1EC-27C9-59198E8E26D0}"/>
              </a:ext>
            </a:extLst>
          </p:cNvPr>
          <p:cNvSpPr/>
          <p:nvPr/>
        </p:nvSpPr>
        <p:spPr>
          <a:xfrm>
            <a:off x="81278" y="6318552"/>
            <a:ext cx="11064242" cy="366728"/>
          </a:xfrm>
          <a:prstGeom prst="roundRect">
            <a:avLst/>
          </a:prstGeom>
          <a:solidFill>
            <a:srgbClr val="B7265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2DAF4EC-1707-6D7F-92AB-B7C0D6247DD3}"/>
              </a:ext>
            </a:extLst>
          </p:cNvPr>
          <p:cNvSpPr/>
          <p:nvPr/>
        </p:nvSpPr>
        <p:spPr>
          <a:xfrm>
            <a:off x="11115038" y="6234043"/>
            <a:ext cx="523030" cy="523030"/>
          </a:xfrm>
          <a:custGeom>
            <a:avLst/>
            <a:gdLst>
              <a:gd name="connsiteX0" fmla="*/ 697589 w 936379"/>
              <a:gd name="connsiteY0" fmla="*/ 0 h 936379"/>
              <a:gd name="connsiteX1" fmla="*/ 936379 w 936379"/>
              <a:gd name="connsiteY1" fmla="*/ 238790 h 936379"/>
              <a:gd name="connsiteX2" fmla="*/ 936379 w 936379"/>
              <a:gd name="connsiteY2" fmla="*/ 697590 h 936379"/>
              <a:gd name="connsiteX3" fmla="*/ 697589 w 936379"/>
              <a:gd name="connsiteY3" fmla="*/ 936380 h 936379"/>
              <a:gd name="connsiteX4" fmla="*/ 238790 w 936379"/>
              <a:gd name="connsiteY4" fmla="*/ 936380 h 936379"/>
              <a:gd name="connsiteX5" fmla="*/ 0 w 936379"/>
              <a:gd name="connsiteY5" fmla="*/ 697590 h 936379"/>
              <a:gd name="connsiteX6" fmla="*/ 0 w 936379"/>
              <a:gd name="connsiteY6" fmla="*/ 238790 h 936379"/>
              <a:gd name="connsiteX7" fmla="*/ 238790 w 936379"/>
              <a:gd name="connsiteY7" fmla="*/ 0 h 936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36379" h="936379">
                <a:moveTo>
                  <a:pt x="697589" y="0"/>
                </a:moveTo>
                <a:cubicBezTo>
                  <a:pt x="829470" y="0"/>
                  <a:pt x="936379" y="106910"/>
                  <a:pt x="936379" y="238790"/>
                </a:cubicBezTo>
                <a:lnTo>
                  <a:pt x="936379" y="697590"/>
                </a:lnTo>
                <a:cubicBezTo>
                  <a:pt x="936379" y="829470"/>
                  <a:pt x="829469" y="936380"/>
                  <a:pt x="697589" y="936380"/>
                </a:cubicBezTo>
                <a:lnTo>
                  <a:pt x="238790" y="936380"/>
                </a:lnTo>
                <a:cubicBezTo>
                  <a:pt x="106910" y="936380"/>
                  <a:pt x="0" y="829470"/>
                  <a:pt x="0" y="697590"/>
                </a:cubicBezTo>
                <a:lnTo>
                  <a:pt x="0" y="238790"/>
                </a:lnTo>
                <a:cubicBezTo>
                  <a:pt x="0" y="106910"/>
                  <a:pt x="106910" y="0"/>
                  <a:pt x="238790" y="0"/>
                </a:cubicBezTo>
                <a:close/>
              </a:path>
            </a:pathLst>
          </a:custGeom>
          <a:solidFill>
            <a:srgbClr val="FFFFFF"/>
          </a:solidFill>
          <a:ln w="89433" cap="rnd">
            <a:solidFill>
              <a:srgbClr val="999999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9" name="Image 0" descr="preencoded.png">
            <a:extLst>
              <a:ext uri="{FF2B5EF4-FFF2-40B4-BE49-F238E27FC236}">
                <a16:creationId xmlns:a16="http://schemas.microsoft.com/office/drawing/2014/main" id="{73EDE82A-6B2A-29C2-5DB4-B9D057ECE98A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alphaModFix amt="35000"/>
          </a:blip>
          <a:srcRect l="13334" t="24501" r="12713" b="23889"/>
          <a:stretch/>
        </p:blipFill>
        <p:spPr>
          <a:xfrm rot="17838338">
            <a:off x="12680850" y="-1305987"/>
            <a:ext cx="1515465" cy="158641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291767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25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77F2AB2-F35D-D1E0-DF07-3CD40AE6CC46}"/>
              </a:ext>
            </a:extLst>
          </p:cNvPr>
          <p:cNvGrpSpPr/>
          <p:nvPr/>
        </p:nvGrpSpPr>
        <p:grpSpPr>
          <a:xfrm>
            <a:off x="5383462" y="3581400"/>
            <a:ext cx="1073660" cy="256573"/>
            <a:chOff x="1354580" y="2411455"/>
            <a:chExt cx="8878223" cy="212163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4FF6E40-D4C4-BE94-9739-777B077253A6}"/>
                </a:ext>
              </a:extLst>
            </p:cNvPr>
            <p:cNvGrpSpPr/>
            <p:nvPr/>
          </p:nvGrpSpPr>
          <p:grpSpPr>
            <a:xfrm flipH="1">
              <a:off x="1354580" y="2411455"/>
              <a:ext cx="8878223" cy="2121634"/>
              <a:chOff x="9601200" y="383207"/>
              <a:chExt cx="2590800" cy="619125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FC74958-379F-ED22-4585-0EAFA7CA8573}"/>
                  </a:ext>
                </a:extLst>
              </p:cNvPr>
              <p:cNvSpPr/>
              <p:nvPr/>
            </p:nvSpPr>
            <p:spPr>
              <a:xfrm>
                <a:off x="9601200" y="383207"/>
                <a:ext cx="885825" cy="619125"/>
              </a:xfrm>
              <a:prstGeom prst="rect">
                <a:avLst/>
              </a:prstGeom>
              <a:solidFill>
                <a:srgbClr val="B7265F">
                  <a:alpha val="7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D94E7A58-A134-1F43-091F-4692A6E3C96C}"/>
                  </a:ext>
                </a:extLst>
              </p:cNvPr>
              <p:cNvSpPr/>
              <p:nvPr/>
            </p:nvSpPr>
            <p:spPr>
              <a:xfrm>
                <a:off x="10515600" y="383207"/>
                <a:ext cx="1676400" cy="619125"/>
              </a:xfrm>
              <a:prstGeom prst="rect">
                <a:avLst/>
              </a:prstGeom>
              <a:solidFill>
                <a:srgbClr val="B7265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7E9D1C33-B090-84A1-3944-8DEC396942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9684834" y="417180"/>
                <a:ext cx="716195" cy="557966"/>
              </a:xfrm>
              <a:prstGeom prst="rect">
                <a:avLst/>
              </a:prstGeom>
            </p:spPr>
          </p:pic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C1CAABE-A125-2E00-1C1B-163D2A602F5A}"/>
                </a:ext>
              </a:extLst>
            </p:cNvPr>
            <p:cNvGrpSpPr/>
            <p:nvPr/>
          </p:nvGrpSpPr>
          <p:grpSpPr>
            <a:xfrm>
              <a:off x="1766199" y="2779177"/>
              <a:ext cx="4822492" cy="1395605"/>
              <a:chOff x="1766199" y="2779177"/>
              <a:chExt cx="4314190" cy="1248505"/>
            </a:xfrm>
          </p:grpSpPr>
          <p:pic>
            <p:nvPicPr>
              <p:cNvPr id="7" name="Graphic 6">
                <a:extLst>
                  <a:ext uri="{FF2B5EF4-FFF2-40B4-BE49-F238E27FC236}">
                    <a16:creationId xmlns:a16="http://schemas.microsoft.com/office/drawing/2014/main" id="{277D92F2-27B5-7E79-46E2-CAECF2BA13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766199" y="2779177"/>
                <a:ext cx="4314190" cy="758978"/>
              </a:xfrm>
              <a:prstGeom prst="rect">
                <a:avLst/>
              </a:prstGeom>
            </p:spPr>
          </p:pic>
          <p:pic>
            <p:nvPicPr>
              <p:cNvPr id="8" name="Graphic 7">
                <a:extLst>
                  <a:ext uri="{FF2B5EF4-FFF2-40B4-BE49-F238E27FC236}">
                    <a16:creationId xmlns:a16="http://schemas.microsoft.com/office/drawing/2014/main" id="{71359893-979A-D119-6DDF-7A0A90193F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3266662" y="3679316"/>
                <a:ext cx="2813727" cy="348366"/>
              </a:xfrm>
              <a:prstGeom prst="rect">
                <a:avLst/>
              </a:prstGeom>
            </p:spPr>
          </p:pic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A478E7B0-596D-5E8B-4EF9-324E7D84A50F}"/>
              </a:ext>
            </a:extLst>
          </p:cNvPr>
          <p:cNvSpPr txBox="1"/>
          <p:nvPr/>
        </p:nvSpPr>
        <p:spPr>
          <a:xfrm>
            <a:off x="3216498" y="271282"/>
            <a:ext cx="5759003" cy="7121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2400" b="1" dirty="0">
                <a:solidFill>
                  <a:srgbClr val="333F70"/>
                </a:solidFill>
                <a:ea typeface="Unbounded Bold" pitchFamily="34" charset="-122"/>
                <a:cs typeface="Unbounded Bold" pitchFamily="34" charset="-120"/>
              </a:rPr>
              <a:t>The Final Step in HER2+ Treatment Journey</a:t>
            </a:r>
            <a:endParaRPr lang="en-US" sz="4000" b="1" dirty="0">
              <a:solidFill>
                <a:srgbClr val="333F7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A54B3A-2865-12E0-D1EF-BEEDCA2CAF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241" y="1274170"/>
            <a:ext cx="2846384" cy="466916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13CE907-9EC4-3DDE-2209-CFFAF65A2A02}"/>
              </a:ext>
            </a:extLst>
          </p:cNvPr>
          <p:cNvSpPr/>
          <p:nvPr/>
        </p:nvSpPr>
        <p:spPr>
          <a:xfrm>
            <a:off x="-1" y="523903"/>
            <a:ext cx="203202" cy="45956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8AE18E2-A31D-0A10-1C9B-CB6BFB4ED0DF}"/>
              </a:ext>
            </a:extLst>
          </p:cNvPr>
          <p:cNvSpPr/>
          <p:nvPr/>
        </p:nvSpPr>
        <p:spPr>
          <a:xfrm>
            <a:off x="11988798" y="523903"/>
            <a:ext cx="203202" cy="45956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8713A37-B9E3-B9B6-E28C-D07AB8DB9B11}"/>
              </a:ext>
            </a:extLst>
          </p:cNvPr>
          <p:cNvSpPr/>
          <p:nvPr/>
        </p:nvSpPr>
        <p:spPr>
          <a:xfrm>
            <a:off x="0" y="6234043"/>
            <a:ext cx="12192000" cy="523030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73BC2B0-0053-AD45-983D-C2E533F51D96}"/>
              </a:ext>
            </a:extLst>
          </p:cNvPr>
          <p:cNvSpPr/>
          <p:nvPr/>
        </p:nvSpPr>
        <p:spPr>
          <a:xfrm>
            <a:off x="81278" y="6318552"/>
            <a:ext cx="11338562" cy="356568"/>
          </a:xfrm>
          <a:prstGeom prst="roundRect">
            <a:avLst/>
          </a:prstGeom>
          <a:solidFill>
            <a:srgbClr val="B7265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7FFB787-5968-A475-59E1-A788644DCF35}"/>
              </a:ext>
            </a:extLst>
          </p:cNvPr>
          <p:cNvSpPr/>
          <p:nvPr/>
        </p:nvSpPr>
        <p:spPr>
          <a:xfrm>
            <a:off x="11226798" y="6234043"/>
            <a:ext cx="523030" cy="523030"/>
          </a:xfrm>
          <a:custGeom>
            <a:avLst/>
            <a:gdLst>
              <a:gd name="connsiteX0" fmla="*/ 697589 w 936379"/>
              <a:gd name="connsiteY0" fmla="*/ 0 h 936379"/>
              <a:gd name="connsiteX1" fmla="*/ 936379 w 936379"/>
              <a:gd name="connsiteY1" fmla="*/ 238790 h 936379"/>
              <a:gd name="connsiteX2" fmla="*/ 936379 w 936379"/>
              <a:gd name="connsiteY2" fmla="*/ 697590 h 936379"/>
              <a:gd name="connsiteX3" fmla="*/ 697589 w 936379"/>
              <a:gd name="connsiteY3" fmla="*/ 936380 h 936379"/>
              <a:gd name="connsiteX4" fmla="*/ 238790 w 936379"/>
              <a:gd name="connsiteY4" fmla="*/ 936380 h 936379"/>
              <a:gd name="connsiteX5" fmla="*/ 0 w 936379"/>
              <a:gd name="connsiteY5" fmla="*/ 697590 h 936379"/>
              <a:gd name="connsiteX6" fmla="*/ 0 w 936379"/>
              <a:gd name="connsiteY6" fmla="*/ 238790 h 936379"/>
              <a:gd name="connsiteX7" fmla="*/ 238790 w 936379"/>
              <a:gd name="connsiteY7" fmla="*/ 0 h 936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36379" h="936379">
                <a:moveTo>
                  <a:pt x="697589" y="0"/>
                </a:moveTo>
                <a:cubicBezTo>
                  <a:pt x="829470" y="0"/>
                  <a:pt x="936379" y="106910"/>
                  <a:pt x="936379" y="238790"/>
                </a:cubicBezTo>
                <a:lnTo>
                  <a:pt x="936379" y="697590"/>
                </a:lnTo>
                <a:cubicBezTo>
                  <a:pt x="936379" y="829470"/>
                  <a:pt x="829469" y="936380"/>
                  <a:pt x="697589" y="936380"/>
                </a:cubicBezTo>
                <a:lnTo>
                  <a:pt x="238790" y="936380"/>
                </a:lnTo>
                <a:cubicBezTo>
                  <a:pt x="106910" y="936380"/>
                  <a:pt x="0" y="829470"/>
                  <a:pt x="0" y="697590"/>
                </a:cubicBezTo>
                <a:lnTo>
                  <a:pt x="0" y="238790"/>
                </a:lnTo>
                <a:cubicBezTo>
                  <a:pt x="0" y="106910"/>
                  <a:pt x="106910" y="0"/>
                  <a:pt x="238790" y="0"/>
                </a:cubicBezTo>
                <a:close/>
              </a:path>
            </a:pathLst>
          </a:custGeom>
          <a:solidFill>
            <a:srgbClr val="FFFFFF"/>
          </a:solidFill>
          <a:ln w="89433" cap="rnd">
            <a:solidFill>
              <a:srgbClr val="999999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A9BE957-878A-2E2E-E02F-07EDA574861A}"/>
              </a:ext>
            </a:extLst>
          </p:cNvPr>
          <p:cNvGrpSpPr/>
          <p:nvPr/>
        </p:nvGrpSpPr>
        <p:grpSpPr>
          <a:xfrm>
            <a:off x="-1989051" y="3343737"/>
            <a:ext cx="1989051" cy="475325"/>
            <a:chOff x="1354580" y="2411455"/>
            <a:chExt cx="8878223" cy="2121634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46F51EF-EFD9-6BDF-8777-0D1D12449954}"/>
                </a:ext>
              </a:extLst>
            </p:cNvPr>
            <p:cNvGrpSpPr/>
            <p:nvPr/>
          </p:nvGrpSpPr>
          <p:grpSpPr>
            <a:xfrm flipH="1">
              <a:off x="1354580" y="2411455"/>
              <a:ext cx="8878223" cy="2121634"/>
              <a:chOff x="9601200" y="383207"/>
              <a:chExt cx="2590800" cy="619125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9BD4D349-96CD-D079-D0FA-B1F921B9ED14}"/>
                  </a:ext>
                </a:extLst>
              </p:cNvPr>
              <p:cNvSpPr/>
              <p:nvPr/>
            </p:nvSpPr>
            <p:spPr>
              <a:xfrm>
                <a:off x="9601200" y="383207"/>
                <a:ext cx="885825" cy="619125"/>
              </a:xfrm>
              <a:prstGeom prst="rect">
                <a:avLst/>
              </a:prstGeom>
              <a:solidFill>
                <a:srgbClr val="B7265F">
                  <a:alpha val="7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07055FB-F5BF-138E-29E8-AED2570AD319}"/>
                  </a:ext>
                </a:extLst>
              </p:cNvPr>
              <p:cNvSpPr/>
              <p:nvPr/>
            </p:nvSpPr>
            <p:spPr>
              <a:xfrm>
                <a:off x="10515600" y="383207"/>
                <a:ext cx="1676400" cy="619125"/>
              </a:xfrm>
              <a:prstGeom prst="rect">
                <a:avLst/>
              </a:prstGeom>
              <a:solidFill>
                <a:srgbClr val="B7265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CE1386A9-F19E-93C2-2215-46B21A7721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9684834" y="417180"/>
                <a:ext cx="716195" cy="557966"/>
              </a:xfrm>
              <a:prstGeom prst="rect">
                <a:avLst/>
              </a:prstGeom>
            </p:spPr>
          </p:pic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ACF0EEF-6942-993C-6435-455E25C319BC}"/>
                </a:ext>
              </a:extLst>
            </p:cNvPr>
            <p:cNvGrpSpPr/>
            <p:nvPr/>
          </p:nvGrpSpPr>
          <p:grpSpPr>
            <a:xfrm>
              <a:off x="1766199" y="2779177"/>
              <a:ext cx="4822492" cy="1395605"/>
              <a:chOff x="1766199" y="2779177"/>
              <a:chExt cx="4314190" cy="1248505"/>
            </a:xfrm>
          </p:grpSpPr>
          <p:pic>
            <p:nvPicPr>
              <p:cNvPr id="20" name="Graphic 19">
                <a:extLst>
                  <a:ext uri="{FF2B5EF4-FFF2-40B4-BE49-F238E27FC236}">
                    <a16:creationId xmlns:a16="http://schemas.microsoft.com/office/drawing/2014/main" id="{B719D80B-1208-32A2-C3A0-130181DFAC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766199" y="2779177"/>
                <a:ext cx="4314190" cy="758978"/>
              </a:xfrm>
              <a:prstGeom prst="rect">
                <a:avLst/>
              </a:prstGeom>
            </p:spPr>
          </p:pic>
          <p:pic>
            <p:nvPicPr>
              <p:cNvPr id="21" name="Graphic 20">
                <a:extLst>
                  <a:ext uri="{FF2B5EF4-FFF2-40B4-BE49-F238E27FC236}">
                    <a16:creationId xmlns:a16="http://schemas.microsoft.com/office/drawing/2014/main" id="{5AA74445-D2AF-9539-5A5C-FC794F8608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3266662" y="3679316"/>
                <a:ext cx="2813727" cy="34836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9960552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6DF4379-9D65-EE80-8A2E-56AC1E5B8A91}"/>
              </a:ext>
            </a:extLst>
          </p:cNvPr>
          <p:cNvSpPr/>
          <p:nvPr/>
        </p:nvSpPr>
        <p:spPr>
          <a:xfrm>
            <a:off x="-2" y="2090598"/>
            <a:ext cx="5744733" cy="14874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FB7431-34E4-0D57-DDBC-35DCF78BEBAC}"/>
              </a:ext>
            </a:extLst>
          </p:cNvPr>
          <p:cNvSpPr/>
          <p:nvPr/>
        </p:nvSpPr>
        <p:spPr>
          <a:xfrm>
            <a:off x="6447267" y="4765548"/>
            <a:ext cx="5744733" cy="14874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BFEBC72-FF39-5857-9825-C25DF43947C9}"/>
              </a:ext>
            </a:extLst>
          </p:cNvPr>
          <p:cNvGrpSpPr/>
          <p:nvPr/>
        </p:nvGrpSpPr>
        <p:grpSpPr>
          <a:xfrm>
            <a:off x="1354580" y="2411455"/>
            <a:ext cx="8878223" cy="2121634"/>
            <a:chOff x="1354580" y="2411455"/>
            <a:chExt cx="8878223" cy="2121634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109E4B3-73D8-0157-DD6D-D521933D3BEB}"/>
                </a:ext>
              </a:extLst>
            </p:cNvPr>
            <p:cNvGrpSpPr/>
            <p:nvPr/>
          </p:nvGrpSpPr>
          <p:grpSpPr>
            <a:xfrm flipH="1">
              <a:off x="1354580" y="2411455"/>
              <a:ext cx="8878223" cy="2121634"/>
              <a:chOff x="9601200" y="383207"/>
              <a:chExt cx="2590800" cy="619125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627BD71-4481-B288-09D4-7A46F7F48FDE}"/>
                  </a:ext>
                </a:extLst>
              </p:cNvPr>
              <p:cNvSpPr/>
              <p:nvPr/>
            </p:nvSpPr>
            <p:spPr>
              <a:xfrm>
                <a:off x="9601200" y="383207"/>
                <a:ext cx="885825" cy="619125"/>
              </a:xfrm>
              <a:prstGeom prst="rect">
                <a:avLst/>
              </a:prstGeom>
              <a:solidFill>
                <a:srgbClr val="B7265F">
                  <a:alpha val="7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5E66E19A-4F63-93CD-69E3-01DC721FDBD4}"/>
                  </a:ext>
                </a:extLst>
              </p:cNvPr>
              <p:cNvSpPr/>
              <p:nvPr/>
            </p:nvSpPr>
            <p:spPr>
              <a:xfrm>
                <a:off x="10515600" y="383207"/>
                <a:ext cx="1676400" cy="619125"/>
              </a:xfrm>
              <a:prstGeom prst="rect">
                <a:avLst/>
              </a:prstGeom>
              <a:solidFill>
                <a:srgbClr val="B7265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8D18FABA-7568-C04C-CB83-133F5B52BC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9684834" y="417180"/>
                <a:ext cx="716195" cy="557966"/>
              </a:xfrm>
              <a:prstGeom prst="rect">
                <a:avLst/>
              </a:prstGeom>
            </p:spPr>
          </p:pic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842ED55-B289-D911-6BA9-E067DE2D17FF}"/>
                </a:ext>
              </a:extLst>
            </p:cNvPr>
            <p:cNvGrpSpPr/>
            <p:nvPr/>
          </p:nvGrpSpPr>
          <p:grpSpPr>
            <a:xfrm>
              <a:off x="1766199" y="2779177"/>
              <a:ext cx="4822492" cy="1395605"/>
              <a:chOff x="1766199" y="2779177"/>
              <a:chExt cx="4314190" cy="1248505"/>
            </a:xfrm>
          </p:grpSpPr>
          <p:pic>
            <p:nvPicPr>
              <p:cNvPr id="10" name="Graphic 9">
                <a:extLst>
                  <a:ext uri="{FF2B5EF4-FFF2-40B4-BE49-F238E27FC236}">
                    <a16:creationId xmlns:a16="http://schemas.microsoft.com/office/drawing/2014/main" id="{25146460-87AC-7B68-4D55-B381D519CC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766199" y="2779177"/>
                <a:ext cx="4314190" cy="758978"/>
              </a:xfrm>
              <a:prstGeom prst="rect">
                <a:avLst/>
              </a:prstGeom>
            </p:spPr>
          </p:pic>
          <p:pic>
            <p:nvPicPr>
              <p:cNvPr id="11" name="Graphic 10">
                <a:extLst>
                  <a:ext uri="{FF2B5EF4-FFF2-40B4-BE49-F238E27FC236}">
                    <a16:creationId xmlns:a16="http://schemas.microsoft.com/office/drawing/2014/main" id="{A08D890A-4285-E731-A6C0-3246A17615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3266662" y="3679316"/>
                <a:ext cx="2813727" cy="348366"/>
              </a:xfrm>
              <a:prstGeom prst="rect">
                <a:avLst/>
              </a:prstGeom>
            </p:spPr>
          </p:pic>
        </p:grp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8A5CD79-1213-CCDB-EB1B-4C928DD51CCE}"/>
              </a:ext>
            </a:extLst>
          </p:cNvPr>
          <p:cNvSpPr/>
          <p:nvPr/>
        </p:nvSpPr>
        <p:spPr>
          <a:xfrm>
            <a:off x="0" y="6234043"/>
            <a:ext cx="12192000" cy="523030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ABCD9D6-F5E0-E4C1-379D-BD045CAF0B16}"/>
              </a:ext>
            </a:extLst>
          </p:cNvPr>
          <p:cNvSpPr/>
          <p:nvPr/>
        </p:nvSpPr>
        <p:spPr>
          <a:xfrm>
            <a:off x="81278" y="6349032"/>
            <a:ext cx="11775442" cy="296695"/>
          </a:xfrm>
          <a:prstGeom prst="roundRect">
            <a:avLst/>
          </a:prstGeom>
          <a:solidFill>
            <a:srgbClr val="B7265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6E7F9F02-EB92-6559-A689-BDAAF9EE1A30}"/>
              </a:ext>
            </a:extLst>
          </p:cNvPr>
          <p:cNvSpPr/>
          <p:nvPr/>
        </p:nvSpPr>
        <p:spPr>
          <a:xfrm>
            <a:off x="11544405" y="6234043"/>
            <a:ext cx="523030" cy="523030"/>
          </a:xfrm>
          <a:custGeom>
            <a:avLst/>
            <a:gdLst>
              <a:gd name="connsiteX0" fmla="*/ 697589 w 936379"/>
              <a:gd name="connsiteY0" fmla="*/ 0 h 936379"/>
              <a:gd name="connsiteX1" fmla="*/ 936379 w 936379"/>
              <a:gd name="connsiteY1" fmla="*/ 238790 h 936379"/>
              <a:gd name="connsiteX2" fmla="*/ 936379 w 936379"/>
              <a:gd name="connsiteY2" fmla="*/ 697590 h 936379"/>
              <a:gd name="connsiteX3" fmla="*/ 697589 w 936379"/>
              <a:gd name="connsiteY3" fmla="*/ 936380 h 936379"/>
              <a:gd name="connsiteX4" fmla="*/ 238790 w 936379"/>
              <a:gd name="connsiteY4" fmla="*/ 936380 h 936379"/>
              <a:gd name="connsiteX5" fmla="*/ 0 w 936379"/>
              <a:gd name="connsiteY5" fmla="*/ 697590 h 936379"/>
              <a:gd name="connsiteX6" fmla="*/ 0 w 936379"/>
              <a:gd name="connsiteY6" fmla="*/ 238790 h 936379"/>
              <a:gd name="connsiteX7" fmla="*/ 238790 w 936379"/>
              <a:gd name="connsiteY7" fmla="*/ 0 h 936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36379" h="936379">
                <a:moveTo>
                  <a:pt x="697589" y="0"/>
                </a:moveTo>
                <a:cubicBezTo>
                  <a:pt x="829470" y="0"/>
                  <a:pt x="936379" y="106910"/>
                  <a:pt x="936379" y="238790"/>
                </a:cubicBezTo>
                <a:lnTo>
                  <a:pt x="936379" y="697590"/>
                </a:lnTo>
                <a:cubicBezTo>
                  <a:pt x="936379" y="829470"/>
                  <a:pt x="829469" y="936380"/>
                  <a:pt x="697589" y="936380"/>
                </a:cubicBezTo>
                <a:lnTo>
                  <a:pt x="238790" y="936380"/>
                </a:lnTo>
                <a:cubicBezTo>
                  <a:pt x="106910" y="936380"/>
                  <a:pt x="0" y="829470"/>
                  <a:pt x="0" y="697590"/>
                </a:cubicBezTo>
                <a:lnTo>
                  <a:pt x="0" y="238790"/>
                </a:lnTo>
                <a:cubicBezTo>
                  <a:pt x="0" y="106910"/>
                  <a:pt x="106910" y="0"/>
                  <a:pt x="238790" y="0"/>
                </a:cubicBezTo>
                <a:close/>
              </a:path>
            </a:pathLst>
          </a:custGeom>
          <a:solidFill>
            <a:srgbClr val="FFFFFF"/>
          </a:solidFill>
          <a:ln w="89433" cap="rnd">
            <a:solidFill>
              <a:srgbClr val="999999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1107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0" descr="preencoded.png">
            <a:extLst>
              <a:ext uri="{FF2B5EF4-FFF2-40B4-BE49-F238E27FC236}">
                <a16:creationId xmlns:a16="http://schemas.microsoft.com/office/drawing/2014/main" id="{31FDA0D6-F629-9C20-C386-DDA545CC53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l="13334" t="24501" r="12713" b="23889"/>
          <a:stretch/>
        </p:blipFill>
        <p:spPr>
          <a:xfrm rot="8236886">
            <a:off x="5886980" y="-293778"/>
            <a:ext cx="6587827" cy="6896237"/>
          </a:xfrm>
          <a:prstGeom prst="ellipse">
            <a:avLst/>
          </a:prstGeom>
        </p:spPr>
      </p:pic>
      <p:sp>
        <p:nvSpPr>
          <p:cNvPr id="5" name="Text 0">
            <a:extLst>
              <a:ext uri="{FF2B5EF4-FFF2-40B4-BE49-F238E27FC236}">
                <a16:creationId xmlns:a16="http://schemas.microsoft.com/office/drawing/2014/main" id="{2CCF3A7C-075D-1657-6EA9-0FCA5F8CBC1B}"/>
              </a:ext>
            </a:extLst>
          </p:cNvPr>
          <p:cNvSpPr/>
          <p:nvPr/>
        </p:nvSpPr>
        <p:spPr>
          <a:xfrm>
            <a:off x="640004" y="1498936"/>
            <a:ext cx="6603999" cy="19300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B7265F"/>
                </a:solidFill>
                <a:ea typeface="Unbounded Bold" pitchFamily="34" charset="-122"/>
                <a:cs typeface="Unbounded Bold" pitchFamily="34" charset="-120"/>
              </a:rPr>
              <a:t>Every Step Counts:</a:t>
            </a:r>
          </a:p>
          <a:p>
            <a:pPr marL="0" indent="0" algn="l">
              <a:lnSpc>
                <a:spcPts val="5550"/>
              </a:lnSpc>
              <a:buNone/>
            </a:pPr>
            <a:r>
              <a:rPr lang="en-US" sz="2800" b="1" dirty="0">
                <a:solidFill>
                  <a:srgbClr val="333F70"/>
                </a:solidFill>
                <a:ea typeface="Unbounded Bold" pitchFamily="34" charset="-122"/>
                <a:cs typeface="Unbounded Bold" pitchFamily="34" charset="-120"/>
              </a:rPr>
              <a:t>The Final Step in HER2+ Treatment Journey</a:t>
            </a:r>
            <a:endParaRPr lang="en-US" sz="4400" b="1" dirty="0">
              <a:solidFill>
                <a:srgbClr val="333F7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436500-1B9C-69D4-F324-5745705B6B50}"/>
              </a:ext>
            </a:extLst>
          </p:cNvPr>
          <p:cNvSpPr txBox="1"/>
          <p:nvPr/>
        </p:nvSpPr>
        <p:spPr>
          <a:xfrm>
            <a:off x="548640" y="3429000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200" b="1" dirty="0">
                <a:solidFill>
                  <a:schemeClr val="bg2">
                    <a:lumMod val="50000"/>
                  </a:schemeClr>
                </a:solidFill>
                <a:latin typeface="Coronet" panose="03030502040406070605" pitchFamily="66" charset="0"/>
              </a:rPr>
              <a:t>Thank You</a:t>
            </a:r>
            <a:endParaRPr lang="en-US" sz="7200" dirty="0">
              <a:solidFill>
                <a:schemeClr val="bg2">
                  <a:lumMod val="50000"/>
                </a:schemeClr>
              </a:solidFill>
              <a:latin typeface="Coronet" panose="03030502040406070605" pitchFamily="66" charset="0"/>
            </a:endParaRPr>
          </a:p>
        </p:txBody>
      </p:sp>
      <p:sp>
        <p:nvSpPr>
          <p:cNvPr id="7" name="عنوان فرعي 2">
            <a:extLst>
              <a:ext uri="{FF2B5EF4-FFF2-40B4-BE49-F238E27FC236}">
                <a16:creationId xmlns:a16="http://schemas.microsoft.com/office/drawing/2014/main" id="{C2AF1123-B6E1-53A8-EDC3-55A8A0F6DB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21676" y="5033714"/>
            <a:ext cx="7227802" cy="1019558"/>
          </a:xfrm>
        </p:spPr>
        <p:txBody>
          <a:bodyPr vert="horz" lIns="91440" tIns="45720" rIns="91440" bIns="45720" rtlCol="0">
            <a:noAutofit/>
          </a:bodyPr>
          <a:lstStyle/>
          <a:p>
            <a:pPr algn="r"/>
            <a:r>
              <a:rPr lang="ar-IQ" sz="1400" b="1" dirty="0">
                <a:solidFill>
                  <a:srgbClr val="333F70"/>
                </a:solidFill>
                <a:latin typeface="GE SS Unique Bold" panose="020A0503020102020204" pitchFamily="18" charset="-78"/>
                <a:ea typeface="GE SS Unique Bold" panose="020A0503020102020204" pitchFamily="18" charset="-78"/>
                <a:cs typeface="GE SS Unique Bold" panose="020A0503020102020204" pitchFamily="18" charset="-78"/>
              </a:rPr>
              <a:t>رئيس ش</a:t>
            </a:r>
            <a:r>
              <a:rPr lang="ar-SY" sz="1400" b="1" dirty="0">
                <a:solidFill>
                  <a:srgbClr val="333F70"/>
                </a:solidFill>
                <a:latin typeface="GE SS Unique Bold" panose="020A0503020102020204" pitchFamily="18" charset="-78"/>
                <a:ea typeface="GE SS Unique Bold" panose="020A0503020102020204" pitchFamily="18" charset="-78"/>
                <a:cs typeface="GE SS Unique Bold" panose="020A0503020102020204" pitchFamily="18" charset="-78"/>
              </a:rPr>
              <a:t>ـ</a:t>
            </a:r>
            <a:r>
              <a:rPr lang="ar-IQ" sz="1400" b="1" dirty="0">
                <a:solidFill>
                  <a:srgbClr val="333F70"/>
                </a:solidFill>
                <a:latin typeface="GE SS Unique Bold" panose="020A0503020102020204" pitchFamily="18" charset="-78"/>
                <a:ea typeface="GE SS Unique Bold" panose="020A0503020102020204" pitchFamily="18" charset="-78"/>
                <a:cs typeface="GE SS Unique Bold" panose="020A0503020102020204" pitchFamily="18" charset="-78"/>
              </a:rPr>
              <a:t>عبة الأورام الطب</a:t>
            </a:r>
            <a:r>
              <a:rPr lang="ar-SY" sz="1400" b="1" dirty="0">
                <a:solidFill>
                  <a:srgbClr val="333F70"/>
                </a:solidFill>
                <a:latin typeface="GE SS Unique Bold" panose="020A0503020102020204" pitchFamily="18" charset="-78"/>
                <a:ea typeface="GE SS Unique Bold" panose="020A0503020102020204" pitchFamily="18" charset="-78"/>
                <a:cs typeface="GE SS Unique Bold" panose="020A0503020102020204" pitchFamily="18" charset="-78"/>
              </a:rPr>
              <a:t>ـ</a:t>
            </a:r>
            <a:r>
              <a:rPr lang="ar-IQ" sz="1400" b="1" dirty="0">
                <a:solidFill>
                  <a:srgbClr val="333F70"/>
                </a:solidFill>
                <a:latin typeface="GE SS Unique Bold" panose="020A0503020102020204" pitchFamily="18" charset="-78"/>
                <a:ea typeface="GE SS Unique Bold" panose="020A0503020102020204" pitchFamily="18" charset="-78"/>
                <a:cs typeface="GE SS Unique Bold" panose="020A0503020102020204" pitchFamily="18" charset="-78"/>
              </a:rPr>
              <a:t>ية </a:t>
            </a:r>
            <a:r>
              <a:rPr lang="ar-SY" sz="1400" b="1" dirty="0">
                <a:solidFill>
                  <a:srgbClr val="333F70"/>
                </a:solidFill>
                <a:latin typeface="GE SS Unique Bold" panose="020A0503020102020204" pitchFamily="18" charset="-78"/>
                <a:ea typeface="GE SS Unique Bold" panose="020A0503020102020204" pitchFamily="18" charset="-78"/>
                <a:cs typeface="GE SS Unique Bold" panose="020A0503020102020204" pitchFamily="18" charset="-78"/>
              </a:rPr>
              <a:t> - </a:t>
            </a:r>
            <a:r>
              <a:rPr lang="ar-IQ" sz="1400" b="1" dirty="0">
                <a:solidFill>
                  <a:srgbClr val="333F70"/>
                </a:solidFill>
                <a:latin typeface="GE SS Unique Bold" panose="020A0503020102020204" pitchFamily="18" charset="-78"/>
                <a:ea typeface="GE SS Unique Bold" panose="020A0503020102020204" pitchFamily="18" charset="-78"/>
                <a:cs typeface="GE SS Unique Bold" panose="020A0503020102020204" pitchFamily="18" charset="-78"/>
              </a:rPr>
              <a:t>مستش</a:t>
            </a:r>
            <a:r>
              <a:rPr lang="ar-SY" sz="1400" b="1" dirty="0">
                <a:solidFill>
                  <a:srgbClr val="333F70"/>
                </a:solidFill>
                <a:latin typeface="GE SS Unique Bold" panose="020A0503020102020204" pitchFamily="18" charset="-78"/>
                <a:ea typeface="GE SS Unique Bold" panose="020A0503020102020204" pitchFamily="18" charset="-78"/>
                <a:cs typeface="GE SS Unique Bold" panose="020A0503020102020204" pitchFamily="18" charset="-78"/>
              </a:rPr>
              <a:t>ـ</a:t>
            </a:r>
            <a:r>
              <a:rPr lang="ar-IQ" sz="1400" b="1" dirty="0">
                <a:solidFill>
                  <a:srgbClr val="333F70"/>
                </a:solidFill>
                <a:latin typeface="GE SS Unique Bold" panose="020A0503020102020204" pitchFamily="18" charset="-78"/>
                <a:ea typeface="GE SS Unique Bold" panose="020A0503020102020204" pitchFamily="18" charset="-78"/>
                <a:cs typeface="GE SS Unique Bold" panose="020A0503020102020204" pitchFamily="18" charset="-78"/>
              </a:rPr>
              <a:t>فى اللاذق</a:t>
            </a:r>
            <a:r>
              <a:rPr lang="ar-SY" sz="1400" b="1" dirty="0">
                <a:solidFill>
                  <a:srgbClr val="333F70"/>
                </a:solidFill>
                <a:latin typeface="GE SS Unique Bold" panose="020A0503020102020204" pitchFamily="18" charset="-78"/>
                <a:ea typeface="GE SS Unique Bold" panose="020A0503020102020204" pitchFamily="18" charset="-78"/>
                <a:cs typeface="GE SS Unique Bold" panose="020A0503020102020204" pitchFamily="18" charset="-78"/>
              </a:rPr>
              <a:t>ـ</a:t>
            </a:r>
            <a:r>
              <a:rPr lang="ar-IQ" sz="1400" b="1" dirty="0">
                <a:solidFill>
                  <a:srgbClr val="333F70"/>
                </a:solidFill>
                <a:latin typeface="GE SS Unique Bold" panose="020A0503020102020204" pitchFamily="18" charset="-78"/>
                <a:ea typeface="GE SS Unique Bold" panose="020A0503020102020204" pitchFamily="18" charset="-78"/>
                <a:cs typeface="GE SS Unique Bold" panose="020A0503020102020204" pitchFamily="18" charset="-78"/>
              </a:rPr>
              <a:t>ية الجامع</a:t>
            </a:r>
            <a:r>
              <a:rPr lang="ar-SY" sz="1400" b="1" dirty="0">
                <a:solidFill>
                  <a:srgbClr val="333F70"/>
                </a:solidFill>
                <a:latin typeface="GE SS Unique Bold" panose="020A0503020102020204" pitchFamily="18" charset="-78"/>
                <a:ea typeface="GE SS Unique Bold" panose="020A0503020102020204" pitchFamily="18" charset="-78"/>
                <a:cs typeface="GE SS Unique Bold" panose="020A0503020102020204" pitchFamily="18" charset="-78"/>
              </a:rPr>
              <a:t>ـ</a:t>
            </a:r>
            <a:r>
              <a:rPr lang="ar-IQ" sz="1400" b="1" dirty="0">
                <a:solidFill>
                  <a:srgbClr val="333F70"/>
                </a:solidFill>
                <a:latin typeface="GE SS Unique Bold" panose="020A0503020102020204" pitchFamily="18" charset="-78"/>
                <a:ea typeface="GE SS Unique Bold" panose="020A0503020102020204" pitchFamily="18" charset="-78"/>
                <a:cs typeface="GE SS Unique Bold" panose="020A0503020102020204" pitchFamily="18" charset="-78"/>
              </a:rPr>
              <a:t>ي</a:t>
            </a:r>
          </a:p>
          <a:p>
            <a:pPr algn="r"/>
            <a:r>
              <a:rPr lang="ar-IQ" sz="1400" b="1" spc="-30" dirty="0">
                <a:solidFill>
                  <a:srgbClr val="333F70"/>
                </a:solidFill>
                <a:latin typeface="GE SS Unique Bold" panose="020A0503020102020204" pitchFamily="18" charset="-78"/>
                <a:ea typeface="GE SS Unique Bold" panose="020A0503020102020204" pitchFamily="18" charset="-78"/>
                <a:cs typeface="GE SS Unique Bold" panose="020A0503020102020204" pitchFamily="18" charset="-78"/>
              </a:rPr>
              <a:t>أستاذ في قسم الأورام </a:t>
            </a:r>
            <a:r>
              <a:rPr lang="ar-SY" sz="1400" b="1" spc="-30" dirty="0">
                <a:solidFill>
                  <a:srgbClr val="333F70"/>
                </a:solidFill>
                <a:latin typeface="GE SS Unique Bold" panose="020A0503020102020204" pitchFamily="18" charset="-78"/>
                <a:ea typeface="GE SS Unique Bold" panose="020A0503020102020204" pitchFamily="18" charset="-78"/>
                <a:cs typeface="GE SS Unique Bold" panose="020A0503020102020204" pitchFamily="18" charset="-78"/>
              </a:rPr>
              <a:t>- </a:t>
            </a:r>
            <a:r>
              <a:rPr lang="ar-IQ" sz="1400" b="1" spc="-30" dirty="0">
                <a:solidFill>
                  <a:srgbClr val="333F70"/>
                </a:solidFill>
                <a:latin typeface="GE SS Unique Bold" panose="020A0503020102020204" pitchFamily="18" charset="-78"/>
                <a:ea typeface="GE SS Unique Bold" panose="020A0503020102020204" pitchFamily="18" charset="-78"/>
                <a:cs typeface="GE SS Unique Bold" panose="020A0503020102020204" pitchFamily="18" charset="-78"/>
              </a:rPr>
              <a:t>كلية الطب البشري –</a:t>
            </a:r>
            <a:r>
              <a:rPr lang="ar-SY" sz="1400" b="1" spc="-30" dirty="0">
                <a:solidFill>
                  <a:srgbClr val="333F70"/>
                </a:solidFill>
                <a:latin typeface="GE SS Unique Bold" panose="020A0503020102020204" pitchFamily="18" charset="-78"/>
                <a:ea typeface="GE SS Unique Bold" panose="020A0503020102020204" pitchFamily="18" charset="-78"/>
                <a:cs typeface="GE SS Unique Bold" panose="020A0503020102020204" pitchFamily="18" charset="-78"/>
              </a:rPr>
              <a:t> </a:t>
            </a:r>
            <a:r>
              <a:rPr lang="ar-IQ" sz="1400" b="1" spc="-30" dirty="0">
                <a:solidFill>
                  <a:srgbClr val="333F70"/>
                </a:solidFill>
                <a:latin typeface="GE SS Unique Bold" panose="020A0503020102020204" pitchFamily="18" charset="-78"/>
                <a:ea typeface="GE SS Unique Bold" panose="020A0503020102020204" pitchFamily="18" charset="-78"/>
                <a:cs typeface="GE SS Unique Bold" panose="020A0503020102020204" pitchFamily="18" charset="-78"/>
              </a:rPr>
              <a:t>جامعة اللاذقية</a:t>
            </a:r>
          </a:p>
        </p:txBody>
      </p:sp>
      <p:sp>
        <p:nvSpPr>
          <p:cNvPr id="8" name="عنوان فرعي 2">
            <a:extLst>
              <a:ext uri="{FF2B5EF4-FFF2-40B4-BE49-F238E27FC236}">
                <a16:creationId xmlns:a16="http://schemas.microsoft.com/office/drawing/2014/main" id="{96C4E300-758B-578E-DF1D-9EF025954D37}"/>
              </a:ext>
            </a:extLst>
          </p:cNvPr>
          <p:cNvSpPr txBox="1">
            <a:spLocks/>
          </p:cNvSpPr>
          <p:nvPr/>
        </p:nvSpPr>
        <p:spPr>
          <a:xfrm>
            <a:off x="6742198" y="4325776"/>
            <a:ext cx="4907280" cy="7741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ar-IQ" b="1" dirty="0">
                <a:solidFill>
                  <a:srgbClr val="333F70"/>
                </a:solidFill>
                <a:latin typeface="GE SS Unique Bold" panose="020A0503020102020204" pitchFamily="18" charset="-78"/>
                <a:ea typeface="GE SS Unique Bold" panose="020A0503020102020204" pitchFamily="18" charset="-78"/>
                <a:cs typeface="GE SS Unique Bold" panose="020A0503020102020204" pitchFamily="18" charset="-78"/>
              </a:rPr>
              <a:t>أ</a:t>
            </a:r>
            <a:r>
              <a:rPr lang="ar-SY" b="1" dirty="0">
                <a:solidFill>
                  <a:srgbClr val="333F70"/>
                </a:solidFill>
                <a:latin typeface="GE SS Unique Bold" panose="020A0503020102020204" pitchFamily="18" charset="-78"/>
                <a:ea typeface="GE SS Unique Bold" panose="020A0503020102020204" pitchFamily="18" charset="-78"/>
                <a:cs typeface="GE SS Unique Bold" panose="020A0503020102020204" pitchFamily="18" charset="-78"/>
              </a:rPr>
              <a:t>.</a:t>
            </a:r>
            <a:r>
              <a:rPr lang="ar-IQ" b="1" dirty="0">
                <a:solidFill>
                  <a:srgbClr val="333F70"/>
                </a:solidFill>
                <a:latin typeface="GE SS Unique Bold" panose="020A0503020102020204" pitchFamily="18" charset="-78"/>
                <a:ea typeface="GE SS Unique Bold" panose="020A0503020102020204" pitchFamily="18" charset="-78"/>
                <a:cs typeface="GE SS Unique Bold" panose="020A0503020102020204" pitchFamily="18" charset="-78"/>
              </a:rPr>
              <a:t>د</a:t>
            </a:r>
            <a:r>
              <a:rPr lang="ar-SY" b="1" dirty="0">
                <a:solidFill>
                  <a:srgbClr val="333F70"/>
                </a:solidFill>
                <a:latin typeface="GE SS Unique Bold" panose="020A0503020102020204" pitchFamily="18" charset="-78"/>
                <a:ea typeface="GE SS Unique Bold" panose="020A0503020102020204" pitchFamily="18" charset="-78"/>
                <a:cs typeface="GE SS Unique Bold" panose="020A0503020102020204" pitchFamily="18" charset="-78"/>
              </a:rPr>
              <a:t>.</a:t>
            </a:r>
            <a:r>
              <a:rPr lang="ar-IQ" b="1" dirty="0">
                <a:solidFill>
                  <a:srgbClr val="333F70"/>
                </a:solidFill>
                <a:latin typeface="GE SS Unique Bold" panose="020A0503020102020204" pitchFamily="18" charset="-78"/>
                <a:ea typeface="GE SS Unique Bold" panose="020A0503020102020204" pitchFamily="18" charset="-78"/>
                <a:cs typeface="GE SS Unique Bold" panose="020A0503020102020204" pitchFamily="18" charset="-78"/>
              </a:rPr>
              <a:t> نادر محمد عبدالله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4AF9EA7-FDBC-C3FE-C53B-9EE5FFEE7A54}"/>
              </a:ext>
            </a:extLst>
          </p:cNvPr>
          <p:cNvCxnSpPr/>
          <p:nvPr/>
        </p:nvCxnSpPr>
        <p:spPr>
          <a:xfrm>
            <a:off x="548640" y="3159760"/>
            <a:ext cx="7437120" cy="0"/>
          </a:xfrm>
          <a:prstGeom prst="line">
            <a:avLst/>
          </a:prstGeom>
          <a:ln w="19050">
            <a:solidFill>
              <a:srgbClr val="333F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C05F9C8-BAD9-31CC-4007-2432BFA9155E}"/>
              </a:ext>
            </a:extLst>
          </p:cNvPr>
          <p:cNvGrpSpPr/>
          <p:nvPr/>
        </p:nvGrpSpPr>
        <p:grpSpPr>
          <a:xfrm>
            <a:off x="63108" y="373666"/>
            <a:ext cx="2189456" cy="523216"/>
            <a:chOff x="1354580" y="2411455"/>
            <a:chExt cx="8878223" cy="212163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25C5D53-F640-B03B-AC3E-602726BD961D}"/>
                </a:ext>
              </a:extLst>
            </p:cNvPr>
            <p:cNvGrpSpPr/>
            <p:nvPr/>
          </p:nvGrpSpPr>
          <p:grpSpPr>
            <a:xfrm flipH="1">
              <a:off x="1354580" y="2411455"/>
              <a:ext cx="8878223" cy="2121634"/>
              <a:chOff x="9601200" y="383207"/>
              <a:chExt cx="2590800" cy="619125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F8FE77D-C5C8-250C-74D5-14CE6B698055}"/>
                  </a:ext>
                </a:extLst>
              </p:cNvPr>
              <p:cNvSpPr/>
              <p:nvPr/>
            </p:nvSpPr>
            <p:spPr>
              <a:xfrm>
                <a:off x="9601200" y="383207"/>
                <a:ext cx="885825" cy="619125"/>
              </a:xfrm>
              <a:prstGeom prst="rect">
                <a:avLst/>
              </a:prstGeom>
              <a:solidFill>
                <a:srgbClr val="B7265F">
                  <a:alpha val="7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4126D279-D458-817E-ABFF-713ED2510E98}"/>
                  </a:ext>
                </a:extLst>
              </p:cNvPr>
              <p:cNvSpPr/>
              <p:nvPr/>
            </p:nvSpPr>
            <p:spPr>
              <a:xfrm>
                <a:off x="10515600" y="383207"/>
                <a:ext cx="1676400" cy="619125"/>
              </a:xfrm>
              <a:prstGeom prst="rect">
                <a:avLst/>
              </a:prstGeom>
              <a:solidFill>
                <a:srgbClr val="B7265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BE44FB86-D927-0A59-2B4D-102FC69806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9684834" y="417180"/>
                <a:ext cx="716195" cy="557966"/>
              </a:xfrm>
              <a:prstGeom prst="rect">
                <a:avLst/>
              </a:prstGeom>
            </p:spPr>
          </p:pic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131A82A-5F8E-CE87-8229-7C2B4752E38C}"/>
                </a:ext>
              </a:extLst>
            </p:cNvPr>
            <p:cNvGrpSpPr/>
            <p:nvPr/>
          </p:nvGrpSpPr>
          <p:grpSpPr>
            <a:xfrm>
              <a:off x="1766199" y="2779177"/>
              <a:ext cx="4822492" cy="1395605"/>
              <a:chOff x="1766199" y="2779177"/>
              <a:chExt cx="4314190" cy="1248505"/>
            </a:xfrm>
          </p:grpSpPr>
          <p:pic>
            <p:nvPicPr>
              <p:cNvPr id="14" name="Graphic 13">
                <a:extLst>
                  <a:ext uri="{FF2B5EF4-FFF2-40B4-BE49-F238E27FC236}">
                    <a16:creationId xmlns:a16="http://schemas.microsoft.com/office/drawing/2014/main" id="{5C5914CD-4595-E720-6965-90DEC78D83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766199" y="2779177"/>
                <a:ext cx="4314190" cy="758978"/>
              </a:xfrm>
              <a:prstGeom prst="rect">
                <a:avLst/>
              </a:prstGeom>
            </p:spPr>
          </p:pic>
          <p:pic>
            <p:nvPicPr>
              <p:cNvPr id="15" name="Graphic 14">
                <a:extLst>
                  <a:ext uri="{FF2B5EF4-FFF2-40B4-BE49-F238E27FC236}">
                    <a16:creationId xmlns:a16="http://schemas.microsoft.com/office/drawing/2014/main" id="{D370D327-DD65-B0E3-3F30-5ED469A713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3266662" y="3679316"/>
                <a:ext cx="2813727" cy="348366"/>
              </a:xfrm>
              <a:prstGeom prst="rect">
                <a:avLst/>
              </a:prstGeom>
            </p:spPr>
          </p:pic>
        </p:grp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CDEAAA9-BF83-8BED-AB6E-7B4F6753C36A}"/>
              </a:ext>
            </a:extLst>
          </p:cNvPr>
          <p:cNvSpPr/>
          <p:nvPr/>
        </p:nvSpPr>
        <p:spPr>
          <a:xfrm>
            <a:off x="0" y="6234043"/>
            <a:ext cx="12192000" cy="523030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0DC15F3-9B4B-76B0-4A1C-4C3FA0FE03C9}"/>
              </a:ext>
            </a:extLst>
          </p:cNvPr>
          <p:cNvSpPr/>
          <p:nvPr/>
        </p:nvSpPr>
        <p:spPr>
          <a:xfrm>
            <a:off x="81278" y="6349032"/>
            <a:ext cx="11775442" cy="296695"/>
          </a:xfrm>
          <a:prstGeom prst="roundRect">
            <a:avLst/>
          </a:prstGeom>
          <a:solidFill>
            <a:srgbClr val="B7265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7A06C86-0F2B-E1F5-7BE7-58B8A1D146D1}"/>
              </a:ext>
            </a:extLst>
          </p:cNvPr>
          <p:cNvSpPr/>
          <p:nvPr/>
        </p:nvSpPr>
        <p:spPr>
          <a:xfrm>
            <a:off x="11629158" y="6234043"/>
            <a:ext cx="523030" cy="523030"/>
          </a:xfrm>
          <a:custGeom>
            <a:avLst/>
            <a:gdLst>
              <a:gd name="connsiteX0" fmla="*/ 697589 w 936379"/>
              <a:gd name="connsiteY0" fmla="*/ 0 h 936379"/>
              <a:gd name="connsiteX1" fmla="*/ 936379 w 936379"/>
              <a:gd name="connsiteY1" fmla="*/ 238790 h 936379"/>
              <a:gd name="connsiteX2" fmla="*/ 936379 w 936379"/>
              <a:gd name="connsiteY2" fmla="*/ 697590 h 936379"/>
              <a:gd name="connsiteX3" fmla="*/ 697589 w 936379"/>
              <a:gd name="connsiteY3" fmla="*/ 936380 h 936379"/>
              <a:gd name="connsiteX4" fmla="*/ 238790 w 936379"/>
              <a:gd name="connsiteY4" fmla="*/ 936380 h 936379"/>
              <a:gd name="connsiteX5" fmla="*/ 0 w 936379"/>
              <a:gd name="connsiteY5" fmla="*/ 697590 h 936379"/>
              <a:gd name="connsiteX6" fmla="*/ 0 w 936379"/>
              <a:gd name="connsiteY6" fmla="*/ 238790 h 936379"/>
              <a:gd name="connsiteX7" fmla="*/ 238790 w 936379"/>
              <a:gd name="connsiteY7" fmla="*/ 0 h 936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36379" h="936379">
                <a:moveTo>
                  <a:pt x="697589" y="0"/>
                </a:moveTo>
                <a:cubicBezTo>
                  <a:pt x="829470" y="0"/>
                  <a:pt x="936379" y="106910"/>
                  <a:pt x="936379" y="238790"/>
                </a:cubicBezTo>
                <a:lnTo>
                  <a:pt x="936379" y="697590"/>
                </a:lnTo>
                <a:cubicBezTo>
                  <a:pt x="936379" y="829470"/>
                  <a:pt x="829469" y="936380"/>
                  <a:pt x="697589" y="936380"/>
                </a:cubicBezTo>
                <a:lnTo>
                  <a:pt x="238790" y="936380"/>
                </a:lnTo>
                <a:cubicBezTo>
                  <a:pt x="106910" y="936380"/>
                  <a:pt x="0" y="829470"/>
                  <a:pt x="0" y="697590"/>
                </a:cubicBezTo>
                <a:lnTo>
                  <a:pt x="0" y="238790"/>
                </a:lnTo>
                <a:cubicBezTo>
                  <a:pt x="0" y="106910"/>
                  <a:pt x="106910" y="0"/>
                  <a:pt x="238790" y="0"/>
                </a:cubicBezTo>
                <a:close/>
              </a:path>
            </a:pathLst>
          </a:custGeom>
          <a:solidFill>
            <a:srgbClr val="FFFFFF"/>
          </a:solidFill>
          <a:ln w="89433" cap="rnd">
            <a:solidFill>
              <a:srgbClr val="999999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1796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Box 44">
            <a:extLst>
              <a:ext uri="{FF2B5EF4-FFF2-40B4-BE49-F238E27FC236}">
                <a16:creationId xmlns:a16="http://schemas.microsoft.com/office/drawing/2014/main" id="{08FBFBD1-D6E5-EA55-4030-CA0B58FE54FF}"/>
              </a:ext>
            </a:extLst>
          </p:cNvPr>
          <p:cNvSpPr txBox="1"/>
          <p:nvPr/>
        </p:nvSpPr>
        <p:spPr>
          <a:xfrm>
            <a:off x="548640" y="375503"/>
            <a:ext cx="10324069" cy="64633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en-US"/>
            </a:defPPr>
            <a:lvl1pPr indent="0" algn="ctr">
              <a:buNone/>
              <a:defRPr sz="2800" b="1">
                <a:solidFill>
                  <a:srgbClr val="333F70"/>
                </a:solidFill>
                <a:ea typeface="Unbounded Bold" pitchFamily="34" charset="-122"/>
                <a:cs typeface="Unbounded Bold" pitchFamily="34" charset="-120"/>
              </a:defRPr>
            </a:lvl1pPr>
          </a:lstStyle>
          <a:p>
            <a:pPr algn="l"/>
            <a:r>
              <a:rPr lang="en-US" sz="3600" dirty="0"/>
              <a:t>Key features of HER2+ Breast Cancer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EB1E2C6F-9860-302B-3048-CE0CCC812E96}"/>
              </a:ext>
            </a:extLst>
          </p:cNvPr>
          <p:cNvGrpSpPr/>
          <p:nvPr/>
        </p:nvGrpSpPr>
        <p:grpSpPr>
          <a:xfrm>
            <a:off x="4349547" y="1437655"/>
            <a:ext cx="3103665" cy="836437"/>
            <a:chOff x="1118819" y="1950012"/>
            <a:chExt cx="3392952" cy="914400"/>
          </a:xfrm>
        </p:grpSpPr>
        <p:pic>
          <p:nvPicPr>
            <p:cNvPr id="53" name="Graphic 52" descr="Woman with solid fill">
              <a:extLst>
                <a:ext uri="{FF2B5EF4-FFF2-40B4-BE49-F238E27FC236}">
                  <a16:creationId xmlns:a16="http://schemas.microsoft.com/office/drawing/2014/main" id="{9799D749-5B48-EEEA-5205-7F289ECEFE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18819" y="1950012"/>
              <a:ext cx="914400" cy="914400"/>
            </a:xfrm>
            <a:prstGeom prst="rect">
              <a:avLst/>
            </a:prstGeom>
          </p:spPr>
        </p:pic>
        <p:pic>
          <p:nvPicPr>
            <p:cNvPr id="55" name="Graphic 54" descr="Woman with solid fill">
              <a:extLst>
                <a:ext uri="{FF2B5EF4-FFF2-40B4-BE49-F238E27FC236}">
                  <a16:creationId xmlns:a16="http://schemas.microsoft.com/office/drawing/2014/main" id="{6425FFE5-CA35-DBB8-6F1C-856D2A953F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38457" y="1950012"/>
              <a:ext cx="914400" cy="914400"/>
            </a:xfrm>
            <a:prstGeom prst="rect">
              <a:avLst/>
            </a:prstGeom>
          </p:spPr>
        </p:pic>
        <p:pic>
          <p:nvPicPr>
            <p:cNvPr id="56" name="Graphic 55" descr="Woman with solid fill">
              <a:extLst>
                <a:ext uri="{FF2B5EF4-FFF2-40B4-BE49-F238E27FC236}">
                  <a16:creationId xmlns:a16="http://schemas.microsoft.com/office/drawing/2014/main" id="{2430B77D-681E-32B2-5C37-0662ED608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358096" y="1950012"/>
              <a:ext cx="914400" cy="914400"/>
            </a:xfrm>
            <a:prstGeom prst="rect">
              <a:avLst/>
            </a:prstGeom>
          </p:spPr>
        </p:pic>
        <p:pic>
          <p:nvPicPr>
            <p:cNvPr id="57" name="Graphic 56" descr="Woman with solid fill">
              <a:extLst>
                <a:ext uri="{FF2B5EF4-FFF2-40B4-BE49-F238E27FC236}">
                  <a16:creationId xmlns:a16="http://schemas.microsoft.com/office/drawing/2014/main" id="{9163E592-FCE9-78D6-10EE-F7EBC8ED87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977735" y="1950012"/>
              <a:ext cx="914400" cy="914400"/>
            </a:xfrm>
            <a:prstGeom prst="rect">
              <a:avLst/>
            </a:prstGeom>
          </p:spPr>
        </p:pic>
        <p:pic>
          <p:nvPicPr>
            <p:cNvPr id="58" name="Graphic 57" descr="Woman with solid fill">
              <a:extLst>
                <a:ext uri="{FF2B5EF4-FFF2-40B4-BE49-F238E27FC236}">
                  <a16:creationId xmlns:a16="http://schemas.microsoft.com/office/drawing/2014/main" id="{7C4D5831-C220-32BA-E772-5F1FA92F18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597371" y="1950012"/>
              <a:ext cx="914400" cy="914400"/>
            </a:xfrm>
            <a:prstGeom prst="rect">
              <a:avLst/>
            </a:prstGeom>
          </p:spPr>
        </p:pic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8856E771-DB7E-07E1-53DA-6F58E677680B}"/>
              </a:ext>
            </a:extLst>
          </p:cNvPr>
          <p:cNvSpPr txBox="1"/>
          <p:nvPr/>
        </p:nvSpPr>
        <p:spPr>
          <a:xfrm>
            <a:off x="2089367" y="2397961"/>
            <a:ext cx="80923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GB" sz="2400" b="1" kern="0" dirty="0">
                <a:solidFill>
                  <a:schemeClr val="bg2">
                    <a:lumMod val="50000"/>
                  </a:schemeClr>
                </a:solidFill>
                <a:ea typeface="MS PGothic" pitchFamily="34" charset="-128"/>
              </a:rPr>
              <a:t>~1 in 5 women diagnosed with eBC will have HER2+ disease</a:t>
            </a:r>
            <a:r>
              <a:rPr lang="en-GB" sz="2400" b="1" kern="0" baseline="30000" dirty="0">
                <a:solidFill>
                  <a:schemeClr val="bg2">
                    <a:lumMod val="50000"/>
                  </a:schemeClr>
                </a:solidFill>
                <a:ea typeface="MS PGothic" pitchFamily="34" charset="-128"/>
              </a:rPr>
              <a:t>1</a:t>
            </a:r>
          </a:p>
        </p:txBody>
      </p:sp>
      <p:sp>
        <p:nvSpPr>
          <p:cNvPr id="62" name="Text Placeholder 2">
            <a:extLst>
              <a:ext uri="{FF2B5EF4-FFF2-40B4-BE49-F238E27FC236}">
                <a16:creationId xmlns:a16="http://schemas.microsoft.com/office/drawing/2014/main" id="{EA97B8B0-A567-6946-CB95-7B8D4840DADD}"/>
              </a:ext>
            </a:extLst>
          </p:cNvPr>
          <p:cNvSpPr txBox="1">
            <a:spLocks/>
          </p:cNvSpPr>
          <p:nvPr/>
        </p:nvSpPr>
        <p:spPr>
          <a:xfrm>
            <a:off x="510142" y="5706712"/>
            <a:ext cx="11788538" cy="7531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buAutoNum type="arabicPeriod"/>
            </a:pPr>
            <a:r>
              <a:rPr lang="en-GB" sz="900" dirty="0">
                <a:solidFill>
                  <a:schemeClr val="bg2">
                    <a:lumMod val="50000"/>
                  </a:schemeClr>
                </a:solidFill>
              </a:rPr>
              <a:t>Wolff AC, et al. J Clin Oncol 2013; 31:3997–4014; 2. </a:t>
            </a:r>
            <a:r>
              <a:rPr lang="en-GB" sz="900" dirty="0" err="1">
                <a:solidFill>
                  <a:schemeClr val="bg2">
                    <a:lumMod val="50000"/>
                  </a:schemeClr>
                </a:solidFill>
              </a:rPr>
              <a:t>Jackisch</a:t>
            </a:r>
            <a:r>
              <a:rPr lang="en-GB" sz="900" dirty="0">
                <a:solidFill>
                  <a:schemeClr val="bg2">
                    <a:lumMod val="50000"/>
                  </a:schemeClr>
                </a:solidFill>
              </a:rPr>
              <a:t> C, et al. SABCS 2015 (Abstract PD5-01); </a:t>
            </a:r>
            <a:r>
              <a:rPr lang="en-GB" sz="900" dirty="0" err="1">
                <a:solidFill>
                  <a:schemeClr val="bg2">
                    <a:lumMod val="50000"/>
                  </a:schemeClr>
                </a:solidFill>
              </a:rPr>
              <a:t>Slamon</a:t>
            </a:r>
            <a:r>
              <a:rPr lang="en-GB" sz="900" dirty="0">
                <a:solidFill>
                  <a:schemeClr val="bg2">
                    <a:lumMod val="50000"/>
                  </a:schemeClr>
                </a:solidFill>
              </a:rPr>
              <a:t> D, et al. SABCS 2015 (Abstract S5-04); 4. Swain S, et al. N Engl J Med 2015; 372:724-34.</a:t>
            </a:r>
            <a:endParaRPr lang="it-IT" sz="900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53EC3D3E-EC31-60A1-9236-CBC598B8406B}"/>
              </a:ext>
            </a:extLst>
          </p:cNvPr>
          <p:cNvCxnSpPr>
            <a:cxnSpLocks/>
          </p:cNvCxnSpPr>
          <p:nvPr/>
        </p:nvCxnSpPr>
        <p:spPr>
          <a:xfrm>
            <a:off x="652812" y="5915922"/>
            <a:ext cx="9151588" cy="0"/>
          </a:xfrm>
          <a:prstGeom prst="line">
            <a:avLst/>
          </a:prstGeom>
          <a:ln w="952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5EEC20E3-D44A-97E4-40DF-5C97791D3B12}"/>
              </a:ext>
            </a:extLst>
          </p:cNvPr>
          <p:cNvCxnSpPr/>
          <p:nvPr/>
        </p:nvCxnSpPr>
        <p:spPr>
          <a:xfrm>
            <a:off x="548640" y="1214834"/>
            <a:ext cx="7437120" cy="0"/>
          </a:xfrm>
          <a:prstGeom prst="line">
            <a:avLst/>
          </a:prstGeom>
          <a:ln w="19050">
            <a:solidFill>
              <a:srgbClr val="333F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9" name="Group 98">
            <a:extLst>
              <a:ext uri="{FF2B5EF4-FFF2-40B4-BE49-F238E27FC236}">
                <a16:creationId xmlns:a16="http://schemas.microsoft.com/office/drawing/2014/main" id="{0387C0DB-6680-CDE3-97B8-1A196C44FAD4}"/>
              </a:ext>
            </a:extLst>
          </p:cNvPr>
          <p:cNvGrpSpPr/>
          <p:nvPr/>
        </p:nvGrpSpPr>
        <p:grpSpPr>
          <a:xfrm>
            <a:off x="6201990" y="3048000"/>
            <a:ext cx="4718849" cy="2168443"/>
            <a:chOff x="6328463" y="3048000"/>
            <a:chExt cx="4718849" cy="2168443"/>
          </a:xfrm>
        </p:grpSpPr>
        <p:sp>
          <p:nvSpPr>
            <p:cNvPr id="98" name="Rectangle: Rounded Corners 97">
              <a:extLst>
                <a:ext uri="{FF2B5EF4-FFF2-40B4-BE49-F238E27FC236}">
                  <a16:creationId xmlns:a16="http://schemas.microsoft.com/office/drawing/2014/main" id="{989EF0B4-6E4E-5422-8577-F00C002FF884}"/>
                </a:ext>
              </a:extLst>
            </p:cNvPr>
            <p:cNvSpPr/>
            <p:nvPr/>
          </p:nvSpPr>
          <p:spPr>
            <a:xfrm>
              <a:off x="6328463" y="3048000"/>
              <a:ext cx="4718849" cy="2168443"/>
            </a:xfrm>
            <a:prstGeom prst="roundRect">
              <a:avLst>
                <a:gd name="adj" fmla="val 11982"/>
              </a:avLst>
            </a:prstGeom>
            <a:solidFill>
              <a:schemeClr val="bg1">
                <a:lumMod val="95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04C37ED8-0443-7473-DBA6-2BFF605693DE}"/>
                </a:ext>
              </a:extLst>
            </p:cNvPr>
            <p:cNvGrpSpPr/>
            <p:nvPr/>
          </p:nvGrpSpPr>
          <p:grpSpPr>
            <a:xfrm>
              <a:off x="6512151" y="3211594"/>
              <a:ext cx="4511449" cy="1662315"/>
              <a:chOff x="6512151" y="3173280"/>
              <a:chExt cx="4511449" cy="1662315"/>
            </a:xfrm>
          </p:grpSpPr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E56513C0-34DF-6AC2-1DEE-2E4295EE5F2C}"/>
                  </a:ext>
                </a:extLst>
              </p:cNvPr>
              <p:cNvSpPr txBox="1"/>
              <p:nvPr/>
            </p:nvSpPr>
            <p:spPr>
              <a:xfrm>
                <a:off x="7983462" y="3173280"/>
                <a:ext cx="2778145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3600" b="1" kern="0" dirty="0">
                    <a:solidFill>
                      <a:schemeClr val="bg2">
                        <a:lumMod val="50000"/>
                      </a:schemeClr>
                    </a:solidFill>
                    <a:ea typeface="MS PGothic" pitchFamily="34" charset="-128"/>
                  </a:rPr>
                  <a:t>median OS </a:t>
                </a:r>
              </a:p>
            </p:txBody>
          </p: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011827C8-7B13-0291-D101-734FCB8C3B28}"/>
                  </a:ext>
                </a:extLst>
              </p:cNvPr>
              <p:cNvSpPr txBox="1"/>
              <p:nvPr/>
            </p:nvSpPr>
            <p:spPr>
              <a:xfrm>
                <a:off x="7983462" y="3727599"/>
                <a:ext cx="3040138" cy="11079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 defTabSz="1219170">
                  <a:defRPr/>
                </a:pPr>
                <a:r>
                  <a:rPr lang="en-US" sz="2200" kern="0" dirty="0">
                    <a:solidFill>
                      <a:schemeClr val="bg2">
                        <a:lumMod val="50000"/>
                      </a:schemeClr>
                    </a:solidFill>
                    <a:ea typeface="MS PGothic" pitchFamily="34" charset="-128"/>
                  </a:rPr>
                  <a:t>in patients with  HER2-positive BC who develop metastatic disease</a:t>
                </a:r>
                <a:r>
                  <a:rPr lang="en-US" sz="2200" kern="0" baseline="30000" dirty="0">
                    <a:solidFill>
                      <a:schemeClr val="bg2">
                        <a:lumMod val="50000"/>
                      </a:schemeClr>
                    </a:solidFill>
                    <a:ea typeface="MS PGothic" pitchFamily="34" charset="-128"/>
                  </a:rPr>
                  <a:t>4</a:t>
                </a:r>
                <a:r>
                  <a:rPr lang="en-US" sz="2200" kern="0" dirty="0">
                    <a:solidFill>
                      <a:schemeClr val="bg2">
                        <a:lumMod val="50000"/>
                      </a:schemeClr>
                    </a:solidFill>
                    <a:ea typeface="MS PGothic" pitchFamily="34" charset="-128"/>
                  </a:rPr>
                  <a:t> </a:t>
                </a:r>
              </a:p>
            </p:txBody>
          </p:sp>
          <p:pic>
            <p:nvPicPr>
              <p:cNvPr id="93" name="Graphic 92">
                <a:extLst>
                  <a:ext uri="{FF2B5EF4-FFF2-40B4-BE49-F238E27FC236}">
                    <a16:creationId xmlns:a16="http://schemas.microsoft.com/office/drawing/2014/main" id="{EF5AE102-7944-A1C2-ADF6-23CFA75084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6512151" y="3388722"/>
                <a:ext cx="1356120" cy="1381547"/>
              </a:xfrm>
              <a:prstGeom prst="rect">
                <a:avLst/>
              </a:prstGeom>
            </p:spPr>
          </p:pic>
        </p:grp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96598BDD-9DE6-C82F-5DCD-D1E9ADED1A26}"/>
              </a:ext>
            </a:extLst>
          </p:cNvPr>
          <p:cNvGrpSpPr/>
          <p:nvPr/>
        </p:nvGrpSpPr>
        <p:grpSpPr>
          <a:xfrm>
            <a:off x="1272572" y="3048000"/>
            <a:ext cx="4718849" cy="2168443"/>
            <a:chOff x="764313" y="3048000"/>
            <a:chExt cx="4718849" cy="2168443"/>
          </a:xfrm>
        </p:grpSpPr>
        <p:sp>
          <p:nvSpPr>
            <p:cNvPr id="97" name="Rectangle: Rounded Corners 96">
              <a:extLst>
                <a:ext uri="{FF2B5EF4-FFF2-40B4-BE49-F238E27FC236}">
                  <a16:creationId xmlns:a16="http://schemas.microsoft.com/office/drawing/2014/main" id="{FE04B819-AC32-2CC7-A9D0-9616DDCBD8FE}"/>
                </a:ext>
              </a:extLst>
            </p:cNvPr>
            <p:cNvSpPr/>
            <p:nvPr/>
          </p:nvSpPr>
          <p:spPr>
            <a:xfrm>
              <a:off x="764313" y="3048000"/>
              <a:ext cx="4718849" cy="2168443"/>
            </a:xfrm>
            <a:prstGeom prst="roundRect">
              <a:avLst>
                <a:gd name="adj" fmla="val 11982"/>
              </a:avLst>
            </a:prstGeom>
            <a:solidFill>
              <a:schemeClr val="bg1">
                <a:lumMod val="95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9C2FB846-57A0-269A-6A0C-91EEF2414697}"/>
                </a:ext>
              </a:extLst>
            </p:cNvPr>
            <p:cNvGrpSpPr/>
            <p:nvPr/>
          </p:nvGrpSpPr>
          <p:grpSpPr>
            <a:xfrm>
              <a:off x="764313" y="3209941"/>
              <a:ext cx="4535663" cy="1837514"/>
              <a:chOff x="764313" y="3209941"/>
              <a:chExt cx="4535663" cy="1837514"/>
            </a:xfrm>
          </p:grpSpPr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D21C983A-E2D7-D7FA-52A4-A7C1B44D1389}"/>
                  </a:ext>
                </a:extLst>
              </p:cNvPr>
              <p:cNvGrpSpPr/>
              <p:nvPr/>
            </p:nvGrpSpPr>
            <p:grpSpPr>
              <a:xfrm>
                <a:off x="764313" y="3580756"/>
                <a:ext cx="1623409" cy="753161"/>
                <a:chOff x="1301542" y="1950012"/>
                <a:chExt cx="1970954" cy="914400"/>
              </a:xfrm>
            </p:grpSpPr>
            <p:pic>
              <p:nvPicPr>
                <p:cNvPr id="68" name="Graphic 67" descr="Woman with solid fill">
                  <a:extLst>
                    <a:ext uri="{FF2B5EF4-FFF2-40B4-BE49-F238E27FC236}">
                      <a16:creationId xmlns:a16="http://schemas.microsoft.com/office/drawing/2014/main" id="{EBEB90A6-7E2C-D23D-AA10-654B712C7E5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01542" y="1950012"/>
                  <a:ext cx="914401" cy="914400"/>
                </a:xfrm>
                <a:prstGeom prst="rect">
                  <a:avLst/>
                </a:prstGeom>
              </p:spPr>
            </p:pic>
            <p:pic>
              <p:nvPicPr>
                <p:cNvPr id="69" name="Graphic 68" descr="Woman with solid fill">
                  <a:extLst>
                    <a:ext uri="{FF2B5EF4-FFF2-40B4-BE49-F238E27FC236}">
                      <a16:creationId xmlns:a16="http://schemas.microsoft.com/office/drawing/2014/main" id="{4BF6100C-7A05-D359-DB78-415322FF9C7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35998" y="1950012"/>
                  <a:ext cx="914401" cy="914400"/>
                </a:xfrm>
                <a:prstGeom prst="rect">
                  <a:avLst/>
                </a:prstGeom>
              </p:spPr>
            </p:pic>
            <p:pic>
              <p:nvPicPr>
                <p:cNvPr id="70" name="Graphic 69" descr="Woman with solid fill">
                  <a:extLst>
                    <a:ext uri="{FF2B5EF4-FFF2-40B4-BE49-F238E27FC236}">
                      <a16:creationId xmlns:a16="http://schemas.microsoft.com/office/drawing/2014/main" id="{893AB990-737A-8F3A-476E-48C4636C943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58096" y="1950012"/>
                  <a:ext cx="914400" cy="914400"/>
                </a:xfrm>
                <a:prstGeom prst="rect">
                  <a:avLst/>
                </a:prstGeom>
              </p:spPr>
            </p:pic>
          </p:grp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3801D30A-7188-9771-2F9D-70FC437C6C4D}"/>
                  </a:ext>
                </a:extLst>
              </p:cNvPr>
              <p:cNvSpPr txBox="1"/>
              <p:nvPr/>
            </p:nvSpPr>
            <p:spPr>
              <a:xfrm>
                <a:off x="2279503" y="3209941"/>
                <a:ext cx="2998793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3200" b="1" kern="0" dirty="0">
                    <a:solidFill>
                      <a:schemeClr val="bg2">
                        <a:lumMod val="50000"/>
                      </a:schemeClr>
                    </a:solidFill>
                    <a:ea typeface="MS PGothic" pitchFamily="34" charset="-128"/>
                  </a:rPr>
                  <a:t>Up to </a:t>
                </a:r>
                <a:r>
                  <a:rPr lang="en-GB" sz="4800" b="1" kern="0" dirty="0">
                    <a:solidFill>
                      <a:srgbClr val="B7265F"/>
                    </a:solidFill>
                    <a:ea typeface="MS PGothic" pitchFamily="34" charset="-128"/>
                  </a:rPr>
                  <a:t>1</a:t>
                </a:r>
                <a:r>
                  <a:rPr lang="en-GB" sz="4800" b="1" kern="0" dirty="0">
                    <a:solidFill>
                      <a:schemeClr val="bg2">
                        <a:lumMod val="50000"/>
                      </a:schemeClr>
                    </a:solidFill>
                    <a:ea typeface="MS PGothic" pitchFamily="34" charset="-128"/>
                  </a:rPr>
                  <a:t> in </a:t>
                </a:r>
                <a:r>
                  <a:rPr lang="en-GB" sz="4800" b="1" kern="0" dirty="0">
                    <a:solidFill>
                      <a:srgbClr val="333F70"/>
                    </a:solidFill>
                    <a:ea typeface="MS PGothic" pitchFamily="34" charset="-128"/>
                  </a:rPr>
                  <a:t>3</a:t>
                </a:r>
                <a:r>
                  <a:rPr lang="en-GB" sz="4800" b="1" kern="0" dirty="0">
                    <a:solidFill>
                      <a:schemeClr val="bg2">
                        <a:lumMod val="50000"/>
                      </a:schemeClr>
                    </a:solidFill>
                    <a:ea typeface="MS PGothic" pitchFamily="34" charset="-128"/>
                  </a:rPr>
                  <a:t> </a:t>
                </a:r>
                <a:endParaRPr lang="en-US" sz="4800" dirty="0"/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51A5F243-4CBD-EFA7-69AD-93EFE4398566}"/>
                  </a:ext>
                </a:extLst>
              </p:cNvPr>
              <p:cNvSpPr txBox="1"/>
              <p:nvPr/>
            </p:nvSpPr>
            <p:spPr>
              <a:xfrm>
                <a:off x="2276549" y="3959335"/>
                <a:ext cx="3023427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defRPr/>
                </a:pPr>
                <a:r>
                  <a:rPr lang="en-GB" sz="2200" kern="0" dirty="0">
                    <a:solidFill>
                      <a:schemeClr val="bg2">
                        <a:lumMod val="50000"/>
                      </a:schemeClr>
                    </a:solidFill>
                    <a:ea typeface="MS PGothic" pitchFamily="34" charset="-128"/>
                  </a:rPr>
                  <a:t>Women with HER2+ eBC </a:t>
                </a:r>
              </a:p>
            </p:txBody>
          </p:sp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7628E28D-62AB-A7D6-DD0A-E39FE7502E1C}"/>
                  </a:ext>
                </a:extLst>
              </p:cNvPr>
              <p:cNvSpPr txBox="1"/>
              <p:nvPr/>
            </p:nvSpPr>
            <p:spPr>
              <a:xfrm>
                <a:off x="1026045" y="4401124"/>
                <a:ext cx="4159939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 defTabSz="1219170">
                  <a:defRPr/>
                </a:pPr>
                <a:r>
                  <a:rPr lang="en-GB" sz="1800" kern="0" dirty="0">
                    <a:solidFill>
                      <a:schemeClr val="bg2">
                        <a:lumMod val="50000"/>
                      </a:schemeClr>
                    </a:solidFill>
                    <a:ea typeface="MS PGothic" pitchFamily="34" charset="-128"/>
                  </a:rPr>
                  <a:t>will still develop </a:t>
                </a:r>
                <a:r>
                  <a:rPr lang="en-GB" sz="1800" kern="0" dirty="0" err="1">
                    <a:solidFill>
                      <a:schemeClr val="bg2">
                        <a:lumMod val="50000"/>
                      </a:schemeClr>
                    </a:solidFill>
                    <a:ea typeface="MS PGothic" pitchFamily="34" charset="-128"/>
                  </a:rPr>
                  <a:t>mBC</a:t>
                </a:r>
                <a:r>
                  <a:rPr lang="en-GB" sz="1800" kern="0" dirty="0">
                    <a:solidFill>
                      <a:schemeClr val="bg2">
                        <a:lumMod val="50000"/>
                      </a:schemeClr>
                    </a:solidFill>
                    <a:ea typeface="MS PGothic" pitchFamily="34" charset="-128"/>
                  </a:rPr>
                  <a:t>, despite current advances in treatment</a:t>
                </a:r>
                <a:r>
                  <a:rPr lang="en-GB" sz="1800" kern="0" baseline="30000" dirty="0">
                    <a:solidFill>
                      <a:schemeClr val="bg2">
                        <a:lumMod val="50000"/>
                      </a:schemeClr>
                    </a:solidFill>
                    <a:ea typeface="MS PGothic" pitchFamily="34" charset="-128"/>
                  </a:rPr>
                  <a:t>2,3</a:t>
                </a:r>
              </a:p>
            </p:txBody>
          </p:sp>
        </p:grpSp>
      </p:grpSp>
      <p:sp>
        <p:nvSpPr>
          <p:cNvPr id="103" name="TextBox 102">
            <a:extLst>
              <a:ext uri="{FF2B5EF4-FFF2-40B4-BE49-F238E27FC236}">
                <a16:creationId xmlns:a16="http://schemas.microsoft.com/office/drawing/2014/main" id="{E97010AA-473B-D483-DA05-AFC79CE9B6E2}"/>
              </a:ext>
            </a:extLst>
          </p:cNvPr>
          <p:cNvSpPr txBox="1"/>
          <p:nvPr/>
        </p:nvSpPr>
        <p:spPr>
          <a:xfrm>
            <a:off x="-146269" y="5378384"/>
            <a:ext cx="120952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 rtl="0"/>
            <a:r>
              <a:rPr lang="en-US" sz="1800" b="1" dirty="0">
                <a:solidFill>
                  <a:srgbClr val="333F70"/>
                </a:solidFill>
              </a:rPr>
              <a:t>Disease recurrence,  Metastasis, Shortened survival, Rapid </a:t>
            </a:r>
            <a:r>
              <a:rPr lang="en-US" sz="1800" b="1" dirty="0" err="1">
                <a:solidFill>
                  <a:srgbClr val="333F70"/>
                </a:solidFill>
              </a:rPr>
              <a:t>tumour</a:t>
            </a:r>
            <a:r>
              <a:rPr lang="en-US" sz="1800" b="1" dirty="0">
                <a:solidFill>
                  <a:srgbClr val="333F70"/>
                </a:solidFill>
              </a:rPr>
              <a:t> development &amp;  High nuclear grade</a:t>
            </a:r>
          </a:p>
        </p:txBody>
      </p:sp>
      <p:sp>
        <p:nvSpPr>
          <p:cNvPr id="104" name="Rectangle: Rounded Corners 103">
            <a:extLst>
              <a:ext uri="{FF2B5EF4-FFF2-40B4-BE49-F238E27FC236}">
                <a16:creationId xmlns:a16="http://schemas.microsoft.com/office/drawing/2014/main" id="{C0D0ACDD-18EC-059A-70BF-F4C1086F8B59}"/>
              </a:ext>
            </a:extLst>
          </p:cNvPr>
          <p:cNvSpPr/>
          <p:nvPr/>
        </p:nvSpPr>
        <p:spPr>
          <a:xfrm>
            <a:off x="0" y="6234043"/>
            <a:ext cx="12192000" cy="523030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49B8BBA-F724-F149-1B4E-71BE43746E56}"/>
              </a:ext>
            </a:extLst>
          </p:cNvPr>
          <p:cNvGrpSpPr/>
          <p:nvPr/>
        </p:nvGrpSpPr>
        <p:grpSpPr>
          <a:xfrm rot="13926865">
            <a:off x="-1310639" y="5649155"/>
            <a:ext cx="752503" cy="868271"/>
            <a:chOff x="6901180" y="2005102"/>
            <a:chExt cx="3303913" cy="3812196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2AC3A2B8-3ED0-B13F-2C78-66FE93B738B1}"/>
                </a:ext>
              </a:extLst>
            </p:cNvPr>
            <p:cNvSpPr/>
            <p:nvPr/>
          </p:nvSpPr>
          <p:spPr>
            <a:xfrm>
              <a:off x="6901180" y="2005102"/>
              <a:ext cx="2918742" cy="2971811"/>
            </a:xfrm>
            <a:custGeom>
              <a:avLst/>
              <a:gdLst>
                <a:gd name="connsiteX0" fmla="*/ 2918743 w 2918742"/>
                <a:gd name="connsiteY0" fmla="*/ 0 h 2971811"/>
                <a:gd name="connsiteX1" fmla="*/ 2918743 w 2918742"/>
                <a:gd name="connsiteY1" fmla="*/ 1975786 h 2971811"/>
                <a:gd name="connsiteX2" fmla="*/ 2775088 w 2918742"/>
                <a:gd name="connsiteY2" fmla="*/ 1959238 h 2971811"/>
                <a:gd name="connsiteX3" fmla="*/ 2775088 w 2918742"/>
                <a:gd name="connsiteY3" fmla="*/ 143512 h 2971811"/>
                <a:gd name="connsiteX4" fmla="*/ 143797 w 2918742"/>
                <a:gd name="connsiteY4" fmla="*/ 149076 h 2971811"/>
                <a:gd name="connsiteX5" fmla="*/ 143797 w 2918742"/>
                <a:gd name="connsiteY5" fmla="*/ 2825731 h 2971811"/>
                <a:gd name="connsiteX6" fmla="*/ 287595 w 2918742"/>
                <a:gd name="connsiteY6" fmla="*/ 2825731 h 2971811"/>
                <a:gd name="connsiteX7" fmla="*/ 276610 w 2918742"/>
                <a:gd name="connsiteY7" fmla="*/ 2964535 h 2971811"/>
                <a:gd name="connsiteX8" fmla="*/ 0 w 2918742"/>
                <a:gd name="connsiteY8" fmla="*/ 2952695 h 2971811"/>
                <a:gd name="connsiteX9" fmla="*/ 0 w 2918742"/>
                <a:gd name="connsiteY9" fmla="*/ 16548 h 2971811"/>
                <a:gd name="connsiteX10" fmla="*/ 16548 w 2918742"/>
                <a:gd name="connsiteY10" fmla="*/ 0 h 2971811"/>
                <a:gd name="connsiteX11" fmla="*/ 2918743 w 2918742"/>
                <a:gd name="connsiteY11" fmla="*/ 0 h 2971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18742" h="2971811">
                  <a:moveTo>
                    <a:pt x="2918743" y="0"/>
                  </a:moveTo>
                  <a:lnTo>
                    <a:pt x="2918743" y="1975786"/>
                  </a:lnTo>
                  <a:cubicBezTo>
                    <a:pt x="2872950" y="1969509"/>
                    <a:pt x="2810181" y="1992334"/>
                    <a:pt x="2775088" y="1959238"/>
                  </a:cubicBezTo>
                  <a:lnTo>
                    <a:pt x="2775088" y="143512"/>
                  </a:lnTo>
                  <a:lnTo>
                    <a:pt x="143797" y="149076"/>
                  </a:lnTo>
                  <a:lnTo>
                    <a:pt x="143797" y="2825731"/>
                  </a:lnTo>
                  <a:lnTo>
                    <a:pt x="287595" y="2825731"/>
                  </a:lnTo>
                  <a:cubicBezTo>
                    <a:pt x="287595" y="2825731"/>
                    <a:pt x="276610" y="2964535"/>
                    <a:pt x="276610" y="2964535"/>
                  </a:cubicBezTo>
                  <a:cubicBezTo>
                    <a:pt x="188877" y="2958829"/>
                    <a:pt x="79745" y="2991069"/>
                    <a:pt x="0" y="2952695"/>
                  </a:cubicBezTo>
                  <a:lnTo>
                    <a:pt x="0" y="16548"/>
                  </a:lnTo>
                  <a:lnTo>
                    <a:pt x="16548" y="0"/>
                  </a:lnTo>
                  <a:lnTo>
                    <a:pt x="2918743" y="0"/>
                  </a:lnTo>
                  <a:close/>
                </a:path>
              </a:pathLst>
            </a:custGeom>
            <a:solidFill>
              <a:srgbClr val="333F70"/>
            </a:solidFill>
            <a:ln w="142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24EEE4D5-D7F3-94C5-C97E-224A8DCD743A}"/>
                </a:ext>
              </a:extLst>
            </p:cNvPr>
            <p:cNvSpPr/>
            <p:nvPr/>
          </p:nvSpPr>
          <p:spPr>
            <a:xfrm>
              <a:off x="7300431" y="2369298"/>
              <a:ext cx="672779" cy="949237"/>
            </a:xfrm>
            <a:custGeom>
              <a:avLst/>
              <a:gdLst>
                <a:gd name="connsiteX0" fmla="*/ 385642 w 672779"/>
                <a:gd name="connsiteY0" fmla="*/ 949237 h 949237"/>
                <a:gd name="connsiteX1" fmla="*/ 153398 w 672779"/>
                <a:gd name="connsiteY1" fmla="*/ 783613 h 949237"/>
                <a:gd name="connsiteX2" fmla="*/ 241844 w 672779"/>
                <a:gd name="connsiteY2" fmla="*/ 585036 h 949237"/>
                <a:gd name="connsiteX3" fmla="*/ 40414 w 672779"/>
                <a:gd name="connsiteY3" fmla="*/ 460640 h 949237"/>
                <a:gd name="connsiteX4" fmla="*/ 9030 w 672779"/>
                <a:gd name="connsiteY4" fmla="*/ 414848 h 949237"/>
                <a:gd name="connsiteX5" fmla="*/ 22012 w 672779"/>
                <a:gd name="connsiteY5" fmla="*/ 282748 h 949237"/>
                <a:gd name="connsiteX6" fmla="*/ 233142 w 672779"/>
                <a:gd name="connsiteY6" fmla="*/ 40946 h 949237"/>
                <a:gd name="connsiteX7" fmla="*/ 446271 w 672779"/>
                <a:gd name="connsiteY7" fmla="*/ 4 h 949237"/>
                <a:gd name="connsiteX8" fmla="*/ 589355 w 672779"/>
                <a:gd name="connsiteY8" fmla="*/ 78179 h 949237"/>
                <a:gd name="connsiteX9" fmla="*/ 609469 w 672779"/>
                <a:gd name="connsiteY9" fmla="*/ 190450 h 949237"/>
                <a:gd name="connsiteX10" fmla="*/ 638000 w 672779"/>
                <a:gd name="connsiteY10" fmla="*/ 262348 h 949237"/>
                <a:gd name="connsiteX11" fmla="*/ 631153 w 672779"/>
                <a:gd name="connsiteY11" fmla="*/ 356073 h 949237"/>
                <a:gd name="connsiteX12" fmla="*/ 672523 w 672779"/>
                <a:gd name="connsiteY12" fmla="*/ 446089 h 949237"/>
                <a:gd name="connsiteX13" fmla="*/ 634719 w 672779"/>
                <a:gd name="connsiteY13" fmla="*/ 474193 h 949237"/>
                <a:gd name="connsiteX14" fmla="*/ 615461 w 672779"/>
                <a:gd name="connsiteY14" fmla="*/ 621128 h 949237"/>
                <a:gd name="connsiteX15" fmla="*/ 408895 w 672779"/>
                <a:gd name="connsiteY15" fmla="*/ 657791 h 949237"/>
                <a:gd name="connsiteX16" fmla="*/ 385784 w 672779"/>
                <a:gd name="connsiteY16" fmla="*/ 949237 h 949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72779" h="949237">
                  <a:moveTo>
                    <a:pt x="385642" y="949237"/>
                  </a:moveTo>
                  <a:cubicBezTo>
                    <a:pt x="278364" y="925842"/>
                    <a:pt x="269520" y="776053"/>
                    <a:pt x="153398" y="783613"/>
                  </a:cubicBezTo>
                  <a:lnTo>
                    <a:pt x="241844" y="585036"/>
                  </a:lnTo>
                  <a:cubicBezTo>
                    <a:pt x="81927" y="633397"/>
                    <a:pt x="86207" y="577333"/>
                    <a:pt x="40414" y="460640"/>
                  </a:cubicBezTo>
                  <a:cubicBezTo>
                    <a:pt x="34565" y="445661"/>
                    <a:pt x="16591" y="433536"/>
                    <a:pt x="9030" y="414848"/>
                  </a:cubicBezTo>
                  <a:cubicBezTo>
                    <a:pt x="-10086" y="367343"/>
                    <a:pt x="4465" y="328113"/>
                    <a:pt x="22012" y="282748"/>
                  </a:cubicBezTo>
                  <a:cubicBezTo>
                    <a:pt x="98332" y="177325"/>
                    <a:pt x="91628" y="84884"/>
                    <a:pt x="233142" y="40946"/>
                  </a:cubicBezTo>
                  <a:cubicBezTo>
                    <a:pt x="265525" y="30818"/>
                    <a:pt x="417169" y="289"/>
                    <a:pt x="446271" y="4"/>
                  </a:cubicBezTo>
                  <a:cubicBezTo>
                    <a:pt x="494488" y="-424"/>
                    <a:pt x="566672" y="34812"/>
                    <a:pt x="589355" y="78179"/>
                  </a:cubicBezTo>
                  <a:cubicBezTo>
                    <a:pt x="608043" y="114129"/>
                    <a:pt x="601338" y="154643"/>
                    <a:pt x="609469" y="190450"/>
                  </a:cubicBezTo>
                  <a:cubicBezTo>
                    <a:pt x="614747" y="213845"/>
                    <a:pt x="635290" y="238239"/>
                    <a:pt x="638000" y="262348"/>
                  </a:cubicBezTo>
                  <a:cubicBezTo>
                    <a:pt x="641567" y="294731"/>
                    <a:pt x="624020" y="318412"/>
                    <a:pt x="631153" y="356073"/>
                  </a:cubicBezTo>
                  <a:cubicBezTo>
                    <a:pt x="635575" y="380040"/>
                    <a:pt x="676375" y="430112"/>
                    <a:pt x="672523" y="446089"/>
                  </a:cubicBezTo>
                  <a:cubicBezTo>
                    <a:pt x="669099" y="460070"/>
                    <a:pt x="641139" y="463921"/>
                    <a:pt x="634719" y="474193"/>
                  </a:cubicBezTo>
                  <a:cubicBezTo>
                    <a:pt x="630867" y="480469"/>
                    <a:pt x="623877" y="594594"/>
                    <a:pt x="615461" y="621128"/>
                  </a:cubicBezTo>
                  <a:cubicBezTo>
                    <a:pt x="591780" y="696165"/>
                    <a:pt x="448410" y="603439"/>
                    <a:pt x="408895" y="657791"/>
                  </a:cubicBezTo>
                  <a:cubicBezTo>
                    <a:pt x="357824" y="727835"/>
                    <a:pt x="355256" y="869920"/>
                    <a:pt x="385784" y="949237"/>
                  </a:cubicBezTo>
                  <a:close/>
                </a:path>
              </a:pathLst>
            </a:custGeom>
            <a:solidFill>
              <a:srgbClr val="587DA9"/>
            </a:solidFill>
            <a:ln w="142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78B7F55D-8668-99B4-5C43-6E3E08FC78FC}"/>
                </a:ext>
              </a:extLst>
            </p:cNvPr>
            <p:cNvSpPr/>
            <p:nvPr/>
          </p:nvSpPr>
          <p:spPr>
            <a:xfrm>
              <a:off x="8261120" y="2370262"/>
              <a:ext cx="681973" cy="948130"/>
            </a:xfrm>
            <a:custGeom>
              <a:avLst/>
              <a:gdLst>
                <a:gd name="connsiteX0" fmla="*/ 623264 w 681973"/>
                <a:gd name="connsiteY0" fmla="*/ 237847 h 948130"/>
                <a:gd name="connsiteX1" fmla="*/ 665205 w 681973"/>
                <a:gd name="connsiteY1" fmla="*/ 300615 h 948130"/>
                <a:gd name="connsiteX2" fmla="*/ 627829 w 681973"/>
                <a:gd name="connsiteY2" fmla="*/ 488065 h 948130"/>
                <a:gd name="connsiteX3" fmla="*/ 614419 w 681973"/>
                <a:gd name="connsiteY3" fmla="*/ 551262 h 948130"/>
                <a:gd name="connsiteX4" fmla="*/ 442091 w 681973"/>
                <a:gd name="connsiteY4" fmla="*/ 583930 h 948130"/>
                <a:gd name="connsiteX5" fmla="*/ 519411 w 681973"/>
                <a:gd name="connsiteY5" fmla="*/ 782507 h 948130"/>
                <a:gd name="connsiteX6" fmla="*/ 298436 w 681973"/>
                <a:gd name="connsiteY6" fmla="*/ 948131 h 948130"/>
                <a:gd name="connsiteX7" fmla="*/ 277038 w 681973"/>
                <a:gd name="connsiteY7" fmla="*/ 657683 h 948130"/>
                <a:gd name="connsiteX8" fmla="*/ 76464 w 681973"/>
                <a:gd name="connsiteY8" fmla="*/ 645415 h 948130"/>
                <a:gd name="connsiteX9" fmla="*/ 0 w 681973"/>
                <a:gd name="connsiteY9" fmla="*/ 434997 h 948130"/>
                <a:gd name="connsiteX10" fmla="*/ 46934 w 681973"/>
                <a:gd name="connsiteY10" fmla="*/ 272369 h 948130"/>
                <a:gd name="connsiteX11" fmla="*/ 96721 w 681973"/>
                <a:gd name="connsiteY11" fmla="*/ 67943 h 948130"/>
                <a:gd name="connsiteX12" fmla="*/ 216409 w 681973"/>
                <a:gd name="connsiteY12" fmla="*/ 39 h 948130"/>
                <a:gd name="connsiteX13" fmla="*/ 518697 w 681973"/>
                <a:gd name="connsiteY13" fmla="*/ 71510 h 948130"/>
                <a:gd name="connsiteX14" fmla="*/ 623264 w 681973"/>
                <a:gd name="connsiteY14" fmla="*/ 237704 h 948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81973" h="948130">
                  <a:moveTo>
                    <a:pt x="623264" y="237847"/>
                  </a:moveTo>
                  <a:cubicBezTo>
                    <a:pt x="629541" y="250258"/>
                    <a:pt x="653650" y="269088"/>
                    <a:pt x="665205" y="300615"/>
                  </a:cubicBezTo>
                  <a:cubicBezTo>
                    <a:pt x="705149" y="409747"/>
                    <a:pt x="666061" y="400189"/>
                    <a:pt x="627829" y="488065"/>
                  </a:cubicBezTo>
                  <a:cubicBezTo>
                    <a:pt x="620696" y="504613"/>
                    <a:pt x="629113" y="524157"/>
                    <a:pt x="614419" y="551262"/>
                  </a:cubicBezTo>
                  <a:cubicBezTo>
                    <a:pt x="580467" y="614316"/>
                    <a:pt x="500295" y="606185"/>
                    <a:pt x="442091" y="583930"/>
                  </a:cubicBezTo>
                  <a:cubicBezTo>
                    <a:pt x="440664" y="660964"/>
                    <a:pt x="514132" y="710609"/>
                    <a:pt x="519411" y="782507"/>
                  </a:cubicBezTo>
                  <a:cubicBezTo>
                    <a:pt x="405286" y="787215"/>
                    <a:pt x="395728" y="916033"/>
                    <a:pt x="298436" y="948131"/>
                  </a:cubicBezTo>
                  <a:cubicBezTo>
                    <a:pt x="328965" y="866104"/>
                    <a:pt x="326112" y="731865"/>
                    <a:pt x="277038" y="657683"/>
                  </a:cubicBezTo>
                  <a:cubicBezTo>
                    <a:pt x="244655" y="608895"/>
                    <a:pt x="112984" y="671378"/>
                    <a:pt x="76464" y="645415"/>
                  </a:cubicBezTo>
                  <a:cubicBezTo>
                    <a:pt x="49359" y="575228"/>
                    <a:pt x="68760" y="483358"/>
                    <a:pt x="0" y="434997"/>
                  </a:cubicBezTo>
                  <a:cubicBezTo>
                    <a:pt x="71328" y="381787"/>
                    <a:pt x="43510" y="335138"/>
                    <a:pt x="46934" y="272369"/>
                  </a:cubicBezTo>
                  <a:cubicBezTo>
                    <a:pt x="48075" y="251114"/>
                    <a:pt x="88304" y="84634"/>
                    <a:pt x="96721" y="67943"/>
                  </a:cubicBezTo>
                  <a:cubicBezTo>
                    <a:pt x="115123" y="31138"/>
                    <a:pt x="176608" y="1323"/>
                    <a:pt x="216409" y="39"/>
                  </a:cubicBezTo>
                  <a:cubicBezTo>
                    <a:pt x="266624" y="-1530"/>
                    <a:pt x="478326" y="44548"/>
                    <a:pt x="518697" y="71510"/>
                  </a:cubicBezTo>
                  <a:cubicBezTo>
                    <a:pt x="578042" y="111025"/>
                    <a:pt x="593021" y="178216"/>
                    <a:pt x="623264" y="237704"/>
                  </a:cubicBezTo>
                  <a:close/>
                </a:path>
              </a:pathLst>
            </a:custGeom>
            <a:solidFill>
              <a:srgbClr val="8BA4C3"/>
            </a:solidFill>
            <a:ln w="142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2559B04B-E27A-CD96-7DBA-D04BC85AE90E}"/>
                </a:ext>
              </a:extLst>
            </p:cNvPr>
            <p:cNvSpPr/>
            <p:nvPr/>
          </p:nvSpPr>
          <p:spPr>
            <a:xfrm>
              <a:off x="7387637" y="3162998"/>
              <a:ext cx="321875" cy="204964"/>
            </a:xfrm>
            <a:custGeom>
              <a:avLst/>
              <a:gdLst>
                <a:gd name="connsiteX0" fmla="*/ 320691 w 321875"/>
                <a:gd name="connsiteY0" fmla="*/ 177650 h 204964"/>
                <a:gd name="connsiteX1" fmla="*/ 304856 w 321875"/>
                <a:gd name="connsiteY1" fmla="*/ 201045 h 204964"/>
                <a:gd name="connsiteX2" fmla="*/ 110273 w 321875"/>
                <a:gd name="connsiteY2" fmla="*/ 50828 h 204964"/>
                <a:gd name="connsiteX3" fmla="*/ 10557 w 321875"/>
                <a:gd name="connsiteY3" fmla="*/ 51542 h 204964"/>
                <a:gd name="connsiteX4" fmla="*/ 0 w 321875"/>
                <a:gd name="connsiteY4" fmla="*/ 1041 h 204964"/>
                <a:gd name="connsiteX5" fmla="*/ 41085 w 321875"/>
                <a:gd name="connsiteY5" fmla="*/ 21156 h 204964"/>
                <a:gd name="connsiteX6" fmla="*/ 107277 w 321875"/>
                <a:gd name="connsiteY6" fmla="*/ 20015 h 204964"/>
                <a:gd name="connsiteX7" fmla="*/ 320548 w 321875"/>
                <a:gd name="connsiteY7" fmla="*/ 177650 h 204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1875" h="204964">
                  <a:moveTo>
                    <a:pt x="320691" y="177650"/>
                  </a:moveTo>
                  <a:cubicBezTo>
                    <a:pt x="323972" y="204326"/>
                    <a:pt x="320976" y="195482"/>
                    <a:pt x="304856" y="201045"/>
                  </a:cubicBezTo>
                  <a:cubicBezTo>
                    <a:pt x="218264" y="231431"/>
                    <a:pt x="164910" y="75936"/>
                    <a:pt x="110273" y="50828"/>
                  </a:cubicBezTo>
                  <a:cubicBezTo>
                    <a:pt x="71328" y="32854"/>
                    <a:pt x="28389" y="64666"/>
                    <a:pt x="10557" y="51542"/>
                  </a:cubicBezTo>
                  <a:lnTo>
                    <a:pt x="0" y="1041"/>
                  </a:lnTo>
                  <a:cubicBezTo>
                    <a:pt x="20114" y="-5093"/>
                    <a:pt x="26249" y="17732"/>
                    <a:pt x="41085" y="21156"/>
                  </a:cubicBezTo>
                  <a:cubicBezTo>
                    <a:pt x="60629" y="25721"/>
                    <a:pt x="75608" y="7176"/>
                    <a:pt x="107277" y="20015"/>
                  </a:cubicBezTo>
                  <a:cubicBezTo>
                    <a:pt x="179747" y="49402"/>
                    <a:pt x="216267" y="200047"/>
                    <a:pt x="320548" y="177650"/>
                  </a:cubicBezTo>
                  <a:close/>
                </a:path>
              </a:pathLst>
            </a:custGeom>
            <a:solidFill>
              <a:srgbClr val="587DA9"/>
            </a:solidFill>
            <a:ln w="142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1C0113E8-078A-E7A4-18AE-96F9E5080FF9}"/>
                </a:ext>
              </a:extLst>
            </p:cNvPr>
            <p:cNvSpPr/>
            <p:nvPr/>
          </p:nvSpPr>
          <p:spPr>
            <a:xfrm>
              <a:off x="8547512" y="3164039"/>
              <a:ext cx="310337" cy="205321"/>
            </a:xfrm>
            <a:custGeom>
              <a:avLst/>
              <a:gdLst>
                <a:gd name="connsiteX0" fmla="*/ 298783 w 310337"/>
                <a:gd name="connsiteY0" fmla="*/ 54780 h 205321"/>
                <a:gd name="connsiteX1" fmla="*/ 138437 w 310337"/>
                <a:gd name="connsiteY1" fmla="*/ 98861 h 205321"/>
                <a:gd name="connsiteX2" fmla="*/ 118893 w 310337"/>
                <a:gd name="connsiteY2" fmla="*/ 139803 h 205321"/>
                <a:gd name="connsiteX3" fmla="*/ 1059 w 310337"/>
                <a:gd name="connsiteY3" fmla="*/ 193014 h 205321"/>
                <a:gd name="connsiteX4" fmla="*/ 67109 w 310337"/>
                <a:gd name="connsiteY4" fmla="*/ 159917 h 205321"/>
                <a:gd name="connsiteX5" fmla="*/ 210621 w 310337"/>
                <a:gd name="connsiteY5" fmla="*/ 15407 h 205321"/>
                <a:gd name="connsiteX6" fmla="*/ 310338 w 310337"/>
                <a:gd name="connsiteY6" fmla="*/ 0 h 205321"/>
                <a:gd name="connsiteX7" fmla="*/ 298640 w 310337"/>
                <a:gd name="connsiteY7" fmla="*/ 54780 h 205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0337" h="205321">
                  <a:moveTo>
                    <a:pt x="298783" y="54780"/>
                  </a:moveTo>
                  <a:cubicBezTo>
                    <a:pt x="220607" y="34808"/>
                    <a:pt x="191791" y="40372"/>
                    <a:pt x="138437" y="98861"/>
                  </a:cubicBezTo>
                  <a:cubicBezTo>
                    <a:pt x="126311" y="112270"/>
                    <a:pt x="125741" y="132527"/>
                    <a:pt x="118893" y="139803"/>
                  </a:cubicBezTo>
                  <a:cubicBezTo>
                    <a:pt x="103486" y="156066"/>
                    <a:pt x="18749" y="235382"/>
                    <a:pt x="1059" y="193014"/>
                  </a:cubicBezTo>
                  <a:cubicBezTo>
                    <a:pt x="-8213" y="170759"/>
                    <a:pt x="45853" y="175324"/>
                    <a:pt x="67109" y="159917"/>
                  </a:cubicBezTo>
                  <a:cubicBezTo>
                    <a:pt x="103914" y="133098"/>
                    <a:pt x="160406" y="30100"/>
                    <a:pt x="210621" y="15407"/>
                  </a:cubicBezTo>
                  <a:cubicBezTo>
                    <a:pt x="245429" y="5278"/>
                    <a:pt x="276385" y="32668"/>
                    <a:pt x="310338" y="0"/>
                  </a:cubicBezTo>
                  <a:lnTo>
                    <a:pt x="298640" y="54780"/>
                  </a:lnTo>
                  <a:close/>
                </a:path>
              </a:pathLst>
            </a:custGeom>
            <a:solidFill>
              <a:srgbClr val="8BA4C3"/>
            </a:solidFill>
            <a:ln w="142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4EF009D-1854-D01C-6722-C6730F7E7B27}"/>
                </a:ext>
              </a:extLst>
            </p:cNvPr>
            <p:cNvSpPr/>
            <p:nvPr/>
          </p:nvSpPr>
          <p:spPr>
            <a:xfrm>
              <a:off x="8077807" y="2863035"/>
              <a:ext cx="84737" cy="559211"/>
            </a:xfrm>
            <a:custGeom>
              <a:avLst/>
              <a:gdLst>
                <a:gd name="connsiteX0" fmla="*/ 0 w 84737"/>
                <a:gd name="connsiteY0" fmla="*/ 0 h 559211"/>
                <a:gd name="connsiteX1" fmla="*/ 84738 w 84737"/>
                <a:gd name="connsiteY1" fmla="*/ 0 h 559211"/>
                <a:gd name="connsiteX2" fmla="*/ 84738 w 84737"/>
                <a:gd name="connsiteY2" fmla="*/ 559212 h 559211"/>
                <a:gd name="connsiteX3" fmla="*/ 0 w 84737"/>
                <a:gd name="connsiteY3" fmla="*/ 559212 h 559211"/>
                <a:gd name="connsiteX4" fmla="*/ 0 w 84737"/>
                <a:gd name="connsiteY4" fmla="*/ 0 h 559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737" h="559211">
                  <a:moveTo>
                    <a:pt x="0" y="0"/>
                  </a:moveTo>
                  <a:lnTo>
                    <a:pt x="84738" y="0"/>
                  </a:lnTo>
                  <a:lnTo>
                    <a:pt x="84738" y="559212"/>
                  </a:lnTo>
                  <a:lnTo>
                    <a:pt x="0" y="5592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F70"/>
            </a:solidFill>
            <a:ln w="142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68B35073-F353-6086-C3C4-13B5A3556448}"/>
                </a:ext>
              </a:extLst>
            </p:cNvPr>
            <p:cNvSpPr/>
            <p:nvPr/>
          </p:nvSpPr>
          <p:spPr>
            <a:xfrm>
              <a:off x="7848416" y="3609839"/>
              <a:ext cx="324685" cy="622123"/>
            </a:xfrm>
            <a:custGeom>
              <a:avLst/>
              <a:gdLst>
                <a:gd name="connsiteX0" fmla="*/ 140944 w 324685"/>
                <a:gd name="connsiteY0" fmla="*/ 277038 h 622123"/>
                <a:gd name="connsiteX1" fmla="*/ 177179 w 324685"/>
                <a:gd name="connsiteY1" fmla="*/ 259777 h 622123"/>
                <a:gd name="connsiteX2" fmla="*/ 212985 w 324685"/>
                <a:gd name="connsiteY2" fmla="*/ 245226 h 622123"/>
                <a:gd name="connsiteX3" fmla="*/ 212985 w 324685"/>
                <a:gd name="connsiteY3" fmla="*/ 171473 h 622123"/>
                <a:gd name="connsiteX4" fmla="*/ 210988 w 324685"/>
                <a:gd name="connsiteY4" fmla="*/ 128533 h 622123"/>
                <a:gd name="connsiteX5" fmla="*/ 199005 w 324685"/>
                <a:gd name="connsiteY5" fmla="*/ 96008 h 622123"/>
                <a:gd name="connsiteX6" fmla="*/ 165196 w 324685"/>
                <a:gd name="connsiteY6" fmla="*/ 83454 h 622123"/>
                <a:gd name="connsiteX7" fmla="*/ 122256 w 324685"/>
                <a:gd name="connsiteY7" fmla="*/ 102855 h 622123"/>
                <a:gd name="connsiteX8" fmla="*/ 103283 w 324685"/>
                <a:gd name="connsiteY8" fmla="*/ 174896 h 622123"/>
                <a:gd name="connsiteX9" fmla="*/ 103283 w 324685"/>
                <a:gd name="connsiteY9" fmla="*/ 199148 h 622123"/>
                <a:gd name="connsiteX10" fmla="*/ 17975 w 324685"/>
                <a:gd name="connsiteY10" fmla="*/ 199148 h 622123"/>
                <a:gd name="connsiteX11" fmla="*/ 9986 w 324685"/>
                <a:gd name="connsiteY11" fmla="*/ 139090 h 622123"/>
                <a:gd name="connsiteX12" fmla="*/ 54637 w 324685"/>
                <a:gd name="connsiteY12" fmla="*/ 35521 h 622123"/>
                <a:gd name="connsiteX13" fmla="*/ 168619 w 324685"/>
                <a:gd name="connsiteY13" fmla="*/ 0 h 622123"/>
                <a:gd name="connsiteX14" fmla="*/ 263200 w 324685"/>
                <a:gd name="connsiteY14" fmla="*/ 16976 h 622123"/>
                <a:gd name="connsiteX15" fmla="*/ 310990 w 324685"/>
                <a:gd name="connsiteY15" fmla="*/ 68190 h 622123"/>
                <a:gd name="connsiteX16" fmla="*/ 324685 w 324685"/>
                <a:gd name="connsiteY16" fmla="*/ 155067 h 622123"/>
                <a:gd name="connsiteX17" fmla="*/ 324685 w 324685"/>
                <a:gd name="connsiteY17" fmla="*/ 615133 h 622123"/>
                <a:gd name="connsiteX18" fmla="*/ 238521 w 324685"/>
                <a:gd name="connsiteY18" fmla="*/ 615133 h 622123"/>
                <a:gd name="connsiteX19" fmla="*/ 230532 w 324685"/>
                <a:gd name="connsiteY19" fmla="*/ 562921 h 622123"/>
                <a:gd name="connsiteX20" fmla="*/ 183741 w 324685"/>
                <a:gd name="connsiteY20" fmla="*/ 605290 h 622123"/>
                <a:gd name="connsiteX21" fmla="*/ 116122 w 324685"/>
                <a:gd name="connsiteY21" fmla="*/ 622123 h 622123"/>
                <a:gd name="connsiteX22" fmla="*/ 50786 w 324685"/>
                <a:gd name="connsiteY22" fmla="*/ 601723 h 622123"/>
                <a:gd name="connsiteX23" fmla="*/ 12554 w 324685"/>
                <a:gd name="connsiteY23" fmla="*/ 548085 h 622123"/>
                <a:gd name="connsiteX24" fmla="*/ 0 w 324685"/>
                <a:gd name="connsiteY24" fmla="*/ 475330 h 622123"/>
                <a:gd name="connsiteX25" fmla="*/ 35807 w 324685"/>
                <a:gd name="connsiteY25" fmla="*/ 355784 h 622123"/>
                <a:gd name="connsiteX26" fmla="*/ 140944 w 324685"/>
                <a:gd name="connsiteY26" fmla="*/ 276895 h 622123"/>
                <a:gd name="connsiteX27" fmla="*/ 165624 w 324685"/>
                <a:gd name="connsiteY27" fmla="*/ 536957 h 622123"/>
                <a:gd name="connsiteX28" fmla="*/ 191730 w 324685"/>
                <a:gd name="connsiteY28" fmla="*/ 529682 h 622123"/>
                <a:gd name="connsiteX29" fmla="*/ 212985 w 324685"/>
                <a:gd name="connsiteY29" fmla="*/ 511707 h 622123"/>
                <a:gd name="connsiteX30" fmla="*/ 212985 w 324685"/>
                <a:gd name="connsiteY30" fmla="*/ 319835 h 622123"/>
                <a:gd name="connsiteX31" fmla="*/ 194868 w 324685"/>
                <a:gd name="connsiteY31" fmla="*/ 328252 h 622123"/>
                <a:gd name="connsiteX32" fmla="*/ 172329 w 324685"/>
                <a:gd name="connsiteY32" fmla="*/ 341091 h 622123"/>
                <a:gd name="connsiteX33" fmla="*/ 128533 w 324685"/>
                <a:gd name="connsiteY33" fmla="*/ 384601 h 622123"/>
                <a:gd name="connsiteX34" fmla="*/ 108133 w 324685"/>
                <a:gd name="connsiteY34" fmla="*/ 458211 h 622123"/>
                <a:gd name="connsiteX35" fmla="*/ 121828 w 324685"/>
                <a:gd name="connsiteY35" fmla="*/ 514988 h 622123"/>
                <a:gd name="connsiteX36" fmla="*/ 165624 w 324685"/>
                <a:gd name="connsiteY36" fmla="*/ 536815 h 622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324685" h="622123">
                  <a:moveTo>
                    <a:pt x="140944" y="277038"/>
                  </a:moveTo>
                  <a:cubicBezTo>
                    <a:pt x="152071" y="271475"/>
                    <a:pt x="164197" y="265768"/>
                    <a:pt x="177179" y="259777"/>
                  </a:cubicBezTo>
                  <a:cubicBezTo>
                    <a:pt x="190161" y="253928"/>
                    <a:pt x="202001" y="249077"/>
                    <a:pt x="212985" y="245226"/>
                  </a:cubicBezTo>
                  <a:lnTo>
                    <a:pt x="212985" y="171473"/>
                  </a:lnTo>
                  <a:cubicBezTo>
                    <a:pt x="212985" y="156208"/>
                    <a:pt x="212272" y="141800"/>
                    <a:pt x="210988" y="128533"/>
                  </a:cubicBezTo>
                  <a:cubicBezTo>
                    <a:pt x="209704" y="115266"/>
                    <a:pt x="205710" y="104424"/>
                    <a:pt x="199005" y="96008"/>
                  </a:cubicBezTo>
                  <a:cubicBezTo>
                    <a:pt x="192443" y="87591"/>
                    <a:pt x="181173" y="83454"/>
                    <a:pt x="165196" y="83454"/>
                  </a:cubicBezTo>
                  <a:cubicBezTo>
                    <a:pt x="149218" y="83454"/>
                    <a:pt x="134953" y="89873"/>
                    <a:pt x="122256" y="102855"/>
                  </a:cubicBezTo>
                  <a:cubicBezTo>
                    <a:pt x="109560" y="115837"/>
                    <a:pt x="103283" y="139803"/>
                    <a:pt x="103283" y="174896"/>
                  </a:cubicBezTo>
                  <a:lnTo>
                    <a:pt x="103283" y="199148"/>
                  </a:lnTo>
                  <a:lnTo>
                    <a:pt x="17975" y="199148"/>
                  </a:lnTo>
                  <a:cubicBezTo>
                    <a:pt x="12696" y="176180"/>
                    <a:pt x="9986" y="156208"/>
                    <a:pt x="9986" y="139090"/>
                  </a:cubicBezTo>
                  <a:cubicBezTo>
                    <a:pt x="9986" y="93725"/>
                    <a:pt x="24822" y="59202"/>
                    <a:pt x="54637" y="35521"/>
                  </a:cubicBezTo>
                  <a:cubicBezTo>
                    <a:pt x="84452" y="11840"/>
                    <a:pt x="122399" y="0"/>
                    <a:pt x="168619" y="0"/>
                  </a:cubicBezTo>
                  <a:cubicBezTo>
                    <a:pt x="208991" y="0"/>
                    <a:pt x="240518" y="5706"/>
                    <a:pt x="263200" y="16976"/>
                  </a:cubicBezTo>
                  <a:cubicBezTo>
                    <a:pt x="285883" y="28246"/>
                    <a:pt x="301860" y="45365"/>
                    <a:pt x="310990" y="68190"/>
                  </a:cubicBezTo>
                  <a:cubicBezTo>
                    <a:pt x="320120" y="91015"/>
                    <a:pt x="324685" y="119974"/>
                    <a:pt x="324685" y="155067"/>
                  </a:cubicBezTo>
                  <a:lnTo>
                    <a:pt x="324685" y="615133"/>
                  </a:lnTo>
                  <a:lnTo>
                    <a:pt x="238521" y="615133"/>
                  </a:lnTo>
                  <a:lnTo>
                    <a:pt x="230532" y="562921"/>
                  </a:lnTo>
                  <a:cubicBezTo>
                    <a:pt x="218692" y="580039"/>
                    <a:pt x="203142" y="594162"/>
                    <a:pt x="183741" y="605290"/>
                  </a:cubicBezTo>
                  <a:cubicBezTo>
                    <a:pt x="164340" y="616417"/>
                    <a:pt x="141800" y="622123"/>
                    <a:pt x="116122" y="622123"/>
                  </a:cubicBezTo>
                  <a:cubicBezTo>
                    <a:pt x="90444" y="622123"/>
                    <a:pt x="67762" y="615275"/>
                    <a:pt x="50786" y="601723"/>
                  </a:cubicBezTo>
                  <a:cubicBezTo>
                    <a:pt x="33667" y="588171"/>
                    <a:pt x="20970" y="570339"/>
                    <a:pt x="12554" y="548085"/>
                  </a:cubicBezTo>
                  <a:cubicBezTo>
                    <a:pt x="4137" y="525830"/>
                    <a:pt x="0" y="501579"/>
                    <a:pt x="0" y="475330"/>
                  </a:cubicBezTo>
                  <a:cubicBezTo>
                    <a:pt x="0" y="425258"/>
                    <a:pt x="11983" y="385457"/>
                    <a:pt x="35807" y="355784"/>
                  </a:cubicBezTo>
                  <a:cubicBezTo>
                    <a:pt x="59630" y="326254"/>
                    <a:pt x="94724" y="299863"/>
                    <a:pt x="140944" y="276895"/>
                  </a:cubicBezTo>
                  <a:close/>
                  <a:moveTo>
                    <a:pt x="165624" y="536957"/>
                  </a:moveTo>
                  <a:cubicBezTo>
                    <a:pt x="175039" y="536957"/>
                    <a:pt x="183741" y="534532"/>
                    <a:pt x="191730" y="529682"/>
                  </a:cubicBezTo>
                  <a:cubicBezTo>
                    <a:pt x="199718" y="524832"/>
                    <a:pt x="206709" y="518840"/>
                    <a:pt x="212985" y="511707"/>
                  </a:cubicBezTo>
                  <a:lnTo>
                    <a:pt x="212985" y="319835"/>
                  </a:lnTo>
                  <a:cubicBezTo>
                    <a:pt x="207422" y="322260"/>
                    <a:pt x="201288" y="324971"/>
                    <a:pt x="194868" y="328252"/>
                  </a:cubicBezTo>
                  <a:cubicBezTo>
                    <a:pt x="188449" y="331533"/>
                    <a:pt x="180888" y="335812"/>
                    <a:pt x="172329" y="341091"/>
                  </a:cubicBezTo>
                  <a:cubicBezTo>
                    <a:pt x="156779" y="350791"/>
                    <a:pt x="142085" y="365342"/>
                    <a:pt x="128533" y="384601"/>
                  </a:cubicBezTo>
                  <a:cubicBezTo>
                    <a:pt x="114981" y="403859"/>
                    <a:pt x="108133" y="428396"/>
                    <a:pt x="108133" y="458211"/>
                  </a:cubicBezTo>
                  <a:cubicBezTo>
                    <a:pt x="108133" y="481464"/>
                    <a:pt x="112698" y="500438"/>
                    <a:pt x="121828" y="514988"/>
                  </a:cubicBezTo>
                  <a:cubicBezTo>
                    <a:pt x="130958" y="529539"/>
                    <a:pt x="145509" y="536815"/>
                    <a:pt x="165624" y="536815"/>
                  </a:cubicBezTo>
                  <a:close/>
                </a:path>
              </a:pathLst>
            </a:custGeom>
            <a:solidFill>
              <a:srgbClr val="333F70"/>
            </a:solidFill>
            <a:ln w="142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85E2819D-022D-3CAC-1C22-3897D7F3F987}"/>
                </a:ext>
              </a:extLst>
            </p:cNvPr>
            <p:cNvSpPr/>
            <p:nvPr/>
          </p:nvSpPr>
          <p:spPr>
            <a:xfrm>
              <a:off x="8311192" y="3634804"/>
              <a:ext cx="555930" cy="615703"/>
            </a:xfrm>
            <a:custGeom>
              <a:avLst/>
              <a:gdLst>
                <a:gd name="connsiteX0" fmla="*/ 143 w 555930"/>
                <a:gd name="connsiteY0" fmla="*/ 7133 h 615703"/>
                <a:gd name="connsiteX1" fmla="*/ 85879 w 555930"/>
                <a:gd name="connsiteY1" fmla="*/ 7133 h 615703"/>
                <a:gd name="connsiteX2" fmla="*/ 96436 w 555930"/>
                <a:gd name="connsiteY2" fmla="*/ 72041 h 615703"/>
                <a:gd name="connsiteX3" fmla="*/ 96436 w 555930"/>
                <a:gd name="connsiteY3" fmla="*/ 72469 h 615703"/>
                <a:gd name="connsiteX4" fmla="*/ 155923 w 555930"/>
                <a:gd name="connsiteY4" fmla="*/ 15264 h 615703"/>
                <a:gd name="connsiteX5" fmla="*/ 222829 w 555930"/>
                <a:gd name="connsiteY5" fmla="*/ 0 h 615703"/>
                <a:gd name="connsiteX6" fmla="*/ 320976 w 555930"/>
                <a:gd name="connsiteY6" fmla="*/ 68903 h 615703"/>
                <a:gd name="connsiteX7" fmla="*/ 379465 w 555930"/>
                <a:gd name="connsiteY7" fmla="*/ 14836 h 615703"/>
                <a:gd name="connsiteX8" fmla="*/ 445087 w 555930"/>
                <a:gd name="connsiteY8" fmla="*/ 0 h 615703"/>
                <a:gd name="connsiteX9" fmla="*/ 526829 w 555930"/>
                <a:gd name="connsiteY9" fmla="*/ 37519 h 615703"/>
                <a:gd name="connsiteX10" fmla="*/ 555931 w 555930"/>
                <a:gd name="connsiteY10" fmla="*/ 149361 h 615703"/>
                <a:gd name="connsiteX11" fmla="*/ 555931 w 555930"/>
                <a:gd name="connsiteY11" fmla="*/ 615561 h 615703"/>
                <a:gd name="connsiteX12" fmla="*/ 444088 w 555930"/>
                <a:gd name="connsiteY12" fmla="*/ 615561 h 615703"/>
                <a:gd name="connsiteX13" fmla="*/ 444088 w 555930"/>
                <a:gd name="connsiteY13" fmla="*/ 162628 h 615703"/>
                <a:gd name="connsiteX14" fmla="*/ 431962 w 555930"/>
                <a:gd name="connsiteY14" fmla="*/ 106707 h 615703"/>
                <a:gd name="connsiteX15" fmla="*/ 392447 w 555930"/>
                <a:gd name="connsiteY15" fmla="*/ 91015 h 615703"/>
                <a:gd name="connsiteX16" fmla="*/ 361776 w 555930"/>
                <a:gd name="connsiteY16" fmla="*/ 102570 h 615703"/>
                <a:gd name="connsiteX17" fmla="*/ 333245 w 555930"/>
                <a:gd name="connsiteY17" fmla="*/ 133526 h 615703"/>
                <a:gd name="connsiteX18" fmla="*/ 333673 w 555930"/>
                <a:gd name="connsiteY18" fmla="*/ 141515 h 615703"/>
                <a:gd name="connsiteX19" fmla="*/ 333673 w 555930"/>
                <a:gd name="connsiteY19" fmla="*/ 615703 h 615703"/>
                <a:gd name="connsiteX20" fmla="*/ 221830 w 555930"/>
                <a:gd name="connsiteY20" fmla="*/ 615703 h 615703"/>
                <a:gd name="connsiteX21" fmla="*/ 221830 w 555930"/>
                <a:gd name="connsiteY21" fmla="*/ 162771 h 615703"/>
                <a:gd name="connsiteX22" fmla="*/ 209704 w 555930"/>
                <a:gd name="connsiteY22" fmla="*/ 106849 h 615703"/>
                <a:gd name="connsiteX23" fmla="*/ 170189 w 555930"/>
                <a:gd name="connsiteY23" fmla="*/ 91157 h 615703"/>
                <a:gd name="connsiteX24" fmla="*/ 139660 w 555930"/>
                <a:gd name="connsiteY24" fmla="*/ 102142 h 615703"/>
                <a:gd name="connsiteX25" fmla="*/ 111842 w 555930"/>
                <a:gd name="connsiteY25" fmla="*/ 132670 h 615703"/>
                <a:gd name="connsiteX26" fmla="*/ 111842 w 555930"/>
                <a:gd name="connsiteY26" fmla="*/ 615703 h 615703"/>
                <a:gd name="connsiteX27" fmla="*/ 0 w 555930"/>
                <a:gd name="connsiteY27" fmla="*/ 615703 h 615703"/>
                <a:gd name="connsiteX28" fmla="*/ 0 w 555930"/>
                <a:gd name="connsiteY28" fmla="*/ 7133 h 615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55930" h="615703">
                  <a:moveTo>
                    <a:pt x="143" y="7133"/>
                  </a:moveTo>
                  <a:lnTo>
                    <a:pt x="85879" y="7133"/>
                  </a:lnTo>
                  <a:lnTo>
                    <a:pt x="96436" y="72041"/>
                  </a:lnTo>
                  <a:lnTo>
                    <a:pt x="96436" y="72469"/>
                  </a:lnTo>
                  <a:cubicBezTo>
                    <a:pt x="113840" y="44509"/>
                    <a:pt x="133669" y="25393"/>
                    <a:pt x="155923" y="15264"/>
                  </a:cubicBezTo>
                  <a:cubicBezTo>
                    <a:pt x="178177" y="5136"/>
                    <a:pt x="200432" y="0"/>
                    <a:pt x="222829" y="0"/>
                  </a:cubicBezTo>
                  <a:cubicBezTo>
                    <a:pt x="271475" y="0"/>
                    <a:pt x="304143" y="22968"/>
                    <a:pt x="320976" y="68903"/>
                  </a:cubicBezTo>
                  <a:cubicBezTo>
                    <a:pt x="338380" y="42654"/>
                    <a:pt x="357924" y="24680"/>
                    <a:pt x="379465" y="14836"/>
                  </a:cubicBezTo>
                  <a:cubicBezTo>
                    <a:pt x="401149" y="4993"/>
                    <a:pt x="422975" y="0"/>
                    <a:pt x="445087" y="0"/>
                  </a:cubicBezTo>
                  <a:cubicBezTo>
                    <a:pt x="480180" y="0"/>
                    <a:pt x="507428" y="12554"/>
                    <a:pt x="526829" y="37519"/>
                  </a:cubicBezTo>
                  <a:cubicBezTo>
                    <a:pt x="546230" y="62626"/>
                    <a:pt x="555931" y="99859"/>
                    <a:pt x="555931" y="149361"/>
                  </a:cubicBezTo>
                  <a:lnTo>
                    <a:pt x="555931" y="615561"/>
                  </a:lnTo>
                  <a:lnTo>
                    <a:pt x="444088" y="615561"/>
                  </a:lnTo>
                  <a:lnTo>
                    <a:pt x="444088" y="162628"/>
                  </a:lnTo>
                  <a:cubicBezTo>
                    <a:pt x="444088" y="135809"/>
                    <a:pt x="440094" y="117121"/>
                    <a:pt x="431962" y="106707"/>
                  </a:cubicBezTo>
                  <a:cubicBezTo>
                    <a:pt x="423831" y="96293"/>
                    <a:pt x="410707" y="91015"/>
                    <a:pt x="392447" y="91015"/>
                  </a:cubicBezTo>
                  <a:cubicBezTo>
                    <a:pt x="382461" y="91015"/>
                    <a:pt x="372190" y="94866"/>
                    <a:pt x="361776" y="102570"/>
                  </a:cubicBezTo>
                  <a:cubicBezTo>
                    <a:pt x="351362" y="110273"/>
                    <a:pt x="341804" y="120544"/>
                    <a:pt x="333245" y="133526"/>
                  </a:cubicBezTo>
                  <a:cubicBezTo>
                    <a:pt x="333530" y="136237"/>
                    <a:pt x="333673" y="138804"/>
                    <a:pt x="333673" y="141515"/>
                  </a:cubicBezTo>
                  <a:lnTo>
                    <a:pt x="333673" y="615703"/>
                  </a:lnTo>
                  <a:lnTo>
                    <a:pt x="221830" y="615703"/>
                  </a:lnTo>
                  <a:lnTo>
                    <a:pt x="221830" y="162771"/>
                  </a:lnTo>
                  <a:cubicBezTo>
                    <a:pt x="221830" y="135951"/>
                    <a:pt x="217836" y="117263"/>
                    <a:pt x="209704" y="106849"/>
                  </a:cubicBezTo>
                  <a:cubicBezTo>
                    <a:pt x="201573" y="96436"/>
                    <a:pt x="188449" y="91157"/>
                    <a:pt x="170189" y="91157"/>
                  </a:cubicBezTo>
                  <a:cubicBezTo>
                    <a:pt x="160203" y="91157"/>
                    <a:pt x="149932" y="94866"/>
                    <a:pt x="139660" y="102142"/>
                  </a:cubicBezTo>
                  <a:cubicBezTo>
                    <a:pt x="129389" y="109560"/>
                    <a:pt x="120116" y="119688"/>
                    <a:pt x="111842" y="132670"/>
                  </a:cubicBezTo>
                  <a:lnTo>
                    <a:pt x="111842" y="615703"/>
                  </a:lnTo>
                  <a:lnTo>
                    <a:pt x="0" y="615703"/>
                  </a:lnTo>
                  <a:lnTo>
                    <a:pt x="0" y="7133"/>
                  </a:lnTo>
                  <a:close/>
                </a:path>
              </a:pathLst>
            </a:custGeom>
            <a:solidFill>
              <a:srgbClr val="333F70"/>
            </a:solidFill>
            <a:ln w="142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BF906D1-CE63-0ABA-9C53-292558F036C8}"/>
                </a:ext>
              </a:extLst>
            </p:cNvPr>
            <p:cNvSpPr/>
            <p:nvPr/>
          </p:nvSpPr>
          <p:spPr>
            <a:xfrm>
              <a:off x="7300474" y="4479042"/>
              <a:ext cx="646517" cy="1338256"/>
            </a:xfrm>
            <a:custGeom>
              <a:avLst/>
              <a:gdLst>
                <a:gd name="connsiteX0" fmla="*/ 0 w 646517"/>
                <a:gd name="connsiteY0" fmla="*/ 0 h 1338256"/>
                <a:gd name="connsiteX1" fmla="*/ 203000 w 646517"/>
                <a:gd name="connsiteY1" fmla="*/ 0 h 1338256"/>
                <a:gd name="connsiteX2" fmla="*/ 203000 w 646517"/>
                <a:gd name="connsiteY2" fmla="*/ 560210 h 1338256"/>
                <a:gd name="connsiteX3" fmla="*/ 443518 w 646517"/>
                <a:gd name="connsiteY3" fmla="*/ 560210 h 1338256"/>
                <a:gd name="connsiteX4" fmla="*/ 443518 w 646517"/>
                <a:gd name="connsiteY4" fmla="*/ 0 h 1338256"/>
                <a:gd name="connsiteX5" fmla="*/ 646517 w 646517"/>
                <a:gd name="connsiteY5" fmla="*/ 0 h 1338256"/>
                <a:gd name="connsiteX6" fmla="*/ 646517 w 646517"/>
                <a:gd name="connsiteY6" fmla="*/ 1338256 h 1338256"/>
                <a:gd name="connsiteX7" fmla="*/ 443518 w 646517"/>
                <a:gd name="connsiteY7" fmla="*/ 1338256 h 1338256"/>
                <a:gd name="connsiteX8" fmla="*/ 443518 w 646517"/>
                <a:gd name="connsiteY8" fmla="*/ 719985 h 1338256"/>
                <a:gd name="connsiteX9" fmla="*/ 203000 w 646517"/>
                <a:gd name="connsiteY9" fmla="*/ 719985 h 1338256"/>
                <a:gd name="connsiteX10" fmla="*/ 203000 w 646517"/>
                <a:gd name="connsiteY10" fmla="*/ 1338256 h 1338256"/>
                <a:gd name="connsiteX11" fmla="*/ 0 w 646517"/>
                <a:gd name="connsiteY11" fmla="*/ 1338256 h 1338256"/>
                <a:gd name="connsiteX12" fmla="*/ 0 w 646517"/>
                <a:gd name="connsiteY12" fmla="*/ 0 h 1338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46517" h="1338256">
                  <a:moveTo>
                    <a:pt x="0" y="0"/>
                  </a:moveTo>
                  <a:lnTo>
                    <a:pt x="203000" y="0"/>
                  </a:lnTo>
                  <a:lnTo>
                    <a:pt x="203000" y="560210"/>
                  </a:lnTo>
                  <a:lnTo>
                    <a:pt x="443518" y="560210"/>
                  </a:lnTo>
                  <a:lnTo>
                    <a:pt x="443518" y="0"/>
                  </a:lnTo>
                  <a:lnTo>
                    <a:pt x="646517" y="0"/>
                  </a:lnTo>
                  <a:lnTo>
                    <a:pt x="646517" y="1338256"/>
                  </a:lnTo>
                  <a:lnTo>
                    <a:pt x="443518" y="1338256"/>
                  </a:lnTo>
                  <a:lnTo>
                    <a:pt x="443518" y="719985"/>
                  </a:lnTo>
                  <a:lnTo>
                    <a:pt x="203000" y="719985"/>
                  </a:lnTo>
                  <a:lnTo>
                    <a:pt x="203000" y="1338256"/>
                  </a:lnTo>
                  <a:lnTo>
                    <a:pt x="0" y="13382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7265F"/>
            </a:solidFill>
            <a:ln w="142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41830D8-B762-7287-A112-A3107A005800}"/>
                </a:ext>
              </a:extLst>
            </p:cNvPr>
            <p:cNvSpPr/>
            <p:nvPr/>
          </p:nvSpPr>
          <p:spPr>
            <a:xfrm>
              <a:off x="8167822" y="4478900"/>
              <a:ext cx="511707" cy="1338256"/>
            </a:xfrm>
            <a:custGeom>
              <a:avLst/>
              <a:gdLst>
                <a:gd name="connsiteX0" fmla="*/ 0 w 511707"/>
                <a:gd name="connsiteY0" fmla="*/ 143 h 1338256"/>
                <a:gd name="connsiteX1" fmla="*/ 511707 w 511707"/>
                <a:gd name="connsiteY1" fmla="*/ 143 h 1338256"/>
                <a:gd name="connsiteX2" fmla="*/ 511707 w 511707"/>
                <a:gd name="connsiteY2" fmla="*/ 159917 h 1338256"/>
                <a:gd name="connsiteX3" fmla="*/ 202999 w 511707"/>
                <a:gd name="connsiteY3" fmla="*/ 159917 h 1338256"/>
                <a:gd name="connsiteX4" fmla="*/ 202999 w 511707"/>
                <a:gd name="connsiteY4" fmla="*/ 560353 h 1338256"/>
                <a:gd name="connsiteX5" fmla="*/ 445087 w 511707"/>
                <a:gd name="connsiteY5" fmla="*/ 560353 h 1338256"/>
                <a:gd name="connsiteX6" fmla="*/ 445087 w 511707"/>
                <a:gd name="connsiteY6" fmla="*/ 720128 h 1338256"/>
                <a:gd name="connsiteX7" fmla="*/ 202999 w 511707"/>
                <a:gd name="connsiteY7" fmla="*/ 720128 h 1338256"/>
                <a:gd name="connsiteX8" fmla="*/ 202999 w 511707"/>
                <a:gd name="connsiteY8" fmla="*/ 1178481 h 1338256"/>
                <a:gd name="connsiteX9" fmla="*/ 511707 w 511707"/>
                <a:gd name="connsiteY9" fmla="*/ 1178481 h 1338256"/>
                <a:gd name="connsiteX10" fmla="*/ 511707 w 511707"/>
                <a:gd name="connsiteY10" fmla="*/ 1338256 h 1338256"/>
                <a:gd name="connsiteX11" fmla="*/ 0 w 511707"/>
                <a:gd name="connsiteY11" fmla="*/ 1338256 h 1338256"/>
                <a:gd name="connsiteX12" fmla="*/ 0 w 511707"/>
                <a:gd name="connsiteY12" fmla="*/ 0 h 1338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1707" h="1338256">
                  <a:moveTo>
                    <a:pt x="0" y="143"/>
                  </a:moveTo>
                  <a:lnTo>
                    <a:pt x="511707" y="143"/>
                  </a:lnTo>
                  <a:lnTo>
                    <a:pt x="511707" y="159917"/>
                  </a:lnTo>
                  <a:lnTo>
                    <a:pt x="202999" y="159917"/>
                  </a:lnTo>
                  <a:lnTo>
                    <a:pt x="202999" y="560353"/>
                  </a:lnTo>
                  <a:lnTo>
                    <a:pt x="445087" y="560353"/>
                  </a:lnTo>
                  <a:lnTo>
                    <a:pt x="445087" y="720128"/>
                  </a:lnTo>
                  <a:lnTo>
                    <a:pt x="202999" y="720128"/>
                  </a:lnTo>
                  <a:lnTo>
                    <a:pt x="202999" y="1178481"/>
                  </a:lnTo>
                  <a:lnTo>
                    <a:pt x="511707" y="1178481"/>
                  </a:lnTo>
                  <a:lnTo>
                    <a:pt x="511707" y="1338256"/>
                  </a:lnTo>
                  <a:lnTo>
                    <a:pt x="0" y="13382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7265F"/>
            </a:solidFill>
            <a:ln w="142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E848FACC-5F7A-5555-7B6A-B8D89F15F655}"/>
                </a:ext>
              </a:extLst>
            </p:cNvPr>
            <p:cNvSpPr/>
            <p:nvPr/>
          </p:nvSpPr>
          <p:spPr>
            <a:xfrm>
              <a:off x="8800645" y="4478900"/>
              <a:ext cx="673193" cy="1338256"/>
            </a:xfrm>
            <a:custGeom>
              <a:avLst/>
              <a:gdLst>
                <a:gd name="connsiteX0" fmla="*/ 285 w 673193"/>
                <a:gd name="connsiteY0" fmla="*/ 143 h 1338256"/>
                <a:gd name="connsiteX1" fmla="*/ 220404 w 673193"/>
                <a:gd name="connsiteY1" fmla="*/ 143 h 1338256"/>
                <a:gd name="connsiteX2" fmla="*/ 322260 w 673193"/>
                <a:gd name="connsiteY2" fmla="*/ 5564 h 1338256"/>
                <a:gd name="connsiteX3" fmla="*/ 432676 w 673193"/>
                <a:gd name="connsiteY3" fmla="*/ 30243 h 1338256"/>
                <a:gd name="connsiteX4" fmla="*/ 532963 w 673193"/>
                <a:gd name="connsiteY4" fmla="*/ 90586 h 1338256"/>
                <a:gd name="connsiteX5" fmla="*/ 606288 w 673193"/>
                <a:gd name="connsiteY5" fmla="*/ 202714 h 1338256"/>
                <a:gd name="connsiteX6" fmla="*/ 634106 w 673193"/>
                <a:gd name="connsiteY6" fmla="*/ 382461 h 1338256"/>
                <a:gd name="connsiteX7" fmla="*/ 634106 w 673193"/>
                <a:gd name="connsiteY7" fmla="*/ 416128 h 1338256"/>
                <a:gd name="connsiteX8" fmla="*/ 453076 w 673193"/>
                <a:gd name="connsiteY8" fmla="*/ 803154 h 1338256"/>
                <a:gd name="connsiteX9" fmla="*/ 673194 w 673193"/>
                <a:gd name="connsiteY9" fmla="*/ 1338256 h 1338256"/>
                <a:gd name="connsiteX10" fmla="*/ 456927 w 673193"/>
                <a:gd name="connsiteY10" fmla="*/ 1338256 h 1338256"/>
                <a:gd name="connsiteX11" fmla="*/ 272759 w 673193"/>
                <a:gd name="connsiteY11" fmla="*/ 837533 h 1338256"/>
                <a:gd name="connsiteX12" fmla="*/ 203000 w 673193"/>
                <a:gd name="connsiteY12" fmla="*/ 837533 h 1338256"/>
                <a:gd name="connsiteX13" fmla="*/ 203000 w 673193"/>
                <a:gd name="connsiteY13" fmla="*/ 1338256 h 1338256"/>
                <a:gd name="connsiteX14" fmla="*/ 0 w 673193"/>
                <a:gd name="connsiteY14" fmla="*/ 1338256 h 1338256"/>
                <a:gd name="connsiteX15" fmla="*/ 0 w 673193"/>
                <a:gd name="connsiteY15" fmla="*/ 0 h 1338256"/>
                <a:gd name="connsiteX16" fmla="*/ 229819 w 673193"/>
                <a:gd name="connsiteY16" fmla="*/ 691311 h 1338256"/>
                <a:gd name="connsiteX17" fmla="*/ 383032 w 673193"/>
                <a:gd name="connsiteY17" fmla="*/ 639527 h 1338256"/>
                <a:gd name="connsiteX18" fmla="*/ 424972 w 673193"/>
                <a:gd name="connsiteY18" fmla="*/ 453075 h 1338256"/>
                <a:gd name="connsiteX19" fmla="*/ 424972 w 673193"/>
                <a:gd name="connsiteY19" fmla="*/ 347367 h 1338256"/>
                <a:gd name="connsiteX20" fmla="*/ 385457 w 673193"/>
                <a:gd name="connsiteY20" fmla="*/ 195296 h 1338256"/>
                <a:gd name="connsiteX21" fmla="*/ 229962 w 673193"/>
                <a:gd name="connsiteY21" fmla="*/ 146650 h 1338256"/>
                <a:gd name="connsiteX22" fmla="*/ 203285 w 673193"/>
                <a:gd name="connsiteY22" fmla="*/ 146650 h 1338256"/>
                <a:gd name="connsiteX23" fmla="*/ 203285 w 673193"/>
                <a:gd name="connsiteY23" fmla="*/ 691168 h 1338256"/>
                <a:gd name="connsiteX24" fmla="*/ 229962 w 673193"/>
                <a:gd name="connsiteY24" fmla="*/ 691168 h 1338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73193" h="1338256">
                  <a:moveTo>
                    <a:pt x="285" y="143"/>
                  </a:moveTo>
                  <a:lnTo>
                    <a:pt x="220404" y="143"/>
                  </a:lnTo>
                  <a:cubicBezTo>
                    <a:pt x="251217" y="143"/>
                    <a:pt x="285170" y="1997"/>
                    <a:pt x="322260" y="5564"/>
                  </a:cubicBezTo>
                  <a:cubicBezTo>
                    <a:pt x="359351" y="9273"/>
                    <a:pt x="396156" y="17404"/>
                    <a:pt x="432676" y="30243"/>
                  </a:cubicBezTo>
                  <a:cubicBezTo>
                    <a:pt x="469196" y="43082"/>
                    <a:pt x="502720" y="63197"/>
                    <a:pt x="532963" y="90586"/>
                  </a:cubicBezTo>
                  <a:cubicBezTo>
                    <a:pt x="563206" y="117976"/>
                    <a:pt x="587743" y="155352"/>
                    <a:pt x="606288" y="202714"/>
                  </a:cubicBezTo>
                  <a:cubicBezTo>
                    <a:pt x="624834" y="249933"/>
                    <a:pt x="634106" y="309992"/>
                    <a:pt x="634106" y="382461"/>
                  </a:cubicBezTo>
                  <a:lnTo>
                    <a:pt x="634106" y="416128"/>
                  </a:lnTo>
                  <a:cubicBezTo>
                    <a:pt x="634106" y="616702"/>
                    <a:pt x="573763" y="745806"/>
                    <a:pt x="453076" y="803154"/>
                  </a:cubicBezTo>
                  <a:lnTo>
                    <a:pt x="673194" y="1338256"/>
                  </a:lnTo>
                  <a:lnTo>
                    <a:pt x="456927" y="1338256"/>
                  </a:lnTo>
                  <a:lnTo>
                    <a:pt x="272759" y="837533"/>
                  </a:lnTo>
                  <a:lnTo>
                    <a:pt x="203000" y="837533"/>
                  </a:lnTo>
                  <a:lnTo>
                    <a:pt x="203000" y="1338256"/>
                  </a:lnTo>
                  <a:lnTo>
                    <a:pt x="0" y="1338256"/>
                  </a:lnTo>
                  <a:lnTo>
                    <a:pt x="0" y="0"/>
                  </a:lnTo>
                  <a:close/>
                  <a:moveTo>
                    <a:pt x="229819" y="691311"/>
                  </a:moveTo>
                  <a:cubicBezTo>
                    <a:pt x="304000" y="691311"/>
                    <a:pt x="355071" y="674050"/>
                    <a:pt x="383032" y="639527"/>
                  </a:cubicBezTo>
                  <a:cubicBezTo>
                    <a:pt x="410992" y="605004"/>
                    <a:pt x="424972" y="542949"/>
                    <a:pt x="424972" y="453075"/>
                  </a:cubicBezTo>
                  <a:lnTo>
                    <a:pt x="424972" y="347367"/>
                  </a:lnTo>
                  <a:cubicBezTo>
                    <a:pt x="424972" y="278464"/>
                    <a:pt x="411705" y="227822"/>
                    <a:pt x="385457" y="195296"/>
                  </a:cubicBezTo>
                  <a:cubicBezTo>
                    <a:pt x="359065" y="162913"/>
                    <a:pt x="307281" y="146650"/>
                    <a:pt x="229962" y="146650"/>
                  </a:cubicBezTo>
                  <a:lnTo>
                    <a:pt x="203285" y="146650"/>
                  </a:lnTo>
                  <a:lnTo>
                    <a:pt x="203285" y="691168"/>
                  </a:lnTo>
                  <a:lnTo>
                    <a:pt x="229962" y="691168"/>
                  </a:lnTo>
                  <a:close/>
                </a:path>
              </a:pathLst>
            </a:custGeom>
            <a:solidFill>
              <a:srgbClr val="B7265F"/>
            </a:solidFill>
            <a:ln w="142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24C3926-33AB-B5DF-E747-4FA8FFE37F0D}"/>
                </a:ext>
              </a:extLst>
            </p:cNvPr>
            <p:cNvSpPr/>
            <p:nvPr/>
          </p:nvSpPr>
          <p:spPr>
            <a:xfrm>
              <a:off x="9567278" y="4467059"/>
              <a:ext cx="637815" cy="1350239"/>
            </a:xfrm>
            <a:custGeom>
              <a:avLst/>
              <a:gdLst>
                <a:gd name="connsiteX0" fmla="*/ 12411 w 637815"/>
                <a:gd name="connsiteY0" fmla="*/ 1350240 h 1350239"/>
                <a:gd name="connsiteX1" fmla="*/ 12411 w 637815"/>
                <a:gd name="connsiteY1" fmla="*/ 1231122 h 1350239"/>
                <a:gd name="connsiteX2" fmla="*/ 307852 w 637815"/>
                <a:gd name="connsiteY2" fmla="*/ 662209 h 1350239"/>
                <a:gd name="connsiteX3" fmla="*/ 384601 w 637815"/>
                <a:gd name="connsiteY3" fmla="*/ 494588 h 1350239"/>
                <a:gd name="connsiteX4" fmla="*/ 416413 w 637815"/>
                <a:gd name="connsiteY4" fmla="*/ 382889 h 1350239"/>
                <a:gd name="connsiteX5" fmla="*/ 423831 w 637815"/>
                <a:gd name="connsiteY5" fmla="*/ 303429 h 1350239"/>
                <a:gd name="connsiteX6" fmla="*/ 308708 w 637815"/>
                <a:gd name="connsiteY6" fmla="*/ 159204 h 1350239"/>
                <a:gd name="connsiteX7" fmla="*/ 211987 w 637815"/>
                <a:gd name="connsiteY7" fmla="*/ 216409 h 1350239"/>
                <a:gd name="connsiteX8" fmla="*/ 177892 w 637815"/>
                <a:gd name="connsiteY8" fmla="*/ 379322 h 1350239"/>
                <a:gd name="connsiteX9" fmla="*/ 177892 w 637815"/>
                <a:gd name="connsiteY9" fmla="*/ 443518 h 1350239"/>
                <a:gd name="connsiteX10" fmla="*/ 21256 w 637815"/>
                <a:gd name="connsiteY10" fmla="*/ 443518 h 1350239"/>
                <a:gd name="connsiteX11" fmla="*/ 6705 w 637815"/>
                <a:gd name="connsiteY11" fmla="*/ 363202 h 1350239"/>
                <a:gd name="connsiteX12" fmla="*/ 0 w 637815"/>
                <a:gd name="connsiteY12" fmla="*/ 283600 h 1350239"/>
                <a:gd name="connsiteX13" fmla="*/ 32098 w 637815"/>
                <a:gd name="connsiteY13" fmla="*/ 150359 h 1350239"/>
                <a:gd name="connsiteX14" fmla="*/ 132385 w 637815"/>
                <a:gd name="connsiteY14" fmla="*/ 42654 h 1350239"/>
                <a:gd name="connsiteX15" fmla="*/ 308708 w 637815"/>
                <a:gd name="connsiteY15" fmla="*/ 0 h 1350239"/>
                <a:gd name="connsiteX16" fmla="*/ 561066 w 637815"/>
                <a:gd name="connsiteY16" fmla="*/ 79887 h 1350239"/>
                <a:gd name="connsiteX17" fmla="*/ 637815 w 637815"/>
                <a:gd name="connsiteY17" fmla="*/ 303144 h 1350239"/>
                <a:gd name="connsiteX18" fmla="*/ 625689 w 637815"/>
                <a:gd name="connsiteY18" fmla="*/ 410849 h 1350239"/>
                <a:gd name="connsiteX19" fmla="*/ 585318 w 637815"/>
                <a:gd name="connsiteY19" fmla="*/ 530680 h 1350239"/>
                <a:gd name="connsiteX20" fmla="*/ 509282 w 637815"/>
                <a:gd name="connsiteY20" fmla="*/ 688601 h 1350239"/>
                <a:gd name="connsiteX21" fmla="*/ 245226 w 637815"/>
                <a:gd name="connsiteY21" fmla="*/ 1190037 h 1350239"/>
                <a:gd name="connsiteX22" fmla="*/ 636246 w 637815"/>
                <a:gd name="connsiteY22" fmla="*/ 1190037 h 1350239"/>
                <a:gd name="connsiteX23" fmla="*/ 636246 w 637815"/>
                <a:gd name="connsiteY23" fmla="*/ 1349812 h 1350239"/>
                <a:gd name="connsiteX24" fmla="*/ 12554 w 637815"/>
                <a:gd name="connsiteY24" fmla="*/ 1349812 h 1350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37815" h="1350239">
                  <a:moveTo>
                    <a:pt x="12411" y="1350240"/>
                  </a:moveTo>
                  <a:lnTo>
                    <a:pt x="12411" y="1231122"/>
                  </a:lnTo>
                  <a:lnTo>
                    <a:pt x="307852" y="662209"/>
                  </a:lnTo>
                  <a:cubicBezTo>
                    <a:pt x="342802" y="594876"/>
                    <a:pt x="368481" y="538954"/>
                    <a:pt x="384601" y="494588"/>
                  </a:cubicBezTo>
                  <a:cubicBezTo>
                    <a:pt x="400721" y="450222"/>
                    <a:pt x="411420" y="412989"/>
                    <a:pt x="416413" y="382889"/>
                  </a:cubicBezTo>
                  <a:cubicBezTo>
                    <a:pt x="421406" y="352931"/>
                    <a:pt x="423831" y="326397"/>
                    <a:pt x="423831" y="303429"/>
                  </a:cubicBezTo>
                  <a:cubicBezTo>
                    <a:pt x="423831" y="207279"/>
                    <a:pt x="385457" y="159204"/>
                    <a:pt x="308708" y="159204"/>
                  </a:cubicBezTo>
                  <a:cubicBezTo>
                    <a:pt x="266910" y="159204"/>
                    <a:pt x="234669" y="178320"/>
                    <a:pt x="211987" y="216409"/>
                  </a:cubicBezTo>
                  <a:cubicBezTo>
                    <a:pt x="189305" y="254498"/>
                    <a:pt x="177892" y="308850"/>
                    <a:pt x="177892" y="379322"/>
                  </a:cubicBezTo>
                  <a:lnTo>
                    <a:pt x="177892" y="443518"/>
                  </a:lnTo>
                  <a:lnTo>
                    <a:pt x="21256" y="443518"/>
                  </a:lnTo>
                  <a:cubicBezTo>
                    <a:pt x="15977" y="414273"/>
                    <a:pt x="11127" y="387454"/>
                    <a:pt x="6705" y="363202"/>
                  </a:cubicBezTo>
                  <a:cubicBezTo>
                    <a:pt x="2283" y="338951"/>
                    <a:pt x="0" y="312417"/>
                    <a:pt x="0" y="283600"/>
                  </a:cubicBezTo>
                  <a:cubicBezTo>
                    <a:pt x="0" y="238093"/>
                    <a:pt x="10699" y="193727"/>
                    <a:pt x="32098" y="150359"/>
                  </a:cubicBezTo>
                  <a:cubicBezTo>
                    <a:pt x="53496" y="106992"/>
                    <a:pt x="86877" y="71043"/>
                    <a:pt x="132385" y="42654"/>
                  </a:cubicBezTo>
                  <a:cubicBezTo>
                    <a:pt x="177892" y="14266"/>
                    <a:pt x="236666" y="0"/>
                    <a:pt x="308708" y="0"/>
                  </a:cubicBezTo>
                  <a:cubicBezTo>
                    <a:pt x="425686" y="0"/>
                    <a:pt x="509853" y="26677"/>
                    <a:pt x="561066" y="79887"/>
                  </a:cubicBezTo>
                  <a:cubicBezTo>
                    <a:pt x="612280" y="133098"/>
                    <a:pt x="637815" y="207565"/>
                    <a:pt x="637815" y="303144"/>
                  </a:cubicBezTo>
                  <a:cubicBezTo>
                    <a:pt x="637815" y="339236"/>
                    <a:pt x="633821" y="375043"/>
                    <a:pt x="625689" y="410849"/>
                  </a:cubicBezTo>
                  <a:cubicBezTo>
                    <a:pt x="617558" y="446656"/>
                    <a:pt x="604148" y="486600"/>
                    <a:pt x="585318" y="530680"/>
                  </a:cubicBezTo>
                  <a:cubicBezTo>
                    <a:pt x="566487" y="574761"/>
                    <a:pt x="541237" y="627401"/>
                    <a:pt x="509282" y="688601"/>
                  </a:cubicBezTo>
                  <a:lnTo>
                    <a:pt x="245226" y="1190037"/>
                  </a:lnTo>
                  <a:lnTo>
                    <a:pt x="636246" y="1190037"/>
                  </a:lnTo>
                  <a:lnTo>
                    <a:pt x="636246" y="1349812"/>
                  </a:lnTo>
                  <a:lnTo>
                    <a:pt x="12554" y="1349812"/>
                  </a:lnTo>
                  <a:close/>
                </a:path>
              </a:pathLst>
            </a:custGeom>
            <a:solidFill>
              <a:srgbClr val="B7265F"/>
            </a:solidFill>
            <a:ln w="142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7433219-EA23-30D1-4377-CCF8D6076340}"/>
              </a:ext>
            </a:extLst>
          </p:cNvPr>
          <p:cNvSpPr/>
          <p:nvPr/>
        </p:nvSpPr>
        <p:spPr>
          <a:xfrm>
            <a:off x="81280" y="6318551"/>
            <a:ext cx="2316480" cy="305769"/>
          </a:xfrm>
          <a:prstGeom prst="roundRect">
            <a:avLst/>
          </a:prstGeom>
          <a:solidFill>
            <a:srgbClr val="B7265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2AB24A2-8E7C-8211-CD99-573C7AF2251A}"/>
              </a:ext>
            </a:extLst>
          </p:cNvPr>
          <p:cNvSpPr/>
          <p:nvPr/>
        </p:nvSpPr>
        <p:spPr>
          <a:xfrm>
            <a:off x="2362791" y="6234043"/>
            <a:ext cx="523030" cy="523030"/>
          </a:xfrm>
          <a:custGeom>
            <a:avLst/>
            <a:gdLst>
              <a:gd name="connsiteX0" fmla="*/ 697589 w 936379"/>
              <a:gd name="connsiteY0" fmla="*/ 0 h 936379"/>
              <a:gd name="connsiteX1" fmla="*/ 936379 w 936379"/>
              <a:gd name="connsiteY1" fmla="*/ 238790 h 936379"/>
              <a:gd name="connsiteX2" fmla="*/ 936379 w 936379"/>
              <a:gd name="connsiteY2" fmla="*/ 697590 h 936379"/>
              <a:gd name="connsiteX3" fmla="*/ 697589 w 936379"/>
              <a:gd name="connsiteY3" fmla="*/ 936380 h 936379"/>
              <a:gd name="connsiteX4" fmla="*/ 238790 w 936379"/>
              <a:gd name="connsiteY4" fmla="*/ 936380 h 936379"/>
              <a:gd name="connsiteX5" fmla="*/ 0 w 936379"/>
              <a:gd name="connsiteY5" fmla="*/ 697590 h 936379"/>
              <a:gd name="connsiteX6" fmla="*/ 0 w 936379"/>
              <a:gd name="connsiteY6" fmla="*/ 238790 h 936379"/>
              <a:gd name="connsiteX7" fmla="*/ 238790 w 936379"/>
              <a:gd name="connsiteY7" fmla="*/ 0 h 936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36379" h="936379">
                <a:moveTo>
                  <a:pt x="697589" y="0"/>
                </a:moveTo>
                <a:cubicBezTo>
                  <a:pt x="829470" y="0"/>
                  <a:pt x="936379" y="106910"/>
                  <a:pt x="936379" y="238790"/>
                </a:cubicBezTo>
                <a:lnTo>
                  <a:pt x="936379" y="697590"/>
                </a:lnTo>
                <a:cubicBezTo>
                  <a:pt x="936379" y="829470"/>
                  <a:pt x="829469" y="936380"/>
                  <a:pt x="697589" y="936380"/>
                </a:cubicBezTo>
                <a:lnTo>
                  <a:pt x="238790" y="936380"/>
                </a:lnTo>
                <a:cubicBezTo>
                  <a:pt x="106910" y="936380"/>
                  <a:pt x="0" y="829470"/>
                  <a:pt x="0" y="697590"/>
                </a:cubicBezTo>
                <a:lnTo>
                  <a:pt x="0" y="238790"/>
                </a:lnTo>
                <a:cubicBezTo>
                  <a:pt x="0" y="106910"/>
                  <a:pt x="106910" y="0"/>
                  <a:pt x="238790" y="0"/>
                </a:cubicBezTo>
                <a:close/>
              </a:path>
            </a:pathLst>
          </a:custGeom>
          <a:solidFill>
            <a:srgbClr val="FFFFFF"/>
          </a:solidFill>
          <a:ln w="89433" cap="rnd">
            <a:solidFill>
              <a:srgbClr val="999999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200A6CF6-7109-EA43-ECB4-E9249AD69C3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b="48255"/>
          <a:stretch/>
        </p:blipFill>
        <p:spPr>
          <a:xfrm>
            <a:off x="2959556" y="-2066709"/>
            <a:ext cx="6286952" cy="1374544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D7503EAF-081B-8346-16D4-4944665027A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t="51745"/>
          <a:stretch/>
        </p:blipFill>
        <p:spPr>
          <a:xfrm>
            <a:off x="3049833" y="7693102"/>
            <a:ext cx="5883175" cy="1199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3454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A5B12CC-FB9F-FA66-5BBD-0D584BF1303A}"/>
              </a:ext>
            </a:extLst>
          </p:cNvPr>
          <p:cNvCxnSpPr>
            <a:cxnSpLocks/>
          </p:cNvCxnSpPr>
          <p:nvPr/>
        </p:nvCxnSpPr>
        <p:spPr>
          <a:xfrm flipH="1">
            <a:off x="10507663" y="2463004"/>
            <a:ext cx="678497" cy="1501140"/>
          </a:xfrm>
          <a:prstGeom prst="line">
            <a:avLst/>
          </a:prstGeom>
          <a:ln>
            <a:solidFill>
              <a:srgbClr val="333F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88F0756-D41A-6B29-7A35-970850D41632}"/>
              </a:ext>
            </a:extLst>
          </p:cNvPr>
          <p:cNvSpPr txBox="1"/>
          <p:nvPr/>
        </p:nvSpPr>
        <p:spPr>
          <a:xfrm>
            <a:off x="548640" y="190836"/>
            <a:ext cx="10324069" cy="1015663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en-US"/>
            </a:defPPr>
            <a:lvl1pPr indent="0" algn="ctr">
              <a:buNone/>
              <a:defRPr sz="2800" b="1">
                <a:solidFill>
                  <a:srgbClr val="333F70"/>
                </a:solidFill>
                <a:ea typeface="Unbounded Bold" pitchFamily="34" charset="-122"/>
                <a:cs typeface="Unbounded Bold" pitchFamily="34" charset="-120"/>
              </a:defRPr>
            </a:lvl1pPr>
          </a:lstStyle>
          <a:p>
            <a:pPr algn="l"/>
            <a:r>
              <a:rPr lang="en-US" sz="3600" dirty="0"/>
              <a:t>HER2-positive Breast Cancer:</a:t>
            </a:r>
          </a:p>
          <a:p>
            <a:pPr algn="l"/>
            <a:r>
              <a:rPr lang="en-US" sz="2400" dirty="0"/>
              <a:t>A rapidly evolving landscape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C02D1E4-B4C1-0739-2F25-A4F3B7F5398C}"/>
              </a:ext>
            </a:extLst>
          </p:cNvPr>
          <p:cNvCxnSpPr/>
          <p:nvPr/>
        </p:nvCxnSpPr>
        <p:spPr>
          <a:xfrm>
            <a:off x="548640" y="1214834"/>
            <a:ext cx="7437120" cy="0"/>
          </a:xfrm>
          <a:prstGeom prst="line">
            <a:avLst/>
          </a:prstGeom>
          <a:ln w="19050">
            <a:solidFill>
              <a:srgbClr val="333F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958FFF7-FFB6-E6B4-B5AB-F9410F1A5354}"/>
              </a:ext>
            </a:extLst>
          </p:cNvPr>
          <p:cNvSpPr txBox="1"/>
          <p:nvPr/>
        </p:nvSpPr>
        <p:spPr>
          <a:xfrm>
            <a:off x="147637" y="2584250"/>
            <a:ext cx="1308100" cy="70788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en-US"/>
            </a:defPPr>
            <a:lvl1pPr indent="0" algn="ctr">
              <a:buNone/>
              <a:defRPr sz="2800" b="1">
                <a:solidFill>
                  <a:srgbClr val="333F70"/>
                </a:solidFill>
                <a:ea typeface="Unbounded Bold" pitchFamily="34" charset="-122"/>
                <a:cs typeface="Unbounded Bold" pitchFamily="34" charset="-120"/>
              </a:defRPr>
            </a:lvl1pPr>
          </a:lstStyle>
          <a:p>
            <a:r>
              <a:rPr lang="en-US" sz="2000" dirty="0"/>
              <a:t>Clinical Trials</a:t>
            </a:r>
            <a:endParaRPr lang="en-US" sz="1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B9D01A-339F-186F-01AF-1C90EBB1E6D1}"/>
              </a:ext>
            </a:extLst>
          </p:cNvPr>
          <p:cNvSpPr txBox="1"/>
          <p:nvPr/>
        </p:nvSpPr>
        <p:spPr>
          <a:xfrm>
            <a:off x="147637" y="4210961"/>
            <a:ext cx="1536700" cy="70788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en-US"/>
            </a:defPPr>
            <a:lvl1pPr indent="0" algn="ctr">
              <a:buNone/>
              <a:defRPr sz="2800" b="1">
                <a:solidFill>
                  <a:srgbClr val="333F70"/>
                </a:solidFill>
                <a:ea typeface="Unbounded Bold" pitchFamily="34" charset="-122"/>
                <a:cs typeface="Unbounded Bold" pitchFamily="34" charset="-120"/>
              </a:defRPr>
            </a:lvl1pPr>
          </a:lstStyle>
          <a:p>
            <a:r>
              <a:rPr lang="en-US" sz="2000" dirty="0">
                <a:solidFill>
                  <a:srgbClr val="B7265F"/>
                </a:solidFill>
              </a:rPr>
              <a:t>FDA Approvals</a:t>
            </a:r>
            <a:endParaRPr lang="en-US" sz="1400" dirty="0">
              <a:solidFill>
                <a:srgbClr val="B7265F"/>
              </a:solidFill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E7C730FB-AFAE-615F-10B1-A3A0821083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8255"/>
          <a:stretch/>
        </p:blipFill>
        <p:spPr>
          <a:xfrm>
            <a:off x="1570037" y="1665426"/>
            <a:ext cx="10215563" cy="2233474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78EC7362-1675-47D4-42DF-AB97630279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51745"/>
          <a:stretch/>
        </p:blipFill>
        <p:spPr>
          <a:xfrm>
            <a:off x="1570037" y="3898900"/>
            <a:ext cx="10215563" cy="20828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23C1775-5602-CF60-F2CD-0B9CD3F9B042}"/>
              </a:ext>
            </a:extLst>
          </p:cNvPr>
          <p:cNvSpPr/>
          <p:nvPr/>
        </p:nvSpPr>
        <p:spPr>
          <a:xfrm>
            <a:off x="0" y="6234043"/>
            <a:ext cx="12192000" cy="523030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8A0EF3FD-5FC1-885B-D836-DD201A0C103D}"/>
              </a:ext>
            </a:extLst>
          </p:cNvPr>
          <p:cNvSpPr txBox="1">
            <a:spLocks/>
          </p:cNvSpPr>
          <p:nvPr/>
        </p:nvSpPr>
        <p:spPr>
          <a:xfrm>
            <a:off x="510142" y="5706712"/>
            <a:ext cx="11788538" cy="7531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buAutoNum type="arabicPeriod"/>
            </a:pPr>
            <a:r>
              <a:rPr lang="en-US" sz="900" dirty="0">
                <a:solidFill>
                  <a:schemeClr val="bg2">
                    <a:lumMod val="50000"/>
                  </a:schemeClr>
                </a:solidFill>
              </a:rPr>
              <a:t>Murthy R, SABCS 2020. Spotlight session 3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579A4FE-290D-2106-D396-00F4650DA11C}"/>
              </a:ext>
            </a:extLst>
          </p:cNvPr>
          <p:cNvCxnSpPr>
            <a:cxnSpLocks/>
          </p:cNvCxnSpPr>
          <p:nvPr/>
        </p:nvCxnSpPr>
        <p:spPr>
          <a:xfrm>
            <a:off x="723932" y="5943862"/>
            <a:ext cx="2324068" cy="0"/>
          </a:xfrm>
          <a:prstGeom prst="line">
            <a:avLst/>
          </a:prstGeom>
          <a:ln w="952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8441FFE-C490-1303-4F07-DD09121E1053}"/>
              </a:ext>
            </a:extLst>
          </p:cNvPr>
          <p:cNvSpPr/>
          <p:nvPr/>
        </p:nvSpPr>
        <p:spPr>
          <a:xfrm>
            <a:off x="81280" y="6318551"/>
            <a:ext cx="2966720" cy="348613"/>
          </a:xfrm>
          <a:prstGeom prst="roundRect">
            <a:avLst/>
          </a:prstGeom>
          <a:solidFill>
            <a:srgbClr val="B7265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2558D2B1-F89F-EC65-3A4D-42BBD320137C}"/>
              </a:ext>
            </a:extLst>
          </p:cNvPr>
          <p:cNvSpPr/>
          <p:nvPr/>
        </p:nvSpPr>
        <p:spPr>
          <a:xfrm>
            <a:off x="2826622" y="6234043"/>
            <a:ext cx="523030" cy="523030"/>
          </a:xfrm>
          <a:custGeom>
            <a:avLst/>
            <a:gdLst>
              <a:gd name="connsiteX0" fmla="*/ 697589 w 936379"/>
              <a:gd name="connsiteY0" fmla="*/ 0 h 936379"/>
              <a:gd name="connsiteX1" fmla="*/ 936379 w 936379"/>
              <a:gd name="connsiteY1" fmla="*/ 238790 h 936379"/>
              <a:gd name="connsiteX2" fmla="*/ 936379 w 936379"/>
              <a:gd name="connsiteY2" fmla="*/ 697590 h 936379"/>
              <a:gd name="connsiteX3" fmla="*/ 697589 w 936379"/>
              <a:gd name="connsiteY3" fmla="*/ 936380 h 936379"/>
              <a:gd name="connsiteX4" fmla="*/ 238790 w 936379"/>
              <a:gd name="connsiteY4" fmla="*/ 936380 h 936379"/>
              <a:gd name="connsiteX5" fmla="*/ 0 w 936379"/>
              <a:gd name="connsiteY5" fmla="*/ 697590 h 936379"/>
              <a:gd name="connsiteX6" fmla="*/ 0 w 936379"/>
              <a:gd name="connsiteY6" fmla="*/ 238790 h 936379"/>
              <a:gd name="connsiteX7" fmla="*/ 238790 w 936379"/>
              <a:gd name="connsiteY7" fmla="*/ 0 h 936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36379" h="936379">
                <a:moveTo>
                  <a:pt x="697589" y="0"/>
                </a:moveTo>
                <a:cubicBezTo>
                  <a:pt x="829470" y="0"/>
                  <a:pt x="936379" y="106910"/>
                  <a:pt x="936379" y="238790"/>
                </a:cubicBezTo>
                <a:lnTo>
                  <a:pt x="936379" y="697590"/>
                </a:lnTo>
                <a:cubicBezTo>
                  <a:pt x="936379" y="829470"/>
                  <a:pt x="829469" y="936380"/>
                  <a:pt x="697589" y="936380"/>
                </a:cubicBezTo>
                <a:lnTo>
                  <a:pt x="238790" y="936380"/>
                </a:lnTo>
                <a:cubicBezTo>
                  <a:pt x="106910" y="936380"/>
                  <a:pt x="0" y="829470"/>
                  <a:pt x="0" y="697590"/>
                </a:cubicBezTo>
                <a:lnTo>
                  <a:pt x="0" y="238790"/>
                </a:lnTo>
                <a:cubicBezTo>
                  <a:pt x="0" y="106910"/>
                  <a:pt x="106910" y="0"/>
                  <a:pt x="238790" y="0"/>
                </a:cubicBezTo>
                <a:close/>
              </a:path>
            </a:pathLst>
          </a:custGeom>
          <a:solidFill>
            <a:srgbClr val="FFFFFF"/>
          </a:solidFill>
          <a:ln w="89433" cap="rnd">
            <a:solidFill>
              <a:srgbClr val="999999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8C8A77-0D30-0A6A-0378-D2A088D90D57}"/>
              </a:ext>
            </a:extLst>
          </p:cNvPr>
          <p:cNvSpPr txBox="1"/>
          <p:nvPr/>
        </p:nvSpPr>
        <p:spPr>
          <a:xfrm>
            <a:off x="10621963" y="2020417"/>
            <a:ext cx="1423670" cy="507831"/>
          </a:xfrm>
          <a:prstGeom prst="rect">
            <a:avLst/>
          </a:prstGeom>
          <a:solidFill>
            <a:srgbClr val="E0E2E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rgbClr val="333F70"/>
                </a:solidFill>
              </a:rPr>
              <a:t> Trastuzumab </a:t>
            </a:r>
            <a:r>
              <a:rPr lang="en-US" sz="900" dirty="0" err="1">
                <a:solidFill>
                  <a:srgbClr val="333F70"/>
                </a:solidFill>
              </a:rPr>
              <a:t>deruxtecan</a:t>
            </a:r>
            <a:r>
              <a:rPr lang="en-US" sz="900" dirty="0">
                <a:solidFill>
                  <a:srgbClr val="333F70"/>
                </a:solidFill>
              </a:rPr>
              <a:t>-pertuzumab DESTINY BREAST 09 2025</a:t>
            </a:r>
            <a:endParaRPr lang="ar-IQ" sz="900" dirty="0">
              <a:solidFill>
                <a:srgbClr val="333F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4055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88F0756-D41A-6B29-7A35-970850D41632}"/>
              </a:ext>
            </a:extLst>
          </p:cNvPr>
          <p:cNvSpPr txBox="1"/>
          <p:nvPr/>
        </p:nvSpPr>
        <p:spPr>
          <a:xfrm>
            <a:off x="510142" y="2241371"/>
            <a:ext cx="5362020" cy="120032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en-US"/>
            </a:defPPr>
            <a:lvl1pPr indent="0" algn="ctr">
              <a:buNone/>
              <a:defRPr sz="2800" b="1">
                <a:solidFill>
                  <a:srgbClr val="333F70"/>
                </a:solidFill>
                <a:ea typeface="Unbounded Bold" pitchFamily="34" charset="-122"/>
                <a:cs typeface="Unbounded Bold" pitchFamily="34" charset="-120"/>
              </a:defRPr>
            </a:lvl1pPr>
          </a:lstStyle>
          <a:p>
            <a:pPr algn="l"/>
            <a:r>
              <a:rPr lang="en-US" sz="3600" dirty="0"/>
              <a:t>NERATINIB </a:t>
            </a:r>
          </a:p>
          <a:p>
            <a:pPr algn="l"/>
            <a:r>
              <a:rPr lang="en-US" sz="3600" dirty="0"/>
              <a:t>for Localized HER2+ BC</a:t>
            </a:r>
            <a:endParaRPr lang="en-US" sz="240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C02D1E4-B4C1-0739-2F25-A4F3B7F5398C}"/>
              </a:ext>
            </a:extLst>
          </p:cNvPr>
          <p:cNvCxnSpPr>
            <a:cxnSpLocks/>
          </p:cNvCxnSpPr>
          <p:nvPr/>
        </p:nvCxnSpPr>
        <p:spPr>
          <a:xfrm>
            <a:off x="548640" y="3600761"/>
            <a:ext cx="4886960" cy="0"/>
          </a:xfrm>
          <a:prstGeom prst="line">
            <a:avLst/>
          </a:prstGeom>
          <a:ln w="19050">
            <a:solidFill>
              <a:srgbClr val="333F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23C1775-5602-CF60-F2CD-0B9CD3F9B042}"/>
              </a:ext>
            </a:extLst>
          </p:cNvPr>
          <p:cNvSpPr/>
          <p:nvPr/>
        </p:nvSpPr>
        <p:spPr>
          <a:xfrm>
            <a:off x="0" y="6234043"/>
            <a:ext cx="12192000" cy="523030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A911CC4-A191-44E8-AB48-C24BB9D4F5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07910" y="578391"/>
            <a:ext cx="4235450" cy="533753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339914E9-B835-4F7B-BBA0-C4E613376C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59762" y="2703481"/>
            <a:ext cx="878586" cy="89728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D29C010-1DE6-6672-595B-16BDA737FAA6}"/>
              </a:ext>
            </a:extLst>
          </p:cNvPr>
          <p:cNvSpPr/>
          <p:nvPr/>
        </p:nvSpPr>
        <p:spPr>
          <a:xfrm>
            <a:off x="81280" y="6318551"/>
            <a:ext cx="3393440" cy="356569"/>
          </a:xfrm>
          <a:prstGeom prst="roundRect">
            <a:avLst/>
          </a:prstGeom>
          <a:solidFill>
            <a:srgbClr val="B7265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BE966D6D-4F3B-100F-4BDE-CF3EF03C194C}"/>
              </a:ext>
            </a:extLst>
          </p:cNvPr>
          <p:cNvSpPr/>
          <p:nvPr/>
        </p:nvSpPr>
        <p:spPr>
          <a:xfrm>
            <a:off x="3191152" y="6234043"/>
            <a:ext cx="523030" cy="523030"/>
          </a:xfrm>
          <a:custGeom>
            <a:avLst/>
            <a:gdLst>
              <a:gd name="connsiteX0" fmla="*/ 697589 w 936379"/>
              <a:gd name="connsiteY0" fmla="*/ 0 h 936379"/>
              <a:gd name="connsiteX1" fmla="*/ 936379 w 936379"/>
              <a:gd name="connsiteY1" fmla="*/ 238790 h 936379"/>
              <a:gd name="connsiteX2" fmla="*/ 936379 w 936379"/>
              <a:gd name="connsiteY2" fmla="*/ 697590 h 936379"/>
              <a:gd name="connsiteX3" fmla="*/ 697589 w 936379"/>
              <a:gd name="connsiteY3" fmla="*/ 936380 h 936379"/>
              <a:gd name="connsiteX4" fmla="*/ 238790 w 936379"/>
              <a:gd name="connsiteY4" fmla="*/ 936380 h 936379"/>
              <a:gd name="connsiteX5" fmla="*/ 0 w 936379"/>
              <a:gd name="connsiteY5" fmla="*/ 697590 h 936379"/>
              <a:gd name="connsiteX6" fmla="*/ 0 w 936379"/>
              <a:gd name="connsiteY6" fmla="*/ 238790 h 936379"/>
              <a:gd name="connsiteX7" fmla="*/ 238790 w 936379"/>
              <a:gd name="connsiteY7" fmla="*/ 0 h 936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36379" h="936379">
                <a:moveTo>
                  <a:pt x="697589" y="0"/>
                </a:moveTo>
                <a:cubicBezTo>
                  <a:pt x="829470" y="0"/>
                  <a:pt x="936379" y="106910"/>
                  <a:pt x="936379" y="238790"/>
                </a:cubicBezTo>
                <a:lnTo>
                  <a:pt x="936379" y="697590"/>
                </a:lnTo>
                <a:cubicBezTo>
                  <a:pt x="936379" y="829470"/>
                  <a:pt x="829469" y="936380"/>
                  <a:pt x="697589" y="936380"/>
                </a:cubicBezTo>
                <a:lnTo>
                  <a:pt x="238790" y="936380"/>
                </a:lnTo>
                <a:cubicBezTo>
                  <a:pt x="106910" y="936380"/>
                  <a:pt x="0" y="829470"/>
                  <a:pt x="0" y="697590"/>
                </a:cubicBezTo>
                <a:lnTo>
                  <a:pt x="0" y="238790"/>
                </a:lnTo>
                <a:cubicBezTo>
                  <a:pt x="0" y="106910"/>
                  <a:pt x="106910" y="0"/>
                  <a:pt x="238790" y="0"/>
                </a:cubicBezTo>
                <a:close/>
              </a:path>
            </a:pathLst>
          </a:custGeom>
          <a:solidFill>
            <a:srgbClr val="FFFFFF"/>
          </a:solidFill>
          <a:ln w="89433" cap="rnd">
            <a:solidFill>
              <a:srgbClr val="999999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794C59A-2122-C6C1-16F5-CB0CA7F8F276}"/>
              </a:ext>
            </a:extLst>
          </p:cNvPr>
          <p:cNvGrpSpPr/>
          <p:nvPr/>
        </p:nvGrpSpPr>
        <p:grpSpPr>
          <a:xfrm>
            <a:off x="63108" y="373666"/>
            <a:ext cx="2189456" cy="523216"/>
            <a:chOff x="1354580" y="2411455"/>
            <a:chExt cx="8878223" cy="2121634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B2FBD40-0B37-5B83-E44D-1E9C97860A97}"/>
                </a:ext>
              </a:extLst>
            </p:cNvPr>
            <p:cNvGrpSpPr/>
            <p:nvPr/>
          </p:nvGrpSpPr>
          <p:grpSpPr>
            <a:xfrm flipH="1">
              <a:off x="1354580" y="2411455"/>
              <a:ext cx="8878223" cy="2121634"/>
              <a:chOff x="9601200" y="383207"/>
              <a:chExt cx="2590800" cy="619125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0D66C53-5A8D-123A-F2FC-403E2A77F71B}"/>
                  </a:ext>
                </a:extLst>
              </p:cNvPr>
              <p:cNvSpPr/>
              <p:nvPr/>
            </p:nvSpPr>
            <p:spPr>
              <a:xfrm>
                <a:off x="9601200" y="383207"/>
                <a:ext cx="885825" cy="619125"/>
              </a:xfrm>
              <a:prstGeom prst="rect">
                <a:avLst/>
              </a:prstGeom>
              <a:solidFill>
                <a:srgbClr val="B7265F">
                  <a:alpha val="7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782D9296-8A8E-58AD-2A88-2A55B1B05D92}"/>
                  </a:ext>
                </a:extLst>
              </p:cNvPr>
              <p:cNvSpPr/>
              <p:nvPr/>
            </p:nvSpPr>
            <p:spPr>
              <a:xfrm>
                <a:off x="10515600" y="383207"/>
                <a:ext cx="1676400" cy="619125"/>
              </a:xfrm>
              <a:prstGeom prst="rect">
                <a:avLst/>
              </a:prstGeom>
              <a:solidFill>
                <a:srgbClr val="B7265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308F010B-65B9-959B-514B-BF39B00464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9684834" y="417180"/>
                <a:ext cx="716195" cy="557966"/>
              </a:xfrm>
              <a:prstGeom prst="rect">
                <a:avLst/>
              </a:prstGeom>
            </p:spPr>
          </p:pic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6E4B541-42A5-7208-44E2-2006C318D7B6}"/>
                </a:ext>
              </a:extLst>
            </p:cNvPr>
            <p:cNvGrpSpPr/>
            <p:nvPr/>
          </p:nvGrpSpPr>
          <p:grpSpPr>
            <a:xfrm>
              <a:off x="1766199" y="2779177"/>
              <a:ext cx="4822492" cy="1395605"/>
              <a:chOff x="1766199" y="2779177"/>
              <a:chExt cx="4314190" cy="1248505"/>
            </a:xfrm>
          </p:grpSpPr>
          <p:pic>
            <p:nvPicPr>
              <p:cNvPr id="10" name="Graphic 9">
                <a:extLst>
                  <a:ext uri="{FF2B5EF4-FFF2-40B4-BE49-F238E27FC236}">
                    <a16:creationId xmlns:a16="http://schemas.microsoft.com/office/drawing/2014/main" id="{674313CE-E66C-E541-6E27-0A90FB6CC0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766199" y="2779177"/>
                <a:ext cx="4314190" cy="758978"/>
              </a:xfrm>
              <a:prstGeom prst="rect">
                <a:avLst/>
              </a:prstGeom>
            </p:spPr>
          </p:pic>
          <p:pic>
            <p:nvPicPr>
              <p:cNvPr id="11" name="Graphic 10">
                <a:extLst>
                  <a:ext uri="{FF2B5EF4-FFF2-40B4-BE49-F238E27FC236}">
                    <a16:creationId xmlns:a16="http://schemas.microsoft.com/office/drawing/2014/main" id="{E5967CEA-40EB-E93F-E08C-E5ECE0B9FF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3266662" y="3679316"/>
                <a:ext cx="2813727" cy="34836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800848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6D791A11-D5E1-083A-E9DE-2D1636A198F8}"/>
              </a:ext>
            </a:extLst>
          </p:cNvPr>
          <p:cNvCxnSpPr>
            <a:cxnSpLocks/>
          </p:cNvCxnSpPr>
          <p:nvPr/>
        </p:nvCxnSpPr>
        <p:spPr>
          <a:xfrm>
            <a:off x="8266113" y="5394014"/>
            <a:ext cx="0" cy="370757"/>
          </a:xfrm>
          <a:prstGeom prst="straightConnector1">
            <a:avLst/>
          </a:prstGeom>
          <a:ln w="38100">
            <a:solidFill>
              <a:srgbClr val="DF639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697E07CA-FDA0-7CB8-9D50-F479A52DC307}"/>
              </a:ext>
            </a:extLst>
          </p:cNvPr>
          <p:cNvCxnSpPr>
            <a:cxnSpLocks/>
          </p:cNvCxnSpPr>
          <p:nvPr/>
        </p:nvCxnSpPr>
        <p:spPr>
          <a:xfrm>
            <a:off x="9866391" y="5394014"/>
            <a:ext cx="0" cy="370757"/>
          </a:xfrm>
          <a:prstGeom prst="straightConnector1">
            <a:avLst/>
          </a:prstGeom>
          <a:ln w="38100">
            <a:solidFill>
              <a:srgbClr val="DF639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8264DD3-9EA7-2529-AFE9-6FAD50EF17C2}"/>
              </a:ext>
            </a:extLst>
          </p:cNvPr>
          <p:cNvSpPr/>
          <p:nvPr/>
        </p:nvSpPr>
        <p:spPr>
          <a:xfrm>
            <a:off x="0" y="6234043"/>
            <a:ext cx="12192000" cy="523030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Down Arrow 31">
            <a:extLst>
              <a:ext uri="{FF2B5EF4-FFF2-40B4-BE49-F238E27FC236}">
                <a16:creationId xmlns:a16="http://schemas.microsoft.com/office/drawing/2014/main" id="{809F17E3-5F45-4794-B5C4-9EC913163B80}"/>
              </a:ext>
            </a:extLst>
          </p:cNvPr>
          <p:cNvSpPr/>
          <p:nvPr/>
        </p:nvSpPr>
        <p:spPr>
          <a:xfrm>
            <a:off x="7654581" y="4407216"/>
            <a:ext cx="45719" cy="420469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55B77D7-A8F4-4E6A-B280-2CB68EBF27AA}"/>
              </a:ext>
            </a:extLst>
          </p:cNvPr>
          <p:cNvSpPr txBox="1"/>
          <p:nvPr/>
        </p:nvSpPr>
        <p:spPr bwMode="auto">
          <a:xfrm>
            <a:off x="8266113" y="3855818"/>
            <a:ext cx="208422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HR+: standard endocrine therapy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3B4F73-D07E-A74B-AB36-C09DDDCCFF44}"/>
              </a:ext>
            </a:extLst>
          </p:cNvPr>
          <p:cNvSpPr txBox="1"/>
          <p:nvPr/>
        </p:nvSpPr>
        <p:spPr>
          <a:xfrm>
            <a:off x="632508" y="1478280"/>
            <a:ext cx="2780781" cy="430887"/>
          </a:xfrm>
          <a:prstGeom prst="rect">
            <a:avLst/>
          </a:prstGeom>
          <a:solidFill>
            <a:srgbClr val="333F70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cT1a/b, cN0*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EABCF7-919E-544B-8CBC-367445F8A580}"/>
              </a:ext>
            </a:extLst>
          </p:cNvPr>
          <p:cNvSpPr txBox="1"/>
          <p:nvPr/>
        </p:nvSpPr>
        <p:spPr>
          <a:xfrm>
            <a:off x="8146791" y="1385032"/>
            <a:ext cx="2263202" cy="430887"/>
          </a:xfrm>
          <a:prstGeom prst="rect">
            <a:avLst/>
          </a:prstGeom>
          <a:solidFill>
            <a:srgbClr val="B7265F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≥ cT2 or ≥ cN1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117579-2DEC-BE40-B2CF-DB9638DBCD5B}"/>
              </a:ext>
            </a:extLst>
          </p:cNvPr>
          <p:cNvSpPr txBox="1"/>
          <p:nvPr/>
        </p:nvSpPr>
        <p:spPr>
          <a:xfrm>
            <a:off x="632508" y="2612319"/>
            <a:ext cx="2780781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3F7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Surgery → trastuzumab-based therapy (observation only; TH followed by H* 1 yr)</a:t>
            </a:r>
          </a:p>
        </p:txBody>
      </p:sp>
      <p:sp>
        <p:nvSpPr>
          <p:cNvPr id="19" name="Down Arrow 18">
            <a:extLst>
              <a:ext uri="{FF2B5EF4-FFF2-40B4-BE49-F238E27FC236}">
                <a16:creationId xmlns:a16="http://schemas.microsoft.com/office/drawing/2014/main" id="{727E4D3E-77C6-A849-B8EF-2FD5C64535C5}"/>
              </a:ext>
            </a:extLst>
          </p:cNvPr>
          <p:cNvSpPr/>
          <p:nvPr/>
        </p:nvSpPr>
        <p:spPr>
          <a:xfrm>
            <a:off x="9036196" y="3011033"/>
            <a:ext cx="214282" cy="55614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233894E-F4CB-ED47-8C9B-7081B5B4A3A4}"/>
              </a:ext>
            </a:extLst>
          </p:cNvPr>
          <p:cNvCxnSpPr>
            <a:cxnSpLocks/>
          </p:cNvCxnSpPr>
          <p:nvPr/>
        </p:nvCxnSpPr>
        <p:spPr>
          <a:xfrm flipV="1">
            <a:off x="7674079" y="3596727"/>
            <a:ext cx="3260042" cy="11668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5A63E05-A479-7C49-ADFF-50FB09D1B121}"/>
              </a:ext>
            </a:extLst>
          </p:cNvPr>
          <p:cNvSpPr txBox="1"/>
          <p:nvPr/>
        </p:nvSpPr>
        <p:spPr>
          <a:xfrm>
            <a:off x="8146791" y="2505014"/>
            <a:ext cx="2263202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B7265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Neoadjuvant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B7265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TCHP (or AC-THP)</a:t>
            </a:r>
          </a:p>
        </p:txBody>
      </p:sp>
      <p:sp>
        <p:nvSpPr>
          <p:cNvPr id="32" name="Down Arrow 31">
            <a:extLst>
              <a:ext uri="{FF2B5EF4-FFF2-40B4-BE49-F238E27FC236}">
                <a16:creationId xmlns:a16="http://schemas.microsoft.com/office/drawing/2014/main" id="{744B8C21-ED74-7C44-AAF4-26BF2256226E}"/>
              </a:ext>
            </a:extLst>
          </p:cNvPr>
          <p:cNvSpPr/>
          <p:nvPr/>
        </p:nvSpPr>
        <p:spPr>
          <a:xfrm>
            <a:off x="10911261" y="4283391"/>
            <a:ext cx="45719" cy="420469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BA7E8E8-C15A-4449-9BB9-A4C561E64DB1}"/>
              </a:ext>
            </a:extLst>
          </p:cNvPr>
          <p:cNvSpPr txBox="1"/>
          <p:nvPr/>
        </p:nvSpPr>
        <p:spPr>
          <a:xfrm>
            <a:off x="4455311" y="1493708"/>
            <a:ext cx="2222447" cy="430887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cT1c cN0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E3AF77F-1A4D-4D40-87E1-A4A2FED43087}"/>
              </a:ext>
            </a:extLst>
          </p:cNvPr>
          <p:cNvSpPr txBox="1"/>
          <p:nvPr/>
        </p:nvSpPr>
        <p:spPr>
          <a:xfrm>
            <a:off x="4455311" y="2746072"/>
            <a:ext cx="2222447" cy="707886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Assess Risk* &amp; Patient Preference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D949008-AE25-9041-B3C8-551E7C25B57D}"/>
              </a:ext>
            </a:extLst>
          </p:cNvPr>
          <p:cNvSpPr txBox="1"/>
          <p:nvPr/>
        </p:nvSpPr>
        <p:spPr>
          <a:xfrm>
            <a:off x="6782758" y="4103706"/>
            <a:ext cx="1816803" cy="646331"/>
          </a:xfrm>
          <a:prstGeom prst="rect">
            <a:avLst/>
          </a:prstGeom>
          <a:solidFill>
            <a:srgbClr val="DF6395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Residual invasive disease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2199030-F8A5-5F4E-9D7A-05FFA72C3F10}"/>
              </a:ext>
            </a:extLst>
          </p:cNvPr>
          <p:cNvSpPr txBox="1"/>
          <p:nvPr/>
        </p:nvSpPr>
        <p:spPr>
          <a:xfrm>
            <a:off x="9866391" y="4088512"/>
            <a:ext cx="1937137" cy="646331"/>
          </a:xfrm>
          <a:prstGeom prst="rect">
            <a:avLst/>
          </a:prstGeom>
          <a:solidFill>
            <a:srgbClr val="DF6395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pCR</a:t>
            </a:r>
            <a:endParaRPr kumimoji="0" lang="en-US" sz="1800" b="1" i="0" u="none" strike="noStrike" kern="1200" cap="none" spc="0" normalizeH="0" baseline="3000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(ypT0/is ypN0)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C375641-0297-41C8-9EC3-0EDD57C2A5C5}"/>
              </a:ext>
            </a:extLst>
          </p:cNvPr>
          <p:cNvSpPr txBox="1"/>
          <p:nvPr/>
        </p:nvSpPr>
        <p:spPr>
          <a:xfrm>
            <a:off x="7985760" y="5856612"/>
            <a:ext cx="2103120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i="1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B7265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Neratinib if HR+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B7265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‡</a:t>
            </a: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srgbClr val="B7265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1C2473D-276F-5D41-B3ED-869A95128E71}"/>
              </a:ext>
            </a:extLst>
          </p:cNvPr>
          <p:cNvSpPr txBox="1"/>
          <p:nvPr/>
        </p:nvSpPr>
        <p:spPr>
          <a:xfrm>
            <a:off x="6988279" y="4972313"/>
            <a:ext cx="1371600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B7265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T-DM1 x 14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134B504-50CD-48AF-A421-F8D8442D3F26}"/>
              </a:ext>
            </a:extLst>
          </p:cNvPr>
          <p:cNvGrpSpPr/>
          <p:nvPr/>
        </p:nvGrpSpPr>
        <p:grpSpPr>
          <a:xfrm>
            <a:off x="632508" y="4019902"/>
            <a:ext cx="5246656" cy="1668799"/>
            <a:chOff x="719138" y="4273825"/>
            <a:chExt cx="5246656" cy="1668799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4E4D8AB-86F7-0B46-B3AB-E5C8428C81EA}"/>
                </a:ext>
              </a:extLst>
            </p:cNvPr>
            <p:cNvSpPr txBox="1"/>
            <p:nvPr/>
          </p:nvSpPr>
          <p:spPr>
            <a:xfrm>
              <a:off x="719138" y="4273825"/>
              <a:ext cx="5246656" cy="523220"/>
            </a:xfrm>
            <a:prstGeom prst="rect">
              <a:avLst/>
            </a:prstGeom>
            <a:noFill/>
            <a:ln w="19050">
              <a:solidFill>
                <a:schemeClr val="bg1">
                  <a:lumMod val="85000"/>
                </a:schemeClr>
              </a:solidFill>
            </a:ln>
          </p:spPr>
          <p:txBody>
            <a:bodyPr wrap="square" rtlCol="0" anchor="ctr" anchorCtr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*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High-risk patients (age &lt;35 yrs, grade 3, hormone receptor negative, multifocal disease) could be considered for neoadjuvant therapy.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E9839D56-56D0-4889-BC46-68D0634B4B02}"/>
                </a:ext>
              </a:extLst>
            </p:cNvPr>
            <p:cNvSpPr txBox="1"/>
            <p:nvPr/>
          </p:nvSpPr>
          <p:spPr>
            <a:xfrm>
              <a:off x="719138" y="4988517"/>
              <a:ext cx="5246656" cy="954107"/>
            </a:xfrm>
            <a:prstGeom prst="rect">
              <a:avLst/>
            </a:prstGeom>
            <a:noFill/>
            <a:ln w="19050">
              <a:solidFill>
                <a:schemeClr val="bg1">
                  <a:lumMod val="85000"/>
                </a:schemeClr>
              </a:solidFill>
            </a:ln>
          </p:spPr>
          <p:txBody>
            <a:bodyPr wrap="square" rtlCol="0" anchor="ctr" anchorCtr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3000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‡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In the phase II CONTROL trial assessing the effectiveness of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antidiarrheal prophylaxis for neratinib-induced diarrhea, 54% of patients received pertuzumab as part of (neo)adjuvant therapy prior to extended adjuvant therapy with neratinib.</a:t>
              </a:r>
              <a:r>
                <a:rPr kumimoji="0" lang="en-US" sz="1400" b="0" i="0" u="none" strike="noStrike" kern="1200" cap="none" spc="0" normalizeH="0" baseline="3000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1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52" name="Text Box 15">
            <a:extLst>
              <a:ext uri="{FF2B5EF4-FFF2-40B4-BE49-F238E27FC236}">
                <a16:creationId xmlns:a16="http://schemas.microsoft.com/office/drawing/2014/main" id="{60C3F815-9A6A-4B81-9D16-C0329D78CA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" y="5899825"/>
            <a:ext cx="3169920" cy="246221"/>
          </a:xfrm>
          <a:prstGeom prst="rect">
            <a:avLst/>
          </a:prstGeom>
          <a:noFill/>
          <a:ln>
            <a:noFill/>
          </a:ln>
        </p:spPr>
        <p:txBody>
          <a:bodyPr wrap="square" anchor="b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-1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1. Barcenas. Ann Oncol. 2020;31:1223.</a:t>
            </a:r>
            <a:endParaRPr kumimoji="0" lang="en-US" altLang="en-US" sz="10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4D7FA8A-F9D4-EA4C-830F-CD91A45DC2C2}"/>
              </a:ext>
            </a:extLst>
          </p:cNvPr>
          <p:cNvSpPr txBox="1"/>
          <p:nvPr/>
        </p:nvSpPr>
        <p:spPr>
          <a:xfrm>
            <a:off x="9725753" y="4897234"/>
            <a:ext cx="2139009" cy="58477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B7265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H (+P if LN+ prior to NAC) x 1 yr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67EF78E-973B-4E2C-BA20-3052217F8CDD}"/>
              </a:ext>
            </a:extLst>
          </p:cNvPr>
          <p:cNvSpPr txBox="1"/>
          <p:nvPr/>
        </p:nvSpPr>
        <p:spPr bwMode="auto">
          <a:xfrm>
            <a:off x="9472809" y="3218567"/>
            <a:ext cx="9098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Surgery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D4E588A-AD7B-D008-B7A9-0D0369F93562}"/>
              </a:ext>
            </a:extLst>
          </p:cNvPr>
          <p:cNvSpPr txBox="1"/>
          <p:nvPr/>
        </p:nvSpPr>
        <p:spPr>
          <a:xfrm>
            <a:off x="548640" y="190836"/>
            <a:ext cx="10324069" cy="1015663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en-US"/>
            </a:defPPr>
            <a:lvl1pPr indent="0" algn="ctr">
              <a:buNone/>
              <a:defRPr sz="2800" b="1">
                <a:solidFill>
                  <a:srgbClr val="333F70"/>
                </a:solidFill>
                <a:ea typeface="Unbounded Bold" pitchFamily="34" charset="-122"/>
                <a:cs typeface="Unbounded Bold" pitchFamily="34" charset="-120"/>
              </a:defRPr>
            </a:lvl1pPr>
          </a:lstStyle>
          <a:p>
            <a:pPr algn="l"/>
            <a:r>
              <a:rPr lang="en-US" sz="3600" dirty="0"/>
              <a:t>Proposed Strategy for Managing Patients </a:t>
            </a:r>
          </a:p>
          <a:p>
            <a:pPr algn="l"/>
            <a:r>
              <a:rPr lang="en-US" sz="2400" dirty="0"/>
              <a:t>With Stage I-III HER2+ EBCA 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D24B234-B0B7-2089-D3DC-1C5B988F7B2D}"/>
              </a:ext>
            </a:extLst>
          </p:cNvPr>
          <p:cNvCxnSpPr/>
          <p:nvPr/>
        </p:nvCxnSpPr>
        <p:spPr>
          <a:xfrm>
            <a:off x="548640" y="1214834"/>
            <a:ext cx="7437120" cy="0"/>
          </a:xfrm>
          <a:prstGeom prst="line">
            <a:avLst/>
          </a:prstGeom>
          <a:ln w="19050">
            <a:solidFill>
              <a:srgbClr val="333F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Graphic 33" descr="Chevron arrows with solid fill">
            <a:extLst>
              <a:ext uri="{FF2B5EF4-FFF2-40B4-BE49-F238E27FC236}">
                <a16:creationId xmlns:a16="http://schemas.microsoft.com/office/drawing/2014/main" id="{E1430CA7-AF58-0BB6-BA51-C76008E5DF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1744192" y="1981840"/>
            <a:ext cx="525468" cy="525468"/>
          </a:xfrm>
          <a:prstGeom prst="rect">
            <a:avLst/>
          </a:prstGeom>
        </p:spPr>
      </p:pic>
      <p:pic>
        <p:nvPicPr>
          <p:cNvPr id="40" name="Graphic 39" descr="Chevron arrows with solid fill">
            <a:extLst>
              <a:ext uri="{FF2B5EF4-FFF2-40B4-BE49-F238E27FC236}">
                <a16:creationId xmlns:a16="http://schemas.microsoft.com/office/drawing/2014/main" id="{F28A2F19-7E1E-AAA5-B519-FC4138C3C3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400000">
            <a:off x="5308818" y="1962084"/>
            <a:ext cx="525468" cy="525468"/>
          </a:xfrm>
          <a:prstGeom prst="rect">
            <a:avLst/>
          </a:prstGeom>
        </p:spPr>
      </p:pic>
      <p:pic>
        <p:nvPicPr>
          <p:cNvPr id="41" name="Graphic 40" descr="Chevron arrows with solid fill">
            <a:extLst>
              <a:ext uri="{FF2B5EF4-FFF2-40B4-BE49-F238E27FC236}">
                <a16:creationId xmlns:a16="http://schemas.microsoft.com/office/drawing/2014/main" id="{C36C3A9A-9018-C8F6-9EC0-827E93E259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5400000">
            <a:off x="8987744" y="1884696"/>
            <a:ext cx="525468" cy="525468"/>
          </a:xfrm>
          <a:prstGeom prst="rect">
            <a:avLst/>
          </a:prstGeom>
        </p:spPr>
      </p:pic>
      <p:pic>
        <p:nvPicPr>
          <p:cNvPr id="45" name="Graphic 44" descr="Arrow: Straight with solid fill">
            <a:extLst>
              <a:ext uri="{FF2B5EF4-FFF2-40B4-BE49-F238E27FC236}">
                <a16:creationId xmlns:a16="http://schemas.microsoft.com/office/drawing/2014/main" id="{B012D239-6CB9-C03B-8446-4218F6ED7F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587855" y="2677862"/>
            <a:ext cx="798895" cy="798895"/>
          </a:xfrm>
          <a:prstGeom prst="rect">
            <a:avLst/>
          </a:prstGeom>
        </p:spPr>
      </p:pic>
      <p:pic>
        <p:nvPicPr>
          <p:cNvPr id="46" name="Graphic 45" descr="Arrow: Straight with solid fill">
            <a:extLst>
              <a:ext uri="{FF2B5EF4-FFF2-40B4-BE49-F238E27FC236}">
                <a16:creationId xmlns:a16="http://schemas.microsoft.com/office/drawing/2014/main" id="{F793A5EC-C3EF-5B18-7685-5309056D4D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>
            <a:off x="6802178" y="2677862"/>
            <a:ext cx="798895" cy="798895"/>
          </a:xfrm>
          <a:prstGeom prst="rect">
            <a:avLst/>
          </a:prstGeom>
        </p:spPr>
      </p:pic>
      <p:pic>
        <p:nvPicPr>
          <p:cNvPr id="47" name="Graphic 46" descr="Chevron arrows with solid fill">
            <a:extLst>
              <a:ext uri="{FF2B5EF4-FFF2-40B4-BE49-F238E27FC236}">
                <a16:creationId xmlns:a16="http://schemas.microsoft.com/office/drawing/2014/main" id="{B27EE4DA-D01B-E111-86F4-941FE5106C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5400000">
            <a:off x="8987744" y="3201278"/>
            <a:ext cx="525468" cy="525468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3F90FDD1-60DA-4E65-595F-D76D1439A1C3}"/>
              </a:ext>
            </a:extLst>
          </p:cNvPr>
          <p:cNvGrpSpPr/>
          <p:nvPr/>
        </p:nvGrpSpPr>
        <p:grpSpPr>
          <a:xfrm>
            <a:off x="7700300" y="3756933"/>
            <a:ext cx="3134660" cy="280732"/>
            <a:chOff x="7700300" y="4151225"/>
            <a:chExt cx="3134660" cy="280732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2DB6BB3D-DCA3-A697-8046-76DB7E0BBF8A}"/>
                </a:ext>
              </a:extLst>
            </p:cNvPr>
            <p:cNvSpPr/>
            <p:nvPr/>
          </p:nvSpPr>
          <p:spPr>
            <a:xfrm>
              <a:off x="7700300" y="4151225"/>
              <a:ext cx="3134660" cy="80780"/>
            </a:xfrm>
            <a:prstGeom prst="rect">
              <a:avLst/>
            </a:prstGeom>
            <a:solidFill>
              <a:srgbClr val="B7265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387A434A-BA9A-0D58-1C6C-AC02AB81E4E0}"/>
                </a:ext>
              </a:extLst>
            </p:cNvPr>
            <p:cNvCxnSpPr>
              <a:cxnSpLocks/>
            </p:cNvCxnSpPr>
            <p:nvPr/>
          </p:nvCxnSpPr>
          <p:spPr>
            <a:xfrm>
              <a:off x="7700300" y="4151225"/>
              <a:ext cx="0" cy="280732"/>
            </a:xfrm>
            <a:prstGeom prst="straightConnector1">
              <a:avLst/>
            </a:prstGeom>
            <a:ln w="38100">
              <a:solidFill>
                <a:srgbClr val="B7265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49147D7C-03A5-BE34-4A61-6AC0AD2BF9C2}"/>
                </a:ext>
              </a:extLst>
            </p:cNvPr>
            <p:cNvCxnSpPr>
              <a:cxnSpLocks/>
            </p:cNvCxnSpPr>
            <p:nvPr/>
          </p:nvCxnSpPr>
          <p:spPr>
            <a:xfrm>
              <a:off x="10809427" y="4151225"/>
              <a:ext cx="0" cy="280732"/>
            </a:xfrm>
            <a:prstGeom prst="straightConnector1">
              <a:avLst/>
            </a:prstGeom>
            <a:ln w="38100">
              <a:solidFill>
                <a:srgbClr val="B7265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E773F0EA-BD12-034A-393D-67F4749A9D4D}"/>
              </a:ext>
            </a:extLst>
          </p:cNvPr>
          <p:cNvCxnSpPr>
            <a:cxnSpLocks/>
          </p:cNvCxnSpPr>
          <p:nvPr/>
        </p:nvCxnSpPr>
        <p:spPr>
          <a:xfrm>
            <a:off x="10834960" y="4647353"/>
            <a:ext cx="0" cy="280732"/>
          </a:xfrm>
          <a:prstGeom prst="straightConnector1">
            <a:avLst/>
          </a:prstGeom>
          <a:ln w="38100">
            <a:solidFill>
              <a:srgbClr val="DF639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53FB06EA-8D0C-4F77-FFE5-D6E4CDA24436}"/>
              </a:ext>
            </a:extLst>
          </p:cNvPr>
          <p:cNvCxnSpPr>
            <a:cxnSpLocks/>
          </p:cNvCxnSpPr>
          <p:nvPr/>
        </p:nvCxnSpPr>
        <p:spPr>
          <a:xfrm>
            <a:off x="7674079" y="4647353"/>
            <a:ext cx="0" cy="280732"/>
          </a:xfrm>
          <a:prstGeom prst="straightConnector1">
            <a:avLst/>
          </a:prstGeom>
          <a:ln w="38100">
            <a:solidFill>
              <a:srgbClr val="DF639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CD64958B-E08E-35BC-5C86-BF257A159BC8}"/>
              </a:ext>
            </a:extLst>
          </p:cNvPr>
          <p:cNvCxnSpPr>
            <a:cxnSpLocks/>
          </p:cNvCxnSpPr>
          <p:nvPr/>
        </p:nvCxnSpPr>
        <p:spPr>
          <a:xfrm>
            <a:off x="723932" y="5869047"/>
            <a:ext cx="2324068" cy="0"/>
          </a:xfrm>
          <a:prstGeom prst="line">
            <a:avLst/>
          </a:prstGeom>
          <a:ln w="952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3E98EFD-8C92-279E-E28E-548F163BE44B}"/>
              </a:ext>
            </a:extLst>
          </p:cNvPr>
          <p:cNvSpPr/>
          <p:nvPr/>
        </p:nvSpPr>
        <p:spPr>
          <a:xfrm>
            <a:off x="81280" y="6318552"/>
            <a:ext cx="3840480" cy="335306"/>
          </a:xfrm>
          <a:prstGeom prst="roundRect">
            <a:avLst/>
          </a:prstGeom>
          <a:solidFill>
            <a:srgbClr val="B7265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6885931D-101D-EC74-9D8D-D65589FB9C9A}"/>
              </a:ext>
            </a:extLst>
          </p:cNvPr>
          <p:cNvSpPr/>
          <p:nvPr/>
        </p:nvSpPr>
        <p:spPr>
          <a:xfrm>
            <a:off x="3640030" y="6234043"/>
            <a:ext cx="523030" cy="523030"/>
          </a:xfrm>
          <a:custGeom>
            <a:avLst/>
            <a:gdLst>
              <a:gd name="connsiteX0" fmla="*/ 697589 w 936379"/>
              <a:gd name="connsiteY0" fmla="*/ 0 h 936379"/>
              <a:gd name="connsiteX1" fmla="*/ 936379 w 936379"/>
              <a:gd name="connsiteY1" fmla="*/ 238790 h 936379"/>
              <a:gd name="connsiteX2" fmla="*/ 936379 w 936379"/>
              <a:gd name="connsiteY2" fmla="*/ 697590 h 936379"/>
              <a:gd name="connsiteX3" fmla="*/ 697589 w 936379"/>
              <a:gd name="connsiteY3" fmla="*/ 936380 h 936379"/>
              <a:gd name="connsiteX4" fmla="*/ 238790 w 936379"/>
              <a:gd name="connsiteY4" fmla="*/ 936380 h 936379"/>
              <a:gd name="connsiteX5" fmla="*/ 0 w 936379"/>
              <a:gd name="connsiteY5" fmla="*/ 697590 h 936379"/>
              <a:gd name="connsiteX6" fmla="*/ 0 w 936379"/>
              <a:gd name="connsiteY6" fmla="*/ 238790 h 936379"/>
              <a:gd name="connsiteX7" fmla="*/ 238790 w 936379"/>
              <a:gd name="connsiteY7" fmla="*/ 0 h 936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36379" h="936379">
                <a:moveTo>
                  <a:pt x="697589" y="0"/>
                </a:moveTo>
                <a:cubicBezTo>
                  <a:pt x="829470" y="0"/>
                  <a:pt x="936379" y="106910"/>
                  <a:pt x="936379" y="238790"/>
                </a:cubicBezTo>
                <a:lnTo>
                  <a:pt x="936379" y="697590"/>
                </a:lnTo>
                <a:cubicBezTo>
                  <a:pt x="936379" y="829470"/>
                  <a:pt x="829469" y="936380"/>
                  <a:pt x="697589" y="936380"/>
                </a:cubicBezTo>
                <a:lnTo>
                  <a:pt x="238790" y="936380"/>
                </a:lnTo>
                <a:cubicBezTo>
                  <a:pt x="106910" y="936380"/>
                  <a:pt x="0" y="829470"/>
                  <a:pt x="0" y="697590"/>
                </a:cubicBezTo>
                <a:lnTo>
                  <a:pt x="0" y="238790"/>
                </a:lnTo>
                <a:cubicBezTo>
                  <a:pt x="0" y="106910"/>
                  <a:pt x="106910" y="0"/>
                  <a:pt x="238790" y="0"/>
                </a:cubicBezTo>
                <a:close/>
              </a:path>
            </a:pathLst>
          </a:custGeom>
          <a:solidFill>
            <a:srgbClr val="FFFFFF"/>
          </a:solidFill>
          <a:ln w="89433" cap="rnd">
            <a:solidFill>
              <a:srgbClr val="999999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83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374F8CCA-9995-4D4D-8DBC-6ECD48466E06}"/>
              </a:ext>
            </a:extLst>
          </p:cNvPr>
          <p:cNvSpPr/>
          <p:nvPr/>
        </p:nvSpPr>
        <p:spPr bwMode="auto">
          <a:xfrm>
            <a:off x="7928815" y="3383033"/>
            <a:ext cx="974220" cy="2354543"/>
          </a:xfrm>
          <a:prstGeom prst="rect">
            <a:avLst/>
          </a:prstGeom>
          <a:solidFill>
            <a:srgbClr val="333F70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0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C9CC7C6-1156-4974-B0FB-CE415C44EE79}"/>
              </a:ext>
            </a:extLst>
          </p:cNvPr>
          <p:cNvSpPr/>
          <p:nvPr/>
        </p:nvSpPr>
        <p:spPr bwMode="auto">
          <a:xfrm>
            <a:off x="10087705" y="3429000"/>
            <a:ext cx="974220" cy="2308574"/>
          </a:xfrm>
          <a:prstGeom prst="rect">
            <a:avLst/>
          </a:prstGeom>
          <a:solidFill>
            <a:srgbClr val="7886C2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0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2E2FD4-094D-1841-B670-67A7AD0C8D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1912" y="2164268"/>
            <a:ext cx="4537872" cy="3449666"/>
          </a:xfrm>
        </p:spPr>
        <p:txBody>
          <a:bodyPr>
            <a:normAutofit/>
          </a:bodyPr>
          <a:lstStyle/>
          <a:p>
            <a:pPr algn="just"/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Open-label, randomized, controlled phase III trial</a:t>
            </a:r>
          </a:p>
          <a:p>
            <a:pPr algn="just"/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High rate of pCR with or without anthracyclines</a:t>
            </a:r>
          </a:p>
          <a:p>
            <a:pPr algn="just"/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Main outcome (pCR) consistent across levels of prespecified subgroups</a:t>
            </a:r>
          </a:p>
          <a:p>
            <a:pPr lvl="1" algn="just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Tumor stage (0-2 vs 3-4)</a:t>
            </a:r>
          </a:p>
          <a:p>
            <a:pPr lvl="1" algn="just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cN (negative vs positive)</a:t>
            </a:r>
          </a:p>
          <a:p>
            <a:pPr lvl="1" algn="just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HR (negative vs positive)</a:t>
            </a:r>
          </a:p>
          <a:p>
            <a:pPr lvl="1" algn="just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Age (&lt;50 yr vs ≥50 yr)</a:t>
            </a:r>
          </a:p>
          <a:p>
            <a:pPr lvl="1" algn="just"/>
            <a:endParaRPr lang="en-US" sz="2000" dirty="0">
              <a:solidFill>
                <a:schemeClr val="bg2">
                  <a:lumMod val="50000"/>
                </a:schemeClr>
              </a:solidFill>
            </a:endParaRPr>
          </a:p>
          <a:p>
            <a:pPr algn="just"/>
            <a:endParaRPr lang="en-US" sz="2000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729AFA7-58E0-43C6-B444-C77AF60AB661}"/>
              </a:ext>
            </a:extLst>
          </p:cNvPr>
          <p:cNvCxnSpPr>
            <a:cxnSpLocks/>
          </p:cNvCxnSpPr>
          <p:nvPr/>
        </p:nvCxnSpPr>
        <p:spPr bwMode="auto">
          <a:xfrm>
            <a:off x="7306258" y="2279282"/>
            <a:ext cx="0" cy="3441044"/>
          </a:xfrm>
          <a:prstGeom prst="line">
            <a:avLst/>
          </a:prstGeom>
          <a:noFill/>
          <a:ln w="28575" cap="flat" cmpd="sng" algn="ctr">
            <a:solidFill>
              <a:srgbClr val="333F7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BA2F9D4-F1C4-4EC0-89E6-6DC93C3BF4A9}"/>
              </a:ext>
            </a:extLst>
          </p:cNvPr>
          <p:cNvCxnSpPr>
            <a:cxnSpLocks/>
          </p:cNvCxnSpPr>
          <p:nvPr/>
        </p:nvCxnSpPr>
        <p:spPr bwMode="auto">
          <a:xfrm>
            <a:off x="7297635" y="5728951"/>
            <a:ext cx="4421216" cy="0"/>
          </a:xfrm>
          <a:prstGeom prst="line">
            <a:avLst/>
          </a:prstGeom>
          <a:noFill/>
          <a:ln w="28575" cap="flat" cmpd="sng" algn="ctr">
            <a:solidFill>
              <a:srgbClr val="333F7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01EDA52-EF98-4730-8171-639E4E51731B}"/>
              </a:ext>
            </a:extLst>
          </p:cNvPr>
          <p:cNvCxnSpPr>
            <a:cxnSpLocks/>
          </p:cNvCxnSpPr>
          <p:nvPr/>
        </p:nvCxnSpPr>
        <p:spPr bwMode="auto">
          <a:xfrm flipH="1">
            <a:off x="7245889" y="2279282"/>
            <a:ext cx="63991" cy="0"/>
          </a:xfrm>
          <a:prstGeom prst="line">
            <a:avLst/>
          </a:prstGeom>
          <a:noFill/>
          <a:ln w="28575" cap="flat" cmpd="sng" algn="ctr">
            <a:solidFill>
              <a:srgbClr val="333F7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B1F1F90-112A-4BA4-ACB7-CEF144249293}"/>
              </a:ext>
            </a:extLst>
          </p:cNvPr>
          <p:cNvCxnSpPr>
            <a:cxnSpLocks/>
          </p:cNvCxnSpPr>
          <p:nvPr/>
        </p:nvCxnSpPr>
        <p:spPr bwMode="auto">
          <a:xfrm flipH="1">
            <a:off x="7245889" y="2969216"/>
            <a:ext cx="63991" cy="0"/>
          </a:xfrm>
          <a:prstGeom prst="line">
            <a:avLst/>
          </a:prstGeom>
          <a:noFill/>
          <a:ln w="28575" cap="flat" cmpd="sng" algn="ctr">
            <a:solidFill>
              <a:srgbClr val="333F7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B24A1C2-6F1D-4CAE-A955-294B51DD28E4}"/>
              </a:ext>
            </a:extLst>
          </p:cNvPr>
          <p:cNvCxnSpPr>
            <a:cxnSpLocks/>
          </p:cNvCxnSpPr>
          <p:nvPr/>
        </p:nvCxnSpPr>
        <p:spPr bwMode="auto">
          <a:xfrm flipH="1">
            <a:off x="7245889" y="3659149"/>
            <a:ext cx="63991" cy="0"/>
          </a:xfrm>
          <a:prstGeom prst="line">
            <a:avLst/>
          </a:prstGeom>
          <a:noFill/>
          <a:ln w="28575" cap="flat" cmpd="sng" algn="ctr">
            <a:solidFill>
              <a:srgbClr val="333F7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D6F702E-E271-4446-A974-F61238E3133F}"/>
              </a:ext>
            </a:extLst>
          </p:cNvPr>
          <p:cNvCxnSpPr>
            <a:cxnSpLocks/>
          </p:cNvCxnSpPr>
          <p:nvPr/>
        </p:nvCxnSpPr>
        <p:spPr bwMode="auto">
          <a:xfrm flipH="1">
            <a:off x="7245889" y="4349082"/>
            <a:ext cx="63991" cy="0"/>
          </a:xfrm>
          <a:prstGeom prst="line">
            <a:avLst/>
          </a:prstGeom>
          <a:noFill/>
          <a:ln w="28575" cap="flat" cmpd="sng" algn="ctr">
            <a:solidFill>
              <a:srgbClr val="333F7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6E46299-0895-4DDC-BCDD-025467AD6A24}"/>
              </a:ext>
            </a:extLst>
          </p:cNvPr>
          <p:cNvCxnSpPr>
            <a:cxnSpLocks/>
          </p:cNvCxnSpPr>
          <p:nvPr/>
        </p:nvCxnSpPr>
        <p:spPr bwMode="auto">
          <a:xfrm flipH="1">
            <a:off x="7245889" y="5039015"/>
            <a:ext cx="63991" cy="0"/>
          </a:xfrm>
          <a:prstGeom prst="line">
            <a:avLst/>
          </a:prstGeom>
          <a:noFill/>
          <a:ln w="28575" cap="flat" cmpd="sng" algn="ctr">
            <a:solidFill>
              <a:srgbClr val="333F7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4B5D5C4-CC20-4AE6-8E14-2DCFAE65CAD4}"/>
              </a:ext>
            </a:extLst>
          </p:cNvPr>
          <p:cNvCxnSpPr>
            <a:cxnSpLocks/>
          </p:cNvCxnSpPr>
          <p:nvPr/>
        </p:nvCxnSpPr>
        <p:spPr bwMode="auto">
          <a:xfrm flipH="1">
            <a:off x="7245889" y="5728951"/>
            <a:ext cx="63991" cy="0"/>
          </a:xfrm>
          <a:prstGeom prst="line">
            <a:avLst/>
          </a:prstGeom>
          <a:noFill/>
          <a:ln w="28575" cap="flat" cmpd="sng" algn="ctr">
            <a:solidFill>
              <a:srgbClr val="333F7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95CD9DA2-EAA4-4D3F-A211-631776800B16}"/>
              </a:ext>
            </a:extLst>
          </p:cNvPr>
          <p:cNvSpPr txBox="1"/>
          <p:nvPr/>
        </p:nvSpPr>
        <p:spPr bwMode="auto">
          <a:xfrm>
            <a:off x="6534602" y="2118505"/>
            <a:ext cx="740020" cy="33846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+mn-cs"/>
              </a:rPr>
              <a:t>100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1EF6B2B-89C6-42AE-A1BF-BEEC82CA4579}"/>
              </a:ext>
            </a:extLst>
          </p:cNvPr>
          <p:cNvSpPr txBox="1"/>
          <p:nvPr/>
        </p:nvSpPr>
        <p:spPr bwMode="auto">
          <a:xfrm>
            <a:off x="6557615" y="2810258"/>
            <a:ext cx="740020" cy="33846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+mn-cs"/>
              </a:rPr>
              <a:t>80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EF387AD-B95E-4E47-919F-E86AF2F6FC0F}"/>
              </a:ext>
            </a:extLst>
          </p:cNvPr>
          <p:cNvSpPr txBox="1"/>
          <p:nvPr/>
        </p:nvSpPr>
        <p:spPr bwMode="auto">
          <a:xfrm>
            <a:off x="6557615" y="3502011"/>
            <a:ext cx="740020" cy="33846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+mn-cs"/>
              </a:rPr>
              <a:t>60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337F758-609E-4CDC-B38D-0CFB881E9D14}"/>
              </a:ext>
            </a:extLst>
          </p:cNvPr>
          <p:cNvSpPr txBox="1"/>
          <p:nvPr/>
        </p:nvSpPr>
        <p:spPr bwMode="auto">
          <a:xfrm>
            <a:off x="6557615" y="4193764"/>
            <a:ext cx="740020" cy="33846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+mn-cs"/>
              </a:rPr>
              <a:t>40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7D3659D-3651-487D-A931-2486C3CE2C3E}"/>
              </a:ext>
            </a:extLst>
          </p:cNvPr>
          <p:cNvSpPr txBox="1"/>
          <p:nvPr/>
        </p:nvSpPr>
        <p:spPr bwMode="auto">
          <a:xfrm>
            <a:off x="6557615" y="4885516"/>
            <a:ext cx="740020" cy="33846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+mn-cs"/>
              </a:rPr>
              <a:t>20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C035700-F66B-40A2-A0E6-C70BDB3F4175}"/>
              </a:ext>
            </a:extLst>
          </p:cNvPr>
          <p:cNvSpPr txBox="1"/>
          <p:nvPr/>
        </p:nvSpPr>
        <p:spPr bwMode="auto">
          <a:xfrm>
            <a:off x="6557615" y="5577271"/>
            <a:ext cx="740020" cy="33846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+mn-cs"/>
              </a:rPr>
              <a:t>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4A1CED6-BE64-4BB1-B32C-E618AD6F47B8}"/>
              </a:ext>
            </a:extLst>
          </p:cNvPr>
          <p:cNvSpPr txBox="1"/>
          <p:nvPr/>
        </p:nvSpPr>
        <p:spPr bwMode="auto">
          <a:xfrm rot="16200000">
            <a:off x="4941622" y="3961523"/>
            <a:ext cx="3449666" cy="338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+mn-cs"/>
              </a:rPr>
              <a:t>pCR Rate (ypT0/is, ypN0) (%)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787975A-43FA-4586-B8E4-10C1BCA1950E}"/>
              </a:ext>
            </a:extLst>
          </p:cNvPr>
          <p:cNvSpPr txBox="1"/>
          <p:nvPr/>
        </p:nvSpPr>
        <p:spPr bwMode="auto">
          <a:xfrm>
            <a:off x="8384279" y="2110048"/>
            <a:ext cx="2104298" cy="33846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+mn-cs"/>
              </a:rPr>
              <a:t>P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+mn-cs"/>
              </a:rPr>
              <a:t> = .95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F97AC78-83F4-437B-9550-341DCCC2464C}"/>
              </a:ext>
            </a:extLst>
          </p:cNvPr>
          <p:cNvSpPr txBox="1"/>
          <p:nvPr/>
        </p:nvSpPr>
        <p:spPr bwMode="auto">
          <a:xfrm>
            <a:off x="8066358" y="2788399"/>
            <a:ext cx="691110" cy="33846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333F7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+mn-cs"/>
              </a:rPr>
              <a:t>68%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5AD6059-E493-4F0A-9B0E-E11DBBF038A9}"/>
              </a:ext>
            </a:extLst>
          </p:cNvPr>
          <p:cNvSpPr txBox="1"/>
          <p:nvPr/>
        </p:nvSpPr>
        <p:spPr bwMode="auto">
          <a:xfrm>
            <a:off x="8029054" y="5796814"/>
            <a:ext cx="806488" cy="36936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TCHP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203792F-21C8-49C9-BFB7-796F19E2DBCB}"/>
              </a:ext>
            </a:extLst>
          </p:cNvPr>
          <p:cNvSpPr txBox="1"/>
          <p:nvPr/>
        </p:nvSpPr>
        <p:spPr bwMode="auto">
          <a:xfrm>
            <a:off x="9671297" y="5796814"/>
            <a:ext cx="1767038" cy="36936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FEC + HP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F402AFE-0F94-491B-ACEF-BBF0FAF6A5E2}"/>
              </a:ext>
            </a:extLst>
          </p:cNvPr>
          <p:cNvSpPr txBox="1"/>
          <p:nvPr/>
        </p:nvSpPr>
        <p:spPr bwMode="auto">
          <a:xfrm>
            <a:off x="10275753" y="2788399"/>
            <a:ext cx="691110" cy="33846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7886C2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+mn-cs"/>
              </a:rPr>
              <a:t>67%</a:t>
            </a: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C855654A-BBBB-44D5-A636-ADD378AE8159}"/>
              </a:ext>
            </a:extLst>
          </p:cNvPr>
          <p:cNvSpPr/>
          <p:nvPr/>
        </p:nvSpPr>
        <p:spPr bwMode="auto">
          <a:xfrm>
            <a:off x="8418776" y="2512136"/>
            <a:ext cx="2147418" cy="310470"/>
          </a:xfrm>
          <a:custGeom>
            <a:avLst/>
            <a:gdLst>
              <a:gd name="connsiteX0" fmla="*/ 0 w 2147977"/>
              <a:gd name="connsiteY0" fmla="*/ 276045 h 310551"/>
              <a:gd name="connsiteX1" fmla="*/ 0 w 2147977"/>
              <a:gd name="connsiteY1" fmla="*/ 0 h 310551"/>
              <a:gd name="connsiteX2" fmla="*/ 2147977 w 2147977"/>
              <a:gd name="connsiteY2" fmla="*/ 0 h 310551"/>
              <a:gd name="connsiteX3" fmla="*/ 2147977 w 2147977"/>
              <a:gd name="connsiteY3" fmla="*/ 310551 h 310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47977" h="310551">
                <a:moveTo>
                  <a:pt x="0" y="276045"/>
                </a:moveTo>
                <a:lnTo>
                  <a:pt x="0" y="0"/>
                </a:lnTo>
                <a:lnTo>
                  <a:pt x="2147977" y="0"/>
                </a:lnTo>
                <a:lnTo>
                  <a:pt x="2147977" y="310551"/>
                </a:lnTo>
              </a:path>
            </a:pathLst>
          </a:custGeom>
          <a:noFill/>
          <a:ln w="28575">
            <a:solidFill>
              <a:srgbClr val="333F70"/>
            </a:solidFill>
            <a:miter lim="800000"/>
            <a:headEnd/>
            <a:tailEnd/>
          </a:ln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198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73294A0-7897-42FB-B714-132D52CED0EE}"/>
              </a:ext>
            </a:extLst>
          </p:cNvPr>
          <p:cNvSpPr txBox="1"/>
          <p:nvPr/>
        </p:nvSpPr>
        <p:spPr bwMode="auto">
          <a:xfrm>
            <a:off x="7928816" y="5373339"/>
            <a:ext cx="974217" cy="33846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+mn-cs"/>
              </a:rPr>
              <a:t>140/206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1B690E5-8F91-44EB-AA9A-FE6548CA337C}"/>
              </a:ext>
            </a:extLst>
          </p:cNvPr>
          <p:cNvSpPr txBox="1"/>
          <p:nvPr/>
        </p:nvSpPr>
        <p:spPr bwMode="auto">
          <a:xfrm>
            <a:off x="10087704" y="5373339"/>
            <a:ext cx="974223" cy="33846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+mn-cs"/>
              </a:rPr>
              <a:t>141/212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953B907-C7C7-443C-918E-E51AEFC19BBD}"/>
              </a:ext>
            </a:extLst>
          </p:cNvPr>
          <p:cNvGrpSpPr/>
          <p:nvPr/>
        </p:nvGrpSpPr>
        <p:grpSpPr>
          <a:xfrm>
            <a:off x="10523072" y="3245191"/>
            <a:ext cx="137124" cy="456813"/>
            <a:chOff x="10489721" y="2846717"/>
            <a:chExt cx="137160" cy="456932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B884E25A-F6C9-416B-852F-EAE6C86588B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0558301" y="2848326"/>
              <a:ext cx="0" cy="455323"/>
            </a:xfrm>
            <a:prstGeom prst="line">
              <a:avLst/>
            </a:prstGeom>
            <a:noFill/>
            <a:ln w="28575" cap="flat" cmpd="sng" algn="ctr">
              <a:solidFill>
                <a:srgbClr val="333F7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44EB93CA-8AC3-48E6-8608-EED0EDC7B9E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0489721" y="2846717"/>
              <a:ext cx="137160" cy="0"/>
            </a:xfrm>
            <a:prstGeom prst="line">
              <a:avLst/>
            </a:prstGeom>
            <a:noFill/>
            <a:ln w="28575" cap="flat" cmpd="sng" algn="ctr">
              <a:solidFill>
                <a:srgbClr val="333F7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44DE0799-C204-41B6-BE6F-4B963EE6700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0489721" y="3303649"/>
              <a:ext cx="137160" cy="0"/>
            </a:xfrm>
            <a:prstGeom prst="line">
              <a:avLst/>
            </a:prstGeom>
            <a:noFill/>
            <a:ln w="28575" cap="flat" cmpd="sng" algn="ctr">
              <a:solidFill>
                <a:srgbClr val="333F7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BCD7A824-D25F-475F-BB6C-AEEEE17A984C}"/>
              </a:ext>
            </a:extLst>
          </p:cNvPr>
          <p:cNvGrpSpPr/>
          <p:nvPr/>
        </p:nvGrpSpPr>
        <p:grpSpPr>
          <a:xfrm>
            <a:off x="8338404" y="3110964"/>
            <a:ext cx="137124" cy="456813"/>
            <a:chOff x="10489721" y="2846717"/>
            <a:chExt cx="137160" cy="456932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DB953F2C-16E1-4F85-AD6D-DFB04F7FB7A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0558301" y="2848326"/>
              <a:ext cx="0" cy="455323"/>
            </a:xfrm>
            <a:prstGeom prst="line">
              <a:avLst/>
            </a:prstGeom>
            <a:noFill/>
            <a:ln w="28575" cap="flat" cmpd="sng" algn="ctr">
              <a:solidFill>
                <a:srgbClr val="7886C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809278F7-566D-4B42-9A88-9C6F57FDCFC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0489721" y="2846717"/>
              <a:ext cx="137160" cy="0"/>
            </a:xfrm>
            <a:prstGeom prst="line">
              <a:avLst/>
            </a:prstGeom>
            <a:noFill/>
            <a:ln w="28575" cap="flat" cmpd="sng" algn="ctr">
              <a:solidFill>
                <a:srgbClr val="7886C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9711F0C-6CF8-4CAF-AF95-418C3E44407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0489721" y="3303649"/>
              <a:ext cx="137160" cy="0"/>
            </a:xfrm>
            <a:prstGeom prst="line">
              <a:avLst/>
            </a:prstGeom>
            <a:noFill/>
            <a:ln w="28575" cap="flat" cmpd="sng" algn="ctr">
              <a:solidFill>
                <a:srgbClr val="7886C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325649E0-E2F5-4E46-884F-F0A083B1D980}"/>
              </a:ext>
            </a:extLst>
          </p:cNvPr>
          <p:cNvCxnSpPr>
            <a:cxnSpLocks/>
          </p:cNvCxnSpPr>
          <p:nvPr/>
        </p:nvCxnSpPr>
        <p:spPr bwMode="auto">
          <a:xfrm>
            <a:off x="8415925" y="5737575"/>
            <a:ext cx="0" cy="59240"/>
          </a:xfrm>
          <a:prstGeom prst="line">
            <a:avLst/>
          </a:prstGeom>
          <a:noFill/>
          <a:ln w="28575" cap="flat" cmpd="sng" algn="ctr">
            <a:solidFill>
              <a:srgbClr val="333F7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4F418AF4-ED03-4AA7-8B61-B807EC0F3B0F}"/>
              </a:ext>
            </a:extLst>
          </p:cNvPr>
          <p:cNvCxnSpPr>
            <a:cxnSpLocks/>
          </p:cNvCxnSpPr>
          <p:nvPr/>
        </p:nvCxnSpPr>
        <p:spPr bwMode="auto">
          <a:xfrm>
            <a:off x="10591634" y="5737575"/>
            <a:ext cx="0" cy="59240"/>
          </a:xfrm>
          <a:prstGeom prst="line">
            <a:avLst/>
          </a:prstGeom>
          <a:noFill/>
          <a:ln w="28575" cap="flat" cmpd="sng" algn="ctr">
            <a:solidFill>
              <a:srgbClr val="333F7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9CB6DC9-C62E-9AF4-B954-9DC9C72E1DBE}"/>
              </a:ext>
            </a:extLst>
          </p:cNvPr>
          <p:cNvSpPr txBox="1"/>
          <p:nvPr/>
        </p:nvSpPr>
        <p:spPr>
          <a:xfrm>
            <a:off x="548640" y="364138"/>
            <a:ext cx="10324069" cy="126188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en-US"/>
            </a:defPPr>
            <a:lvl1pPr indent="0" algn="ctr">
              <a:buNone/>
              <a:defRPr sz="2800" b="1">
                <a:solidFill>
                  <a:srgbClr val="333F70"/>
                </a:solidFill>
                <a:ea typeface="Unbounded Bold" pitchFamily="34" charset="-122"/>
                <a:cs typeface="Unbounded Bold" pitchFamily="34" charset="-120"/>
              </a:defRPr>
            </a:lvl1pPr>
          </a:lstStyle>
          <a:p>
            <a:pPr algn="l"/>
            <a:r>
              <a:rPr lang="en-US" sz="3600" dirty="0"/>
              <a:t>TRAIN-2: </a:t>
            </a:r>
          </a:p>
          <a:p>
            <a:pPr algn="l"/>
            <a:r>
              <a:rPr lang="en-US" sz="2000" dirty="0"/>
              <a:t>Neoadjuvant CT With or Without Anthracyclines With Dual HER-2 Blockade in HER2+ eBC With Stage I-III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324DF98-FF01-4802-3A53-2CB958043096}"/>
              </a:ext>
            </a:extLst>
          </p:cNvPr>
          <p:cNvCxnSpPr>
            <a:cxnSpLocks/>
          </p:cNvCxnSpPr>
          <p:nvPr/>
        </p:nvCxnSpPr>
        <p:spPr>
          <a:xfrm>
            <a:off x="548640" y="1775407"/>
            <a:ext cx="10042994" cy="0"/>
          </a:xfrm>
          <a:prstGeom prst="line">
            <a:avLst/>
          </a:prstGeom>
          <a:ln w="19050">
            <a:solidFill>
              <a:srgbClr val="333F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175A7BB-97F7-15BE-A27E-259E15F362E5}"/>
              </a:ext>
            </a:extLst>
          </p:cNvPr>
          <p:cNvSpPr/>
          <p:nvPr/>
        </p:nvSpPr>
        <p:spPr>
          <a:xfrm>
            <a:off x="0" y="6234043"/>
            <a:ext cx="12192000" cy="523030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Box 15">
            <a:extLst>
              <a:ext uri="{FF2B5EF4-FFF2-40B4-BE49-F238E27FC236}">
                <a16:creationId xmlns:a16="http://schemas.microsoft.com/office/drawing/2014/main" id="{A2CABFA4-C72B-A170-4D11-09F9694B63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" y="5899825"/>
            <a:ext cx="5277556" cy="246221"/>
          </a:xfrm>
          <a:prstGeom prst="rect">
            <a:avLst/>
          </a:prstGeom>
          <a:noFill/>
          <a:ln>
            <a:noFill/>
          </a:ln>
        </p:spPr>
        <p:txBody>
          <a:bodyPr wrap="square" anchor="b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en-US" sz="1000" b="0" i="0" u="none" strike="noStrike" kern="1200" cap="none" spc="-1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Van Ramshorst. Lancet Oncol. 2018;19:1630. van der Voort. JAMA Oncol. 2021;7:978.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5E76BAA-56FE-7AD1-831B-78DD88A8C1D8}"/>
              </a:ext>
            </a:extLst>
          </p:cNvPr>
          <p:cNvCxnSpPr>
            <a:cxnSpLocks/>
          </p:cNvCxnSpPr>
          <p:nvPr/>
        </p:nvCxnSpPr>
        <p:spPr>
          <a:xfrm>
            <a:off x="591912" y="5869047"/>
            <a:ext cx="4537872" cy="0"/>
          </a:xfrm>
          <a:prstGeom prst="line">
            <a:avLst/>
          </a:prstGeom>
          <a:ln w="952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95AE299-DA9F-B262-02E0-C7CF43579404}"/>
              </a:ext>
            </a:extLst>
          </p:cNvPr>
          <p:cNvSpPr/>
          <p:nvPr/>
        </p:nvSpPr>
        <p:spPr>
          <a:xfrm>
            <a:off x="81280" y="6318552"/>
            <a:ext cx="3840480" cy="335306"/>
          </a:xfrm>
          <a:prstGeom prst="roundRect">
            <a:avLst/>
          </a:prstGeom>
          <a:solidFill>
            <a:srgbClr val="B7265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7EE795FE-558A-5F15-B8FB-D1562EA3B98D}"/>
              </a:ext>
            </a:extLst>
          </p:cNvPr>
          <p:cNvSpPr/>
          <p:nvPr/>
        </p:nvSpPr>
        <p:spPr>
          <a:xfrm>
            <a:off x="3921760" y="6234043"/>
            <a:ext cx="523030" cy="523030"/>
          </a:xfrm>
          <a:custGeom>
            <a:avLst/>
            <a:gdLst>
              <a:gd name="connsiteX0" fmla="*/ 697589 w 936379"/>
              <a:gd name="connsiteY0" fmla="*/ 0 h 936379"/>
              <a:gd name="connsiteX1" fmla="*/ 936379 w 936379"/>
              <a:gd name="connsiteY1" fmla="*/ 238790 h 936379"/>
              <a:gd name="connsiteX2" fmla="*/ 936379 w 936379"/>
              <a:gd name="connsiteY2" fmla="*/ 697590 h 936379"/>
              <a:gd name="connsiteX3" fmla="*/ 697589 w 936379"/>
              <a:gd name="connsiteY3" fmla="*/ 936380 h 936379"/>
              <a:gd name="connsiteX4" fmla="*/ 238790 w 936379"/>
              <a:gd name="connsiteY4" fmla="*/ 936380 h 936379"/>
              <a:gd name="connsiteX5" fmla="*/ 0 w 936379"/>
              <a:gd name="connsiteY5" fmla="*/ 697590 h 936379"/>
              <a:gd name="connsiteX6" fmla="*/ 0 w 936379"/>
              <a:gd name="connsiteY6" fmla="*/ 238790 h 936379"/>
              <a:gd name="connsiteX7" fmla="*/ 238790 w 936379"/>
              <a:gd name="connsiteY7" fmla="*/ 0 h 936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36379" h="936379">
                <a:moveTo>
                  <a:pt x="697589" y="0"/>
                </a:moveTo>
                <a:cubicBezTo>
                  <a:pt x="829470" y="0"/>
                  <a:pt x="936379" y="106910"/>
                  <a:pt x="936379" y="238790"/>
                </a:cubicBezTo>
                <a:lnTo>
                  <a:pt x="936379" y="697590"/>
                </a:lnTo>
                <a:cubicBezTo>
                  <a:pt x="936379" y="829470"/>
                  <a:pt x="829469" y="936380"/>
                  <a:pt x="697589" y="936380"/>
                </a:cubicBezTo>
                <a:lnTo>
                  <a:pt x="238790" y="936380"/>
                </a:lnTo>
                <a:cubicBezTo>
                  <a:pt x="106910" y="936380"/>
                  <a:pt x="0" y="829470"/>
                  <a:pt x="0" y="697590"/>
                </a:cubicBezTo>
                <a:lnTo>
                  <a:pt x="0" y="238790"/>
                </a:lnTo>
                <a:cubicBezTo>
                  <a:pt x="0" y="106910"/>
                  <a:pt x="106910" y="0"/>
                  <a:pt x="238790" y="0"/>
                </a:cubicBezTo>
                <a:close/>
              </a:path>
            </a:pathLst>
          </a:custGeom>
          <a:solidFill>
            <a:srgbClr val="FFFFFF"/>
          </a:solidFill>
          <a:ln w="89433" cap="rnd">
            <a:solidFill>
              <a:srgbClr val="999999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8370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Content Placeholder 1">
            <a:extLst>
              <a:ext uri="{FF2B5EF4-FFF2-40B4-BE49-F238E27FC236}">
                <a16:creationId xmlns:a16="http://schemas.microsoft.com/office/drawing/2014/main" id="{240A6A62-B890-4D1F-B7CA-62CBF94EC0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340" y="1755469"/>
            <a:ext cx="10077896" cy="64604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altLang="en-US" sz="2000" dirty="0">
                <a:solidFill>
                  <a:schemeClr val="bg2">
                    <a:lumMod val="50000"/>
                  </a:schemeClr>
                </a:solidFill>
                <a:cs typeface="Calibri" panose="020F0502020204030204" pitchFamily="34" charset="0"/>
              </a:rPr>
              <a:t>Randomized, double-blind, placebo-controlled phase III trial in patients with HER2+ eBC; no prior invasive BC or anticancer tx or RT;</a:t>
            </a:r>
            <a:r>
              <a:rPr lang="en-US" altLang="en-US" sz="2000" b="1" dirty="0">
                <a:solidFill>
                  <a:schemeClr val="bg2">
                    <a:lumMod val="50000"/>
                  </a:schemeClr>
                </a:solidFill>
                <a:cs typeface="Calibri" panose="020F0502020204030204" pitchFamily="34" charset="0"/>
              </a:rPr>
              <a:t> N+ any tumor size (no T0) or N0 tumor size &gt;1 cm*</a:t>
            </a:r>
            <a:br>
              <a:rPr lang="en-US" altLang="en-US" sz="2000" b="1" baseline="30000" dirty="0">
                <a:solidFill>
                  <a:schemeClr val="bg2">
                    <a:lumMod val="50000"/>
                  </a:schemeClr>
                </a:solidFill>
                <a:cs typeface="Calibri" panose="020F0502020204030204" pitchFamily="34" charset="0"/>
              </a:rPr>
            </a:br>
            <a:endParaRPr lang="en-US" altLang="en-US" sz="2000" b="1" baseline="30000" dirty="0">
              <a:solidFill>
                <a:schemeClr val="bg2">
                  <a:lumMod val="50000"/>
                </a:schemeClr>
              </a:solidFill>
              <a:cs typeface="Calibri" panose="020F0502020204030204" pitchFamily="34" charset="0"/>
            </a:endParaRPr>
          </a:p>
        </p:txBody>
      </p:sp>
      <p:sp>
        <p:nvSpPr>
          <p:cNvPr id="11269" name="Text Box 11">
            <a:extLst>
              <a:ext uri="{FF2B5EF4-FFF2-40B4-BE49-F238E27FC236}">
                <a16:creationId xmlns:a16="http://schemas.microsoft.com/office/drawing/2014/main" id="{47D4084E-45CE-40BB-B90A-7C54B7413C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54796" y="5057245"/>
            <a:ext cx="2505706" cy="1061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b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*Or N0 with tumors &gt;0.5 to ≤1 cm and ≥1 of following: histologic/nuclear grade 3; ER negative and PgR negative; aged &lt;35 yr.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N0 enrollment capped after first 3655 patients randomized.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1. von Minckwitz. NJEM. 2017;377:122. 2. </a:t>
            </a: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Piccart. JCO. 2021;39:1448</a:t>
            </a:r>
            <a:endParaRPr kumimoji="0" lang="en-US" altLang="en-US" sz="900" b="0" i="0" u="none" strike="noStrike" kern="1200" cap="none" spc="0" normalizeH="0" baseline="0" noProof="0" dirty="0">
              <a:ln>
                <a:noFill/>
              </a:ln>
              <a:solidFill>
                <a:srgbClr val="45556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39AC55-1782-13E7-2E5D-501C9249E642}"/>
              </a:ext>
            </a:extLst>
          </p:cNvPr>
          <p:cNvSpPr txBox="1"/>
          <p:nvPr/>
        </p:nvSpPr>
        <p:spPr>
          <a:xfrm>
            <a:off x="548640" y="518026"/>
            <a:ext cx="10324069" cy="95410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en-US"/>
            </a:defPPr>
            <a:lvl1pPr indent="0" algn="ctr">
              <a:buNone/>
              <a:defRPr sz="2800" b="1">
                <a:solidFill>
                  <a:srgbClr val="333F70"/>
                </a:solidFill>
                <a:ea typeface="Unbounded Bold" pitchFamily="34" charset="-122"/>
                <a:cs typeface="Unbounded Bold" pitchFamily="34" charset="-120"/>
              </a:defRPr>
            </a:lvl1pPr>
          </a:lstStyle>
          <a:p>
            <a:pPr algn="l"/>
            <a:r>
              <a:rPr lang="en-US" sz="3600" dirty="0"/>
              <a:t>APHINITY: </a:t>
            </a:r>
          </a:p>
          <a:p>
            <a:pPr algn="l"/>
            <a:r>
              <a:rPr lang="en-US" sz="2000" dirty="0"/>
              <a:t>IDFS with Pertuzumab, Trastuzumab &amp; CT vs Trastuzumab and CT in HER2+ EBC (ITT Population)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6BF2F31-BB26-8382-D34B-337850CB8D1A}"/>
              </a:ext>
            </a:extLst>
          </p:cNvPr>
          <p:cNvCxnSpPr>
            <a:cxnSpLocks/>
          </p:cNvCxnSpPr>
          <p:nvPr/>
        </p:nvCxnSpPr>
        <p:spPr>
          <a:xfrm>
            <a:off x="548640" y="1608800"/>
            <a:ext cx="10042994" cy="0"/>
          </a:xfrm>
          <a:prstGeom prst="line">
            <a:avLst/>
          </a:prstGeom>
          <a:ln w="19050">
            <a:solidFill>
              <a:srgbClr val="333F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F472067-0050-AA6F-2960-50347EA117D2}"/>
              </a:ext>
            </a:extLst>
          </p:cNvPr>
          <p:cNvGrpSpPr/>
          <p:nvPr/>
        </p:nvGrpSpPr>
        <p:grpSpPr>
          <a:xfrm>
            <a:off x="543421" y="2367681"/>
            <a:ext cx="9047303" cy="3729694"/>
            <a:chOff x="497931" y="2811738"/>
            <a:chExt cx="10668470" cy="4398010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B309C922-411D-8211-379F-68E8F03677F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956478" y="3664975"/>
              <a:ext cx="0" cy="2405515"/>
            </a:xfrm>
            <a:prstGeom prst="line">
              <a:avLst/>
            </a:prstGeom>
            <a:noFill/>
            <a:ln w="28575" cap="flat" cmpd="sng" algn="ctr">
              <a:solidFill>
                <a:schemeClr val="bg2">
                  <a:lumMod val="50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33B14152-0687-DB6B-D15A-35243E278154}"/>
                </a:ext>
              </a:extLst>
            </p:cNvPr>
            <p:cNvCxnSpPr/>
            <p:nvPr/>
          </p:nvCxnSpPr>
          <p:spPr bwMode="auto">
            <a:xfrm>
              <a:off x="2002421" y="3210560"/>
              <a:ext cx="119605" cy="0"/>
            </a:xfrm>
            <a:prstGeom prst="line">
              <a:avLst/>
            </a:prstGeom>
            <a:noFill/>
            <a:ln w="2857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EA354101-26BB-4874-D3D1-CB202588B2EE}"/>
                </a:ext>
              </a:extLst>
            </p:cNvPr>
            <p:cNvCxnSpPr/>
            <p:nvPr/>
          </p:nvCxnSpPr>
          <p:spPr bwMode="auto">
            <a:xfrm>
              <a:off x="2002421" y="3784471"/>
              <a:ext cx="119605" cy="0"/>
            </a:xfrm>
            <a:prstGeom prst="line">
              <a:avLst/>
            </a:prstGeom>
            <a:noFill/>
            <a:ln w="2857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16A38AE8-213C-5991-8A96-AA0A277A396F}"/>
                </a:ext>
              </a:extLst>
            </p:cNvPr>
            <p:cNvCxnSpPr/>
            <p:nvPr/>
          </p:nvCxnSpPr>
          <p:spPr bwMode="auto">
            <a:xfrm>
              <a:off x="2002421" y="4358382"/>
              <a:ext cx="119605" cy="0"/>
            </a:xfrm>
            <a:prstGeom prst="line">
              <a:avLst/>
            </a:prstGeom>
            <a:noFill/>
            <a:ln w="2857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DDA1F0B-2447-0684-3E3A-4CC30459BF7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002421" y="4932293"/>
              <a:ext cx="119605" cy="0"/>
            </a:xfrm>
            <a:prstGeom prst="line">
              <a:avLst/>
            </a:prstGeom>
            <a:noFill/>
            <a:ln w="2857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13BFC40-C9BC-A842-78CE-BBF5DD20D8A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002421" y="5506205"/>
              <a:ext cx="119605" cy="0"/>
            </a:xfrm>
            <a:prstGeom prst="line">
              <a:avLst/>
            </a:prstGeom>
            <a:noFill/>
            <a:ln w="2857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E52D8C4-0DEC-CB43-1E06-6B5FCC91D8E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129742" y="6077222"/>
              <a:ext cx="0" cy="123464"/>
            </a:xfrm>
            <a:prstGeom prst="line">
              <a:avLst/>
            </a:prstGeom>
            <a:noFill/>
            <a:ln w="2857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69E902E-0914-2486-1C45-41591F40D76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404886" y="6077222"/>
              <a:ext cx="0" cy="123464"/>
            </a:xfrm>
            <a:prstGeom prst="line">
              <a:avLst/>
            </a:prstGeom>
            <a:noFill/>
            <a:ln w="2857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8CCBF1E6-029B-92E8-BC39-6B30CBC14BB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680030" y="6077222"/>
              <a:ext cx="0" cy="123464"/>
            </a:xfrm>
            <a:prstGeom prst="line">
              <a:avLst/>
            </a:prstGeom>
            <a:noFill/>
            <a:ln w="2857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AE781B2-3CBE-489A-272F-9B0D45F1CE5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955174" y="6077222"/>
              <a:ext cx="0" cy="123464"/>
            </a:xfrm>
            <a:prstGeom prst="line">
              <a:avLst/>
            </a:prstGeom>
            <a:noFill/>
            <a:ln w="2857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5CF0495-F8D1-0EFA-B2E1-6954BEB1720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230318" y="6077222"/>
              <a:ext cx="0" cy="123464"/>
            </a:xfrm>
            <a:prstGeom prst="line">
              <a:avLst/>
            </a:prstGeom>
            <a:noFill/>
            <a:ln w="2857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3B8F0CA-4E67-F426-8243-07DDA746D98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505462" y="6077222"/>
              <a:ext cx="0" cy="123464"/>
            </a:xfrm>
            <a:prstGeom prst="line">
              <a:avLst/>
            </a:prstGeom>
            <a:noFill/>
            <a:ln w="2857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FB621F5-2800-E647-2C2E-91ABE0DAB5A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780608" y="6077222"/>
              <a:ext cx="0" cy="123464"/>
            </a:xfrm>
            <a:prstGeom prst="line">
              <a:avLst/>
            </a:prstGeom>
            <a:noFill/>
            <a:ln w="28575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537B5B9-9B7E-1A73-B2BB-5A4BC14F3C37}"/>
                </a:ext>
              </a:extLst>
            </p:cNvPr>
            <p:cNvSpPr/>
            <p:nvPr/>
          </p:nvSpPr>
          <p:spPr bwMode="auto">
            <a:xfrm>
              <a:off x="2131581" y="3247136"/>
              <a:ext cx="7917736" cy="263420"/>
            </a:xfrm>
            <a:custGeom>
              <a:avLst/>
              <a:gdLst>
                <a:gd name="connsiteX0" fmla="*/ 0 w 7917736"/>
                <a:gd name="connsiteY0" fmla="*/ 0 h 263420"/>
                <a:gd name="connsiteX1" fmla="*/ 632814 w 7917736"/>
                <a:gd name="connsiteY1" fmla="*/ 0 h 263420"/>
                <a:gd name="connsiteX2" fmla="*/ 632814 w 7917736"/>
                <a:gd name="connsiteY2" fmla="*/ 6056 h 263420"/>
                <a:gd name="connsiteX3" fmla="*/ 1262599 w 7917736"/>
                <a:gd name="connsiteY3" fmla="*/ 6056 h 263420"/>
                <a:gd name="connsiteX4" fmla="*/ 1262599 w 7917736"/>
                <a:gd name="connsiteY4" fmla="*/ 33306 h 263420"/>
                <a:gd name="connsiteX5" fmla="*/ 1725855 w 7917736"/>
                <a:gd name="connsiteY5" fmla="*/ 33306 h 263420"/>
                <a:gd name="connsiteX6" fmla="*/ 1725855 w 7917736"/>
                <a:gd name="connsiteY6" fmla="*/ 57529 h 263420"/>
                <a:gd name="connsiteX7" fmla="*/ 1983219 w 7917736"/>
                <a:gd name="connsiteY7" fmla="*/ 57529 h 263420"/>
                <a:gd name="connsiteX8" fmla="*/ 1983219 w 7917736"/>
                <a:gd name="connsiteY8" fmla="*/ 78723 h 263420"/>
                <a:gd name="connsiteX9" fmla="*/ 2364724 w 7917736"/>
                <a:gd name="connsiteY9" fmla="*/ 78723 h 263420"/>
                <a:gd name="connsiteX10" fmla="*/ 2364724 w 7917736"/>
                <a:gd name="connsiteY10" fmla="*/ 78723 h 263420"/>
                <a:gd name="connsiteX11" fmla="*/ 2679616 w 7917736"/>
                <a:gd name="connsiteY11" fmla="*/ 78723 h 263420"/>
                <a:gd name="connsiteX12" fmla="*/ 2679616 w 7917736"/>
                <a:gd name="connsiteY12" fmla="*/ 99918 h 263420"/>
                <a:gd name="connsiteX13" fmla="*/ 2882480 w 7917736"/>
                <a:gd name="connsiteY13" fmla="*/ 99918 h 263420"/>
                <a:gd name="connsiteX14" fmla="*/ 2882480 w 7917736"/>
                <a:gd name="connsiteY14" fmla="*/ 118085 h 263420"/>
                <a:gd name="connsiteX15" fmla="*/ 3330596 w 7917736"/>
                <a:gd name="connsiteY15" fmla="*/ 118085 h 263420"/>
                <a:gd name="connsiteX16" fmla="*/ 3330596 w 7917736"/>
                <a:gd name="connsiteY16" fmla="*/ 136252 h 263420"/>
                <a:gd name="connsiteX17" fmla="*/ 3533460 w 7917736"/>
                <a:gd name="connsiteY17" fmla="*/ 136252 h 263420"/>
                <a:gd name="connsiteX18" fmla="*/ 3533460 w 7917736"/>
                <a:gd name="connsiteY18" fmla="*/ 154419 h 263420"/>
                <a:gd name="connsiteX19" fmla="*/ 4090578 w 7917736"/>
                <a:gd name="connsiteY19" fmla="*/ 154419 h 263420"/>
                <a:gd name="connsiteX20" fmla="*/ 4105717 w 7917736"/>
                <a:gd name="connsiteY20" fmla="*/ 169558 h 263420"/>
                <a:gd name="connsiteX21" fmla="*/ 4414554 w 7917736"/>
                <a:gd name="connsiteY21" fmla="*/ 169558 h 263420"/>
                <a:gd name="connsiteX22" fmla="*/ 4414554 w 7917736"/>
                <a:gd name="connsiteY22" fmla="*/ 178641 h 263420"/>
                <a:gd name="connsiteX23" fmla="*/ 4871754 w 7917736"/>
                <a:gd name="connsiteY23" fmla="*/ 178641 h 263420"/>
                <a:gd name="connsiteX24" fmla="*/ 4871754 w 7917736"/>
                <a:gd name="connsiteY24" fmla="*/ 196808 h 263420"/>
                <a:gd name="connsiteX25" fmla="*/ 5580263 w 7917736"/>
                <a:gd name="connsiteY25" fmla="*/ 196808 h 263420"/>
                <a:gd name="connsiteX26" fmla="*/ 5580263 w 7917736"/>
                <a:gd name="connsiteY26" fmla="*/ 214975 h 263420"/>
                <a:gd name="connsiteX27" fmla="*/ 6019296 w 7917736"/>
                <a:gd name="connsiteY27" fmla="*/ 214975 h 263420"/>
                <a:gd name="connsiteX28" fmla="*/ 6019296 w 7917736"/>
                <a:gd name="connsiteY28" fmla="*/ 230114 h 263420"/>
                <a:gd name="connsiteX29" fmla="*/ 6312994 w 7917736"/>
                <a:gd name="connsiteY29" fmla="*/ 230114 h 263420"/>
                <a:gd name="connsiteX30" fmla="*/ 6312994 w 7917736"/>
                <a:gd name="connsiteY30" fmla="*/ 236170 h 263420"/>
                <a:gd name="connsiteX31" fmla="*/ 6721749 w 7917736"/>
                <a:gd name="connsiteY31" fmla="*/ 236170 h 263420"/>
                <a:gd name="connsiteX32" fmla="*/ 6724777 w 7917736"/>
                <a:gd name="connsiteY32" fmla="*/ 239198 h 263420"/>
                <a:gd name="connsiteX33" fmla="*/ 7587704 w 7917736"/>
                <a:gd name="connsiteY33" fmla="*/ 239198 h 263420"/>
                <a:gd name="connsiteX34" fmla="*/ 7587704 w 7917736"/>
                <a:gd name="connsiteY34" fmla="*/ 263420 h 263420"/>
                <a:gd name="connsiteX35" fmla="*/ 7917736 w 7917736"/>
                <a:gd name="connsiteY35" fmla="*/ 263420 h 263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917736" h="263420">
                  <a:moveTo>
                    <a:pt x="0" y="0"/>
                  </a:moveTo>
                  <a:lnTo>
                    <a:pt x="632814" y="0"/>
                  </a:lnTo>
                  <a:lnTo>
                    <a:pt x="632814" y="6056"/>
                  </a:lnTo>
                  <a:lnTo>
                    <a:pt x="1262599" y="6056"/>
                  </a:lnTo>
                  <a:lnTo>
                    <a:pt x="1262599" y="33306"/>
                  </a:lnTo>
                  <a:lnTo>
                    <a:pt x="1725855" y="33306"/>
                  </a:lnTo>
                  <a:lnTo>
                    <a:pt x="1725855" y="57529"/>
                  </a:lnTo>
                  <a:lnTo>
                    <a:pt x="1983219" y="57529"/>
                  </a:lnTo>
                  <a:lnTo>
                    <a:pt x="1983219" y="78723"/>
                  </a:lnTo>
                  <a:lnTo>
                    <a:pt x="2364724" y="78723"/>
                  </a:lnTo>
                  <a:lnTo>
                    <a:pt x="2364724" y="78723"/>
                  </a:lnTo>
                  <a:lnTo>
                    <a:pt x="2679616" y="78723"/>
                  </a:lnTo>
                  <a:lnTo>
                    <a:pt x="2679616" y="99918"/>
                  </a:lnTo>
                  <a:lnTo>
                    <a:pt x="2882480" y="99918"/>
                  </a:lnTo>
                  <a:lnTo>
                    <a:pt x="2882480" y="118085"/>
                  </a:lnTo>
                  <a:lnTo>
                    <a:pt x="3330596" y="118085"/>
                  </a:lnTo>
                  <a:lnTo>
                    <a:pt x="3330596" y="136252"/>
                  </a:lnTo>
                  <a:lnTo>
                    <a:pt x="3533460" y="136252"/>
                  </a:lnTo>
                  <a:lnTo>
                    <a:pt x="3533460" y="154419"/>
                  </a:lnTo>
                  <a:lnTo>
                    <a:pt x="4090578" y="154419"/>
                  </a:lnTo>
                  <a:lnTo>
                    <a:pt x="4105717" y="169558"/>
                  </a:lnTo>
                  <a:lnTo>
                    <a:pt x="4414554" y="169558"/>
                  </a:lnTo>
                  <a:lnTo>
                    <a:pt x="4414554" y="178641"/>
                  </a:lnTo>
                  <a:lnTo>
                    <a:pt x="4871754" y="178641"/>
                  </a:lnTo>
                  <a:lnTo>
                    <a:pt x="4871754" y="196808"/>
                  </a:lnTo>
                  <a:lnTo>
                    <a:pt x="5580263" y="196808"/>
                  </a:lnTo>
                  <a:lnTo>
                    <a:pt x="5580263" y="214975"/>
                  </a:lnTo>
                  <a:lnTo>
                    <a:pt x="6019296" y="214975"/>
                  </a:lnTo>
                  <a:lnTo>
                    <a:pt x="6019296" y="230114"/>
                  </a:lnTo>
                  <a:lnTo>
                    <a:pt x="6312994" y="230114"/>
                  </a:lnTo>
                  <a:lnTo>
                    <a:pt x="6312994" y="236170"/>
                  </a:lnTo>
                  <a:lnTo>
                    <a:pt x="6721749" y="236170"/>
                  </a:lnTo>
                  <a:lnTo>
                    <a:pt x="6724777" y="239198"/>
                  </a:lnTo>
                  <a:lnTo>
                    <a:pt x="7587704" y="239198"/>
                  </a:lnTo>
                  <a:lnTo>
                    <a:pt x="7587704" y="263420"/>
                  </a:lnTo>
                  <a:lnTo>
                    <a:pt x="7917736" y="263420"/>
                  </a:lnTo>
                </a:path>
              </a:pathLst>
            </a:custGeom>
            <a:noFill/>
            <a:ln w="28575">
              <a:solidFill>
                <a:srgbClr val="FF964F"/>
              </a:solidFill>
              <a:miter lim="800000"/>
              <a:headEnd/>
              <a:tailEnd/>
            </a:ln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806ADB4-98A3-BB65-52B9-1E50E0CD8A6D}"/>
                </a:ext>
              </a:extLst>
            </p:cNvPr>
            <p:cNvSpPr txBox="1"/>
            <p:nvPr/>
          </p:nvSpPr>
          <p:spPr bwMode="auto">
            <a:xfrm>
              <a:off x="3370740" y="6313102"/>
              <a:ext cx="5192701" cy="4355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Yrs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80613C0-B2AC-F541-A26D-28E5D762B3A9}"/>
                </a:ext>
              </a:extLst>
            </p:cNvPr>
            <p:cNvSpPr txBox="1"/>
            <p:nvPr/>
          </p:nvSpPr>
          <p:spPr bwMode="auto">
            <a:xfrm rot="16200000">
              <a:off x="-334454" y="4384940"/>
              <a:ext cx="3082529" cy="40724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IDFS (%)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E25F981-4FE1-6625-6869-D19968D42767}"/>
                </a:ext>
              </a:extLst>
            </p:cNvPr>
            <p:cNvSpPr txBox="1"/>
            <p:nvPr/>
          </p:nvSpPr>
          <p:spPr bwMode="auto">
            <a:xfrm>
              <a:off x="5715471" y="2811738"/>
              <a:ext cx="847788" cy="37330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3 Yr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F227C63-3243-94D1-BBCF-DC29445FFC8E}"/>
                </a:ext>
              </a:extLst>
            </p:cNvPr>
            <p:cNvSpPr txBox="1"/>
            <p:nvPr/>
          </p:nvSpPr>
          <p:spPr bwMode="auto">
            <a:xfrm>
              <a:off x="9488129" y="2891216"/>
              <a:ext cx="847788" cy="37330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6 Yr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799C037-A95B-6433-0614-CCF7AB47614E}"/>
                </a:ext>
              </a:extLst>
            </p:cNvPr>
            <p:cNvSpPr txBox="1"/>
            <p:nvPr/>
          </p:nvSpPr>
          <p:spPr bwMode="auto">
            <a:xfrm>
              <a:off x="1395822" y="3007940"/>
              <a:ext cx="593452" cy="37330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100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22D4F3C-75A6-1F92-2A96-AFEB0191A4A6}"/>
                </a:ext>
              </a:extLst>
            </p:cNvPr>
            <p:cNvSpPr txBox="1"/>
            <p:nvPr/>
          </p:nvSpPr>
          <p:spPr bwMode="auto">
            <a:xfrm>
              <a:off x="1395822" y="3601391"/>
              <a:ext cx="593452" cy="37330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80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7A9221C-50B0-2A0C-963D-D361E983B19C}"/>
                </a:ext>
              </a:extLst>
            </p:cNvPr>
            <p:cNvSpPr txBox="1"/>
            <p:nvPr/>
          </p:nvSpPr>
          <p:spPr bwMode="auto">
            <a:xfrm>
              <a:off x="1395822" y="4176676"/>
              <a:ext cx="593452" cy="37330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60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F024A22-EB11-FB30-06CA-87E3DF2CDB60}"/>
                </a:ext>
              </a:extLst>
            </p:cNvPr>
            <p:cNvSpPr txBox="1"/>
            <p:nvPr/>
          </p:nvSpPr>
          <p:spPr bwMode="auto">
            <a:xfrm>
              <a:off x="1395822" y="4748933"/>
              <a:ext cx="593452" cy="37330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40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84E3073-FDBB-9135-39C0-F193B253B68E}"/>
                </a:ext>
              </a:extLst>
            </p:cNvPr>
            <p:cNvSpPr txBox="1"/>
            <p:nvPr/>
          </p:nvSpPr>
          <p:spPr bwMode="auto">
            <a:xfrm>
              <a:off x="1395822" y="5299995"/>
              <a:ext cx="593452" cy="37330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20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CA69FB4-4F94-70F6-80F6-F53991F77D1D}"/>
                </a:ext>
              </a:extLst>
            </p:cNvPr>
            <p:cNvSpPr txBox="1"/>
            <p:nvPr/>
          </p:nvSpPr>
          <p:spPr bwMode="auto">
            <a:xfrm>
              <a:off x="1980190" y="6153839"/>
              <a:ext cx="593452" cy="37330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223AC2E-5948-F2FB-E5EC-C98E8DD7BCDE}"/>
                </a:ext>
              </a:extLst>
            </p:cNvPr>
            <p:cNvSpPr txBox="1"/>
            <p:nvPr/>
          </p:nvSpPr>
          <p:spPr bwMode="auto">
            <a:xfrm>
              <a:off x="3273067" y="6153839"/>
              <a:ext cx="593452" cy="37330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216B5FB-FD51-0BB5-0E16-8CA6C1B68C05}"/>
                </a:ext>
              </a:extLst>
            </p:cNvPr>
            <p:cNvSpPr txBox="1"/>
            <p:nvPr/>
          </p:nvSpPr>
          <p:spPr bwMode="auto">
            <a:xfrm>
              <a:off x="4523555" y="6153839"/>
              <a:ext cx="593452" cy="37330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D3F189A-2350-2C2B-F762-756CF5384331}"/>
                </a:ext>
              </a:extLst>
            </p:cNvPr>
            <p:cNvSpPr txBox="1"/>
            <p:nvPr/>
          </p:nvSpPr>
          <p:spPr bwMode="auto">
            <a:xfrm>
              <a:off x="5813403" y="6153839"/>
              <a:ext cx="593452" cy="37330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196A0F3-727C-85E7-9C3A-DB2DF2A3D7F6}"/>
                </a:ext>
              </a:extLst>
            </p:cNvPr>
            <p:cNvSpPr txBox="1"/>
            <p:nvPr/>
          </p:nvSpPr>
          <p:spPr bwMode="auto">
            <a:xfrm>
              <a:off x="7082057" y="6162922"/>
              <a:ext cx="593452" cy="37330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6D59B74-DC1B-1E9B-CDD6-2430A0C4E9C9}"/>
                </a:ext>
              </a:extLst>
            </p:cNvPr>
            <p:cNvSpPr txBox="1"/>
            <p:nvPr/>
          </p:nvSpPr>
          <p:spPr bwMode="auto">
            <a:xfrm>
              <a:off x="8353740" y="6175033"/>
              <a:ext cx="593452" cy="37330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CBF411C-D51A-371A-D0AC-DA2ED6F0B7CD}"/>
                </a:ext>
              </a:extLst>
            </p:cNvPr>
            <p:cNvSpPr txBox="1"/>
            <p:nvPr/>
          </p:nvSpPr>
          <p:spPr bwMode="auto">
            <a:xfrm>
              <a:off x="9628450" y="6175033"/>
              <a:ext cx="593452" cy="37330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6</a:t>
              </a: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347CC770-D06C-4592-FDAC-DF5F405D494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780608" y="3834532"/>
              <a:ext cx="0" cy="2235958"/>
            </a:xfrm>
            <a:prstGeom prst="line">
              <a:avLst/>
            </a:prstGeom>
            <a:noFill/>
            <a:ln w="28575" cap="flat" cmpd="sng" algn="ctr">
              <a:solidFill>
                <a:schemeClr val="bg2">
                  <a:lumMod val="50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DE3491C-B625-F579-FD83-616422CBBF3F}"/>
                </a:ext>
              </a:extLst>
            </p:cNvPr>
            <p:cNvSpPr txBox="1"/>
            <p:nvPr/>
          </p:nvSpPr>
          <p:spPr bwMode="auto">
            <a:xfrm>
              <a:off x="5616596" y="3071523"/>
              <a:ext cx="847788" cy="37330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333F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94.1%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FBF6CB2D-9128-B78A-D213-7A617747178A}"/>
                </a:ext>
              </a:extLst>
            </p:cNvPr>
            <p:cNvSpPr/>
            <p:nvPr/>
          </p:nvSpPr>
          <p:spPr bwMode="auto">
            <a:xfrm>
              <a:off x="5041311" y="3864810"/>
              <a:ext cx="1698604" cy="566202"/>
            </a:xfrm>
            <a:prstGeom prst="rect">
              <a:avLst/>
            </a:prstGeom>
            <a:solidFill>
              <a:schemeClr val="bg2"/>
            </a:solidFill>
            <a:ln w="0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333F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Pertuzumab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333F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(n = 2400)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B9FFCAFF-CC5D-90D9-2BCB-95B8ECA66E5D}"/>
                </a:ext>
              </a:extLst>
            </p:cNvPr>
            <p:cNvSpPr/>
            <p:nvPr/>
          </p:nvSpPr>
          <p:spPr bwMode="auto">
            <a:xfrm>
              <a:off x="6764939" y="3864810"/>
              <a:ext cx="1698604" cy="566202"/>
            </a:xfrm>
            <a:prstGeom prst="rect">
              <a:avLst/>
            </a:prstGeom>
            <a:solidFill>
              <a:srgbClr val="FF964F"/>
            </a:solidFill>
            <a:ln w="0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Placebo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(n = 2404)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94E4209-9379-1BB8-6AC6-C5906C3B269F}"/>
                </a:ext>
              </a:extLst>
            </p:cNvPr>
            <p:cNvSpPr txBox="1"/>
            <p:nvPr/>
          </p:nvSpPr>
          <p:spPr bwMode="auto">
            <a:xfrm>
              <a:off x="9416504" y="3162358"/>
              <a:ext cx="847788" cy="37330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333F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90.6%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E48664A9-C014-E9BA-E45D-65CCCB16E7AD}"/>
                </a:ext>
              </a:extLst>
            </p:cNvPr>
            <p:cNvSpPr/>
            <p:nvPr/>
          </p:nvSpPr>
          <p:spPr bwMode="auto">
            <a:xfrm>
              <a:off x="2310223" y="5172827"/>
              <a:ext cx="6122241" cy="78420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2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69515640-01D9-4A5C-78D1-70880209FEEB}"/>
                </a:ext>
              </a:extLst>
            </p:cNvPr>
            <p:cNvSpPr txBox="1"/>
            <p:nvPr/>
          </p:nvSpPr>
          <p:spPr bwMode="auto">
            <a:xfrm>
              <a:off x="9416504" y="3543864"/>
              <a:ext cx="847788" cy="37330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964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87.8%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D027300-FF9D-2BA6-ECE2-2504B4101F4F}"/>
                </a:ext>
              </a:extLst>
            </p:cNvPr>
            <p:cNvSpPr/>
            <p:nvPr/>
          </p:nvSpPr>
          <p:spPr bwMode="auto">
            <a:xfrm>
              <a:off x="2310223" y="4437067"/>
              <a:ext cx="6122241" cy="73575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2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015873"/>
                </a:buClr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6FB3760A-8848-2665-6D60-A1EE38795369}"/>
                </a:ext>
              </a:extLst>
            </p:cNvPr>
            <p:cNvSpPr txBox="1"/>
            <p:nvPr/>
          </p:nvSpPr>
          <p:spPr bwMode="auto">
            <a:xfrm>
              <a:off x="5619625" y="3350083"/>
              <a:ext cx="847788" cy="37330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964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93.2%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F7789E8-5D83-49D1-22E7-B4D19A0A47AE}"/>
                </a:ext>
              </a:extLst>
            </p:cNvPr>
            <p:cNvSpPr txBox="1"/>
            <p:nvPr/>
          </p:nvSpPr>
          <p:spPr bwMode="auto">
            <a:xfrm>
              <a:off x="2370778" y="4382567"/>
              <a:ext cx="2785590" cy="73866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Events, n (%)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Stratified HR (95% Cl)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Median f/u, mo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7E1D72B-0563-3BAC-6644-4FEE2663CCBC}"/>
                </a:ext>
              </a:extLst>
            </p:cNvPr>
            <p:cNvSpPr txBox="1"/>
            <p:nvPr/>
          </p:nvSpPr>
          <p:spPr bwMode="auto">
            <a:xfrm>
              <a:off x="5479619" y="4393682"/>
              <a:ext cx="1271682" cy="3385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221 (9.2)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71CA52FD-009E-9111-3E5C-6193611059EB}"/>
                </a:ext>
              </a:extLst>
            </p:cNvPr>
            <p:cNvSpPr txBox="1"/>
            <p:nvPr/>
          </p:nvSpPr>
          <p:spPr bwMode="auto">
            <a:xfrm>
              <a:off x="6982140" y="4376510"/>
              <a:ext cx="1326183" cy="3385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287 (11.9)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1C34420F-DB10-4A27-6CDF-D0F2A8B53535}"/>
                </a:ext>
              </a:extLst>
            </p:cNvPr>
            <p:cNvSpPr txBox="1"/>
            <p:nvPr/>
          </p:nvSpPr>
          <p:spPr bwMode="auto">
            <a:xfrm>
              <a:off x="5888646" y="4628089"/>
              <a:ext cx="2422251" cy="3385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0.76 (0.64-0.91)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FF763BE-732B-2EC8-6820-58BD3D4127C3}"/>
                </a:ext>
              </a:extLst>
            </p:cNvPr>
            <p:cNvSpPr txBox="1"/>
            <p:nvPr/>
          </p:nvSpPr>
          <p:spPr bwMode="auto">
            <a:xfrm>
              <a:off x="6480605" y="4882425"/>
              <a:ext cx="693369" cy="3385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74.1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B0E160C3-3574-0266-519E-1AA67FBE2462}"/>
                </a:ext>
              </a:extLst>
            </p:cNvPr>
            <p:cNvSpPr txBox="1"/>
            <p:nvPr/>
          </p:nvSpPr>
          <p:spPr bwMode="auto">
            <a:xfrm>
              <a:off x="2358666" y="5221327"/>
              <a:ext cx="3170123" cy="73866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6 yr from randomization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Difference in event-free rate, %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(95% CI for difference)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6755DB64-B0EC-8B06-794E-4C808F90903C}"/>
                </a:ext>
              </a:extLst>
            </p:cNvPr>
            <p:cNvSpPr txBox="1"/>
            <p:nvPr/>
          </p:nvSpPr>
          <p:spPr bwMode="auto">
            <a:xfrm>
              <a:off x="6506775" y="5360820"/>
              <a:ext cx="693369" cy="3385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2.8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2AA48AEC-6FFC-E937-A440-9447CF28EFD9}"/>
                </a:ext>
              </a:extLst>
            </p:cNvPr>
            <p:cNvSpPr txBox="1"/>
            <p:nvPr/>
          </p:nvSpPr>
          <p:spPr bwMode="auto">
            <a:xfrm>
              <a:off x="6282500" y="5600515"/>
              <a:ext cx="1625936" cy="3385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(1.0-4.6)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E0215CC5-0767-74F9-DE49-1AD038CCC550}"/>
                </a:ext>
              </a:extLst>
            </p:cNvPr>
            <p:cNvSpPr txBox="1"/>
            <p:nvPr/>
          </p:nvSpPr>
          <p:spPr bwMode="auto">
            <a:xfrm>
              <a:off x="497931" y="6409116"/>
              <a:ext cx="1872848" cy="76214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333F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Patients at Risk, 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n</a:t>
              </a:r>
              <a:b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</a:b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333F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Pertuzumab</a:t>
              </a:r>
              <a:b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1587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</a:b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E1471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Placebo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03740295-6F57-4101-6724-9BBD9E80DFF8}"/>
                </a:ext>
              </a:extLst>
            </p:cNvPr>
            <p:cNvSpPr txBox="1"/>
            <p:nvPr/>
          </p:nvSpPr>
          <p:spPr bwMode="auto">
            <a:xfrm>
              <a:off x="1751371" y="6665358"/>
              <a:ext cx="9415030" cy="54439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333F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2400                           2277                      2198                        2122                     2055                        1978                       1482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E1471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2404                          2312                       2215                        2134                     2039                        1967                       1421</a:t>
              </a: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125C12AB-43B9-CAD8-25FB-CD1FD05FD285}"/>
                </a:ext>
              </a:extLst>
            </p:cNvPr>
            <p:cNvSpPr/>
            <p:nvPr/>
          </p:nvSpPr>
          <p:spPr bwMode="auto">
            <a:xfrm>
              <a:off x="2129742" y="3125679"/>
              <a:ext cx="7990390" cy="2955402"/>
            </a:xfrm>
            <a:custGeom>
              <a:avLst/>
              <a:gdLst>
                <a:gd name="connsiteX0" fmla="*/ 0 w 7990390"/>
                <a:gd name="connsiteY0" fmla="*/ 0 h 2955402"/>
                <a:gd name="connsiteX1" fmla="*/ 0 w 7990390"/>
                <a:gd name="connsiteY1" fmla="*/ 2955402 h 2955402"/>
                <a:gd name="connsiteX2" fmla="*/ 7990390 w 7990390"/>
                <a:gd name="connsiteY2" fmla="*/ 2955402 h 2955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90390" h="2955402">
                  <a:moveTo>
                    <a:pt x="0" y="0"/>
                  </a:moveTo>
                  <a:lnTo>
                    <a:pt x="0" y="2955402"/>
                  </a:lnTo>
                  <a:lnTo>
                    <a:pt x="7990390" y="2955402"/>
                  </a:lnTo>
                </a:path>
              </a:pathLst>
            </a:custGeom>
            <a:noFill/>
            <a:ln w="28575">
              <a:solidFill>
                <a:schemeClr val="bg2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34CCF96-01D1-9524-74EC-08FB0D44D931}"/>
                </a:ext>
              </a:extLst>
            </p:cNvPr>
            <p:cNvSpPr/>
            <p:nvPr/>
          </p:nvSpPr>
          <p:spPr bwMode="auto">
            <a:xfrm>
              <a:off x="2137637" y="3222914"/>
              <a:ext cx="7917735" cy="369393"/>
            </a:xfrm>
            <a:custGeom>
              <a:avLst/>
              <a:gdLst>
                <a:gd name="connsiteX0" fmla="*/ 7917735 w 7917735"/>
                <a:gd name="connsiteY0" fmla="*/ 369393 h 369393"/>
                <a:gd name="connsiteX1" fmla="*/ 7733038 w 7917735"/>
                <a:gd name="connsiteY1" fmla="*/ 369393 h 369393"/>
                <a:gd name="connsiteX2" fmla="*/ 7733038 w 7917735"/>
                <a:gd name="connsiteY2" fmla="*/ 345170 h 369393"/>
                <a:gd name="connsiteX3" fmla="*/ 7472646 w 7917735"/>
                <a:gd name="connsiteY3" fmla="*/ 345170 h 369393"/>
                <a:gd name="connsiteX4" fmla="*/ 7472646 w 7917735"/>
                <a:gd name="connsiteY4" fmla="*/ 317920 h 369393"/>
                <a:gd name="connsiteX5" fmla="*/ 6864056 w 7917735"/>
                <a:gd name="connsiteY5" fmla="*/ 317920 h 369393"/>
                <a:gd name="connsiteX6" fmla="*/ 6864056 w 7917735"/>
                <a:gd name="connsiteY6" fmla="*/ 311864 h 369393"/>
                <a:gd name="connsiteX7" fmla="*/ 6264548 w 7917735"/>
                <a:gd name="connsiteY7" fmla="*/ 311864 h 369393"/>
                <a:gd name="connsiteX8" fmla="*/ 6264548 w 7917735"/>
                <a:gd name="connsiteY8" fmla="*/ 302781 h 369393"/>
                <a:gd name="connsiteX9" fmla="*/ 5883044 w 7917735"/>
                <a:gd name="connsiteY9" fmla="*/ 302781 h 369393"/>
                <a:gd name="connsiteX10" fmla="*/ 5883044 w 7917735"/>
                <a:gd name="connsiteY10" fmla="*/ 272503 h 369393"/>
                <a:gd name="connsiteX11" fmla="*/ 5301703 w 7917735"/>
                <a:gd name="connsiteY11" fmla="*/ 272503 h 369393"/>
                <a:gd name="connsiteX12" fmla="*/ 5301703 w 7917735"/>
                <a:gd name="connsiteY12" fmla="*/ 254336 h 369393"/>
                <a:gd name="connsiteX13" fmla="*/ 4771836 w 7917735"/>
                <a:gd name="connsiteY13" fmla="*/ 254336 h 369393"/>
                <a:gd name="connsiteX14" fmla="*/ 4771836 w 7917735"/>
                <a:gd name="connsiteY14" fmla="*/ 230113 h 369393"/>
                <a:gd name="connsiteX15" fmla="*/ 4372164 w 7917735"/>
                <a:gd name="connsiteY15" fmla="*/ 230113 h 369393"/>
                <a:gd name="connsiteX16" fmla="*/ 4372164 w 7917735"/>
                <a:gd name="connsiteY16" fmla="*/ 211947 h 369393"/>
                <a:gd name="connsiteX17" fmla="*/ 4184440 w 7917735"/>
                <a:gd name="connsiteY17" fmla="*/ 211947 h 369393"/>
                <a:gd name="connsiteX18" fmla="*/ 4184440 w 7917735"/>
                <a:gd name="connsiteY18" fmla="*/ 184696 h 369393"/>
                <a:gd name="connsiteX19" fmla="*/ 3521348 w 7917735"/>
                <a:gd name="connsiteY19" fmla="*/ 184696 h 369393"/>
                <a:gd name="connsiteX20" fmla="*/ 3521348 w 7917735"/>
                <a:gd name="connsiteY20" fmla="*/ 163502 h 369393"/>
                <a:gd name="connsiteX21" fmla="*/ 3270040 w 7917735"/>
                <a:gd name="connsiteY21" fmla="*/ 163502 h 369393"/>
                <a:gd name="connsiteX22" fmla="*/ 3291235 w 7917735"/>
                <a:gd name="connsiteY22" fmla="*/ 142307 h 369393"/>
                <a:gd name="connsiteX23" fmla="*/ 2809812 w 7917735"/>
                <a:gd name="connsiteY23" fmla="*/ 142307 h 369393"/>
                <a:gd name="connsiteX24" fmla="*/ 2809812 w 7917735"/>
                <a:gd name="connsiteY24" fmla="*/ 109001 h 369393"/>
                <a:gd name="connsiteX25" fmla="*/ 2346556 w 7917735"/>
                <a:gd name="connsiteY25" fmla="*/ 109001 h 369393"/>
                <a:gd name="connsiteX26" fmla="*/ 2346556 w 7917735"/>
                <a:gd name="connsiteY26" fmla="*/ 81751 h 369393"/>
                <a:gd name="connsiteX27" fmla="*/ 1971107 w 7917735"/>
                <a:gd name="connsiteY27" fmla="*/ 81751 h 369393"/>
                <a:gd name="connsiteX28" fmla="*/ 1971107 w 7917735"/>
                <a:gd name="connsiteY28" fmla="*/ 63584 h 369393"/>
                <a:gd name="connsiteX29" fmla="*/ 1731910 w 7917735"/>
                <a:gd name="connsiteY29" fmla="*/ 63584 h 369393"/>
                <a:gd name="connsiteX30" fmla="*/ 1731910 w 7917735"/>
                <a:gd name="connsiteY30" fmla="*/ 42389 h 369393"/>
                <a:gd name="connsiteX31" fmla="*/ 1289849 w 7917735"/>
                <a:gd name="connsiteY31" fmla="*/ 42389 h 369393"/>
                <a:gd name="connsiteX32" fmla="*/ 1301960 w 7917735"/>
                <a:gd name="connsiteY32" fmla="*/ 30278 h 369393"/>
                <a:gd name="connsiteX33" fmla="*/ 1105152 w 7917735"/>
                <a:gd name="connsiteY33" fmla="*/ 30278 h 369393"/>
                <a:gd name="connsiteX34" fmla="*/ 1105152 w 7917735"/>
                <a:gd name="connsiteY34" fmla="*/ 12111 h 369393"/>
                <a:gd name="connsiteX35" fmla="*/ 251309 w 7917735"/>
                <a:gd name="connsiteY35" fmla="*/ 12111 h 369393"/>
                <a:gd name="connsiteX36" fmla="*/ 251309 w 7917735"/>
                <a:gd name="connsiteY36" fmla="*/ 0 h 369393"/>
                <a:gd name="connsiteX37" fmla="*/ 0 w 7917735"/>
                <a:gd name="connsiteY37" fmla="*/ 0 h 369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7917735" h="369393">
                  <a:moveTo>
                    <a:pt x="7917735" y="369393"/>
                  </a:moveTo>
                  <a:lnTo>
                    <a:pt x="7733038" y="369393"/>
                  </a:lnTo>
                  <a:lnTo>
                    <a:pt x="7733038" y="345170"/>
                  </a:lnTo>
                  <a:lnTo>
                    <a:pt x="7472646" y="345170"/>
                  </a:lnTo>
                  <a:lnTo>
                    <a:pt x="7472646" y="317920"/>
                  </a:lnTo>
                  <a:lnTo>
                    <a:pt x="6864056" y="317920"/>
                  </a:lnTo>
                  <a:lnTo>
                    <a:pt x="6864056" y="311864"/>
                  </a:lnTo>
                  <a:lnTo>
                    <a:pt x="6264548" y="311864"/>
                  </a:lnTo>
                  <a:lnTo>
                    <a:pt x="6264548" y="302781"/>
                  </a:lnTo>
                  <a:lnTo>
                    <a:pt x="5883044" y="302781"/>
                  </a:lnTo>
                  <a:lnTo>
                    <a:pt x="5883044" y="272503"/>
                  </a:lnTo>
                  <a:lnTo>
                    <a:pt x="5301703" y="272503"/>
                  </a:lnTo>
                  <a:lnTo>
                    <a:pt x="5301703" y="254336"/>
                  </a:lnTo>
                  <a:lnTo>
                    <a:pt x="4771836" y="254336"/>
                  </a:lnTo>
                  <a:lnTo>
                    <a:pt x="4771836" y="230113"/>
                  </a:lnTo>
                  <a:lnTo>
                    <a:pt x="4372164" y="230113"/>
                  </a:lnTo>
                  <a:lnTo>
                    <a:pt x="4372164" y="211947"/>
                  </a:lnTo>
                  <a:lnTo>
                    <a:pt x="4184440" y="211947"/>
                  </a:lnTo>
                  <a:lnTo>
                    <a:pt x="4184440" y="184696"/>
                  </a:lnTo>
                  <a:lnTo>
                    <a:pt x="3521348" y="184696"/>
                  </a:lnTo>
                  <a:lnTo>
                    <a:pt x="3521348" y="163502"/>
                  </a:lnTo>
                  <a:lnTo>
                    <a:pt x="3270040" y="163502"/>
                  </a:lnTo>
                  <a:lnTo>
                    <a:pt x="3291235" y="142307"/>
                  </a:lnTo>
                  <a:lnTo>
                    <a:pt x="2809812" y="142307"/>
                  </a:lnTo>
                  <a:lnTo>
                    <a:pt x="2809812" y="109001"/>
                  </a:lnTo>
                  <a:lnTo>
                    <a:pt x="2346556" y="109001"/>
                  </a:lnTo>
                  <a:lnTo>
                    <a:pt x="2346556" y="81751"/>
                  </a:lnTo>
                  <a:lnTo>
                    <a:pt x="1971107" y="81751"/>
                  </a:lnTo>
                  <a:lnTo>
                    <a:pt x="1971107" y="63584"/>
                  </a:lnTo>
                  <a:lnTo>
                    <a:pt x="1731910" y="63584"/>
                  </a:lnTo>
                  <a:lnTo>
                    <a:pt x="1731910" y="42389"/>
                  </a:lnTo>
                  <a:lnTo>
                    <a:pt x="1289849" y="42389"/>
                  </a:lnTo>
                  <a:lnTo>
                    <a:pt x="1301960" y="30278"/>
                  </a:lnTo>
                  <a:lnTo>
                    <a:pt x="1105152" y="30278"/>
                  </a:lnTo>
                  <a:lnTo>
                    <a:pt x="1105152" y="12111"/>
                  </a:lnTo>
                  <a:lnTo>
                    <a:pt x="251309" y="12111"/>
                  </a:lnTo>
                  <a:lnTo>
                    <a:pt x="251309" y="0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333F70"/>
              </a:solidFill>
              <a:miter lim="800000"/>
              <a:headEnd/>
              <a:tailEnd/>
            </a:ln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89783C94-111B-072E-F682-C5BC76865689}"/>
              </a:ext>
            </a:extLst>
          </p:cNvPr>
          <p:cNvSpPr/>
          <p:nvPr/>
        </p:nvSpPr>
        <p:spPr>
          <a:xfrm>
            <a:off x="0" y="6234043"/>
            <a:ext cx="12192000" cy="523030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60786DA-028B-0418-CA43-AB7D6D3B28A8}"/>
              </a:ext>
            </a:extLst>
          </p:cNvPr>
          <p:cNvSpPr/>
          <p:nvPr/>
        </p:nvSpPr>
        <p:spPr>
          <a:xfrm>
            <a:off x="81280" y="6318552"/>
            <a:ext cx="3840480" cy="335306"/>
          </a:xfrm>
          <a:prstGeom prst="roundRect">
            <a:avLst/>
          </a:prstGeom>
          <a:solidFill>
            <a:srgbClr val="B7265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06ACD0BB-9376-3EF9-C0A2-9494CCA2E51F}"/>
              </a:ext>
            </a:extLst>
          </p:cNvPr>
          <p:cNvSpPr/>
          <p:nvPr/>
        </p:nvSpPr>
        <p:spPr>
          <a:xfrm>
            <a:off x="3921760" y="6234043"/>
            <a:ext cx="523030" cy="523030"/>
          </a:xfrm>
          <a:custGeom>
            <a:avLst/>
            <a:gdLst>
              <a:gd name="connsiteX0" fmla="*/ 697589 w 936379"/>
              <a:gd name="connsiteY0" fmla="*/ 0 h 936379"/>
              <a:gd name="connsiteX1" fmla="*/ 936379 w 936379"/>
              <a:gd name="connsiteY1" fmla="*/ 238790 h 936379"/>
              <a:gd name="connsiteX2" fmla="*/ 936379 w 936379"/>
              <a:gd name="connsiteY2" fmla="*/ 697590 h 936379"/>
              <a:gd name="connsiteX3" fmla="*/ 697589 w 936379"/>
              <a:gd name="connsiteY3" fmla="*/ 936380 h 936379"/>
              <a:gd name="connsiteX4" fmla="*/ 238790 w 936379"/>
              <a:gd name="connsiteY4" fmla="*/ 936380 h 936379"/>
              <a:gd name="connsiteX5" fmla="*/ 0 w 936379"/>
              <a:gd name="connsiteY5" fmla="*/ 697590 h 936379"/>
              <a:gd name="connsiteX6" fmla="*/ 0 w 936379"/>
              <a:gd name="connsiteY6" fmla="*/ 238790 h 936379"/>
              <a:gd name="connsiteX7" fmla="*/ 238790 w 936379"/>
              <a:gd name="connsiteY7" fmla="*/ 0 h 936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36379" h="936379">
                <a:moveTo>
                  <a:pt x="697589" y="0"/>
                </a:moveTo>
                <a:cubicBezTo>
                  <a:pt x="829470" y="0"/>
                  <a:pt x="936379" y="106910"/>
                  <a:pt x="936379" y="238790"/>
                </a:cubicBezTo>
                <a:lnTo>
                  <a:pt x="936379" y="697590"/>
                </a:lnTo>
                <a:cubicBezTo>
                  <a:pt x="936379" y="829470"/>
                  <a:pt x="829469" y="936380"/>
                  <a:pt x="697589" y="936380"/>
                </a:cubicBezTo>
                <a:lnTo>
                  <a:pt x="238790" y="936380"/>
                </a:lnTo>
                <a:cubicBezTo>
                  <a:pt x="106910" y="936380"/>
                  <a:pt x="0" y="829470"/>
                  <a:pt x="0" y="697590"/>
                </a:cubicBezTo>
                <a:lnTo>
                  <a:pt x="0" y="238790"/>
                </a:lnTo>
                <a:cubicBezTo>
                  <a:pt x="0" y="106910"/>
                  <a:pt x="106910" y="0"/>
                  <a:pt x="238790" y="0"/>
                </a:cubicBezTo>
                <a:close/>
              </a:path>
            </a:pathLst>
          </a:custGeom>
          <a:solidFill>
            <a:srgbClr val="FFFFFF"/>
          </a:solidFill>
          <a:ln w="89433" cap="rnd">
            <a:solidFill>
              <a:srgbClr val="999999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9549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1560</TotalTime>
  <Words>4794</Words>
  <Application>Microsoft Office PowerPoint</Application>
  <PresentationFormat>Widescreen</PresentationFormat>
  <Paragraphs>1361</Paragraphs>
  <Slides>37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7" baseType="lpstr">
      <vt:lpstr>MS PGothic</vt:lpstr>
      <vt:lpstr>Arial</vt:lpstr>
      <vt:lpstr>Bahnschrift SemiBold Condensed</vt:lpstr>
      <vt:lpstr>Calibri</vt:lpstr>
      <vt:lpstr>Calibri Light</vt:lpstr>
      <vt:lpstr>Coronet</vt:lpstr>
      <vt:lpstr>GE SS Unique Bold</vt:lpstr>
      <vt:lpstr>Unbounded Bold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Yara Jaber</dc:creator>
  <cp:lastModifiedBy>Yara Jaber</cp:lastModifiedBy>
  <cp:revision>34</cp:revision>
  <dcterms:created xsi:type="dcterms:W3CDTF">2025-11-30T08:00:34Z</dcterms:created>
  <dcterms:modified xsi:type="dcterms:W3CDTF">2025-12-04T11:21:17Z</dcterms:modified>
</cp:coreProperties>
</file>